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7.xml" ContentType="application/vnd.openxmlformats-officedocument.presentationml.tags+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1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4"/>
    <p:sldMasterId id="2147483863" r:id="rId5"/>
  </p:sldMasterIdLst>
  <p:notesMasterIdLst>
    <p:notesMasterId r:id="rId31"/>
  </p:notesMasterIdLst>
  <p:sldIdLst>
    <p:sldId id="2147476716" r:id="rId6"/>
    <p:sldId id="2147476745" r:id="rId7"/>
    <p:sldId id="2147476717" r:id="rId8"/>
    <p:sldId id="2147476774" r:id="rId9"/>
    <p:sldId id="2147476776" r:id="rId10"/>
    <p:sldId id="2147476713" r:id="rId11"/>
    <p:sldId id="2147476782" r:id="rId12"/>
    <p:sldId id="2147378776" r:id="rId13"/>
    <p:sldId id="2147378122" r:id="rId14"/>
    <p:sldId id="2147476534" r:id="rId15"/>
    <p:sldId id="2147476506" r:id="rId16"/>
    <p:sldId id="2147476532" r:id="rId17"/>
    <p:sldId id="2147476492" r:id="rId18"/>
    <p:sldId id="2147476529" r:id="rId19"/>
    <p:sldId id="2147476784" r:id="rId20"/>
    <p:sldId id="2147476504" r:id="rId21"/>
    <p:sldId id="2147476497" r:id="rId22"/>
    <p:sldId id="2147476503" r:id="rId23"/>
    <p:sldId id="2147476488" r:id="rId24"/>
    <p:sldId id="2147476785" r:id="rId25"/>
    <p:sldId id="2147378874" r:id="rId26"/>
    <p:sldId id="2147476525" r:id="rId27"/>
    <p:sldId id="2147476519" r:id="rId28"/>
    <p:sldId id="2147476786" r:id="rId29"/>
    <p:sldId id="2147476771" r:id="rId30"/>
  </p:sldIdLst>
  <p:sldSz cx="12192000" cy="6858000"/>
  <p:notesSz cx="7010400" cy="92964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431D26-DDAC-CA5F-5F61-B14F9B19BB89}" name="Juck, Daniel" initials="JD" userId="S::Daniel.Juck@crc.com::8d8e103c-8111-4f62-ad12-68585acdaf97" providerId="AD"/>
  <p188:author id="{083C1A5C-2A08-862A-17C5-8499BC52F75F}" name="Leon, Francisco" initials="LF" userId="S::Francisco.Leon@crc.com::b1ae322b-ba25-41fa-824b-58ef49ddb8b8" providerId="AD"/>
  <p188:author id="{A2E77F67-3E3A-8CE8-D36A-D3D855668773}" name="Kerns, Shawn" initials="KS" userId="S::shawn.kerns@crc.com::926da2dc-983c-406f-a35d-1efff81d721e" providerId="AD"/>
  <p188:author id="{DA3EDE88-E157-5740-CFC5-1136B9F129D0}" name="Godbey, Ashley A" initials="GAA" userId="S::Ashley.Godbey@crc.com::f0bfd9ac-60d3-48f1-a7eb-4f908ce35b23" providerId="AD"/>
  <p188:author id="{B511EC9E-8C69-FEAA-B98A-EF5596BB5E77}" name="Park, Joanna M" initials="PJM" userId="S::Joanna.Park@crc.com::49c45c7a-9774-4c6d-82a1-085736cd93d6" providerId="AD"/>
  <p188:author id="{24E55BE9-2E09-C9BE-1ECD-2EDE472DE25B}" name="Dib, Yacine" initials="DY" userId="S::Yacine.Dib@crc.com::76b9a64a-b968-410a-922f-b50f76de5f6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ck, Daniel" initials="JD" lastIdx="26" clrIdx="0">
    <p:extLst>
      <p:ext uri="{19B8F6BF-5375-455C-9EA6-DF929625EA0E}">
        <p15:presenceInfo xmlns:p15="http://schemas.microsoft.com/office/powerpoint/2012/main" userId="S::Daniel.Juck@crc.com::8d8e103c-8111-4f62-ad12-68585acdaf97" providerId="AD"/>
      </p:ext>
    </p:extLst>
  </p:cmAuthor>
  <p:cmAuthor id="2" name="Park, Joanna M" initials="PJM" lastIdx="23" clrIdx="1">
    <p:extLst>
      <p:ext uri="{19B8F6BF-5375-455C-9EA6-DF929625EA0E}">
        <p15:presenceInfo xmlns:p15="http://schemas.microsoft.com/office/powerpoint/2012/main" userId="S::Joanna.Park@crc.com::49c45c7a-9774-4c6d-82a1-085736cd93d6" providerId="AD"/>
      </p:ext>
    </p:extLst>
  </p:cmAuthor>
  <p:cmAuthor id="3" name="Warnock, Jon R" initials="WJR" lastIdx="2" clrIdx="2">
    <p:extLst>
      <p:ext uri="{19B8F6BF-5375-455C-9EA6-DF929625EA0E}">
        <p15:presenceInfo xmlns:p15="http://schemas.microsoft.com/office/powerpoint/2012/main" userId="S::Jon.Warnock@crc.com::b53aea04-f410-4a4b-a0b8-35d2f5ca47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EB559"/>
    <a:srgbClr val="F2F2F2"/>
    <a:srgbClr val="BFBFBF"/>
    <a:srgbClr val="F8F8F8"/>
    <a:srgbClr val="4472C4"/>
    <a:srgbClr val="BDD7EE"/>
    <a:srgbClr val="E9F4E3"/>
    <a:srgbClr val="C5E0B4"/>
    <a:srgbClr val="969696"/>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739C8E-E8AF-4E0C-86FE-FF03FD661754}" v="2982" dt="2023-03-27T14:37:28.8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3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lotts, Karen A" userId="22e4ce78-8972-4764-82de-32673c109ea7" providerId="ADAL" clId="{170F4FD0-DF8C-4292-BF45-BD2FFED00F42}"/>
    <pc:docChg chg="modSld">
      <pc:chgData name="Plotts, Karen A" userId="22e4ce78-8972-4764-82de-32673c109ea7" providerId="ADAL" clId="{170F4FD0-DF8C-4292-BF45-BD2FFED00F42}" dt="2023-03-27T15:00:34.194" v="1" actId="20577"/>
      <pc:docMkLst>
        <pc:docMk/>
      </pc:docMkLst>
      <pc:sldChg chg="modSp mod">
        <pc:chgData name="Plotts, Karen A" userId="22e4ce78-8972-4764-82de-32673c109ea7" providerId="ADAL" clId="{170F4FD0-DF8C-4292-BF45-BD2FFED00F42}" dt="2023-03-27T15:00:34.194" v="1" actId="20577"/>
        <pc:sldMkLst>
          <pc:docMk/>
          <pc:sldMk cId="2136999983" sldId="2147476716"/>
        </pc:sldMkLst>
        <pc:spChg chg="mod">
          <ac:chgData name="Plotts, Karen A" userId="22e4ce78-8972-4764-82de-32673c109ea7" providerId="ADAL" clId="{170F4FD0-DF8C-4292-BF45-BD2FFED00F42}" dt="2023-03-27T15:00:34.194" v="1" actId="20577"/>
          <ac:spMkLst>
            <pc:docMk/>
            <pc:sldMk cId="2136999983" sldId="2147476716"/>
            <ac:spMk id="2" creationId="{2C915D02-F20E-18D8-736C-6CC208CE15F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7882332198685"/>
          <c:y val="0.11553784860557771"/>
          <c:w val="0.64232627276105536"/>
          <c:h val="0.71064814814814814"/>
        </c:manualLayout>
      </c:layout>
      <c:barChart>
        <c:barDir val="bar"/>
        <c:grouping val="percentStacked"/>
        <c:varyColors val="0"/>
        <c:ser>
          <c:idx val="0"/>
          <c:order val="0"/>
          <c:tx>
            <c:strRef>
              <c:f>Sheet1!$B$1</c:f>
              <c:strCache>
                <c:ptCount val="1"/>
                <c:pt idx="0">
                  <c:v>LA Basin</c:v>
                </c:pt>
              </c:strCache>
            </c:strRef>
          </c:tx>
          <c:spPr>
            <a:solidFill>
              <a:schemeClr val="accent6">
                <a:lumMod val="20000"/>
                <a:lumOff val="80000"/>
              </a:schemeClr>
            </a:solidFill>
            <a:ln>
              <a:noFill/>
            </a:ln>
            <a:effectLst/>
          </c:spPr>
          <c:invertIfNegative val="0"/>
          <c:dPt>
            <c:idx val="0"/>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01-2B6E-4C86-9AE7-F5635D39B0E3}"/>
              </c:ext>
            </c:extLst>
          </c:dPt>
          <c:dLbls>
            <c:dLbl>
              <c:idx val="0"/>
              <c:tx>
                <c:rich>
                  <a:bodyPr/>
                  <a:lstStyle/>
                  <a:p>
                    <a:r>
                      <a:rPr lang="en-US"/>
                      <a:t>~1.5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B6E-4C86-9AE7-F5635D39B0E3}"/>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0.37</c:v>
                </c:pt>
              </c:numCache>
            </c:numRef>
          </c:val>
          <c:extLst>
            <c:ext xmlns:c16="http://schemas.microsoft.com/office/drawing/2014/chart" uri="{C3380CC4-5D6E-409C-BE32-E72D297353CC}">
              <c16:uniqueId val="{00000002-2B6E-4C86-9AE7-F5635D39B0E3}"/>
            </c:ext>
          </c:extLst>
        </c:ser>
        <c:ser>
          <c:idx val="1"/>
          <c:order val="1"/>
          <c:tx>
            <c:strRef>
              <c:f>Sheet1!$C$1</c:f>
              <c:strCache>
                <c:ptCount val="1"/>
                <c:pt idx="0">
                  <c:v>San Joaquin Basin</c:v>
                </c:pt>
              </c:strCache>
            </c:strRef>
          </c:tx>
          <c:spPr>
            <a:solidFill>
              <a:schemeClr val="accent5">
                <a:lumMod val="20000"/>
                <a:lumOff val="80000"/>
              </a:schemeClr>
            </a:solidFill>
            <a:ln>
              <a:noFill/>
            </a:ln>
            <a:effectLst/>
          </c:spPr>
          <c:invertIfNegative val="0"/>
          <c:dLbls>
            <c:dLbl>
              <c:idx val="0"/>
              <c:tx>
                <c:rich>
                  <a:bodyPr/>
                  <a:lstStyle/>
                  <a:p>
                    <a:r>
                      <a:rPr lang="en-US"/>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B6E-4C86-9AE7-F5635D39B0E3}"/>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0.63</c:v>
                </c:pt>
              </c:numCache>
            </c:numRef>
          </c:val>
          <c:extLst>
            <c:ext xmlns:c16="http://schemas.microsoft.com/office/drawing/2014/chart" uri="{C3380CC4-5D6E-409C-BE32-E72D297353CC}">
              <c16:uniqueId val="{00000004-2B6E-4C86-9AE7-F5635D39B0E3}"/>
            </c:ext>
          </c:extLst>
        </c:ser>
        <c:dLbls>
          <c:showLegendKey val="0"/>
          <c:showVal val="0"/>
          <c:showCatName val="0"/>
          <c:showSerName val="0"/>
          <c:showPercent val="0"/>
          <c:showBubbleSize val="0"/>
        </c:dLbls>
        <c:gapWidth val="150"/>
        <c:overlap val="100"/>
        <c:axId val="1462391183"/>
        <c:axId val="1446998943"/>
      </c:barChart>
      <c:catAx>
        <c:axId val="1462391183"/>
        <c:scaling>
          <c:orientation val="minMax"/>
        </c:scaling>
        <c:delete val="1"/>
        <c:axPos val="l"/>
        <c:numFmt formatCode="General" sourceLinked="1"/>
        <c:majorTickMark val="none"/>
        <c:minorTickMark val="none"/>
        <c:tickLblPos val="nextTo"/>
        <c:crossAx val="1446998943"/>
        <c:crosses val="autoZero"/>
        <c:auto val="1"/>
        <c:lblAlgn val="ctr"/>
        <c:lblOffset val="100"/>
        <c:noMultiLvlLbl val="0"/>
      </c:catAx>
      <c:valAx>
        <c:axId val="1446998943"/>
        <c:scaling>
          <c:orientation val="minMax"/>
        </c:scaling>
        <c:delete val="1"/>
        <c:axPos val="b"/>
        <c:numFmt formatCode="0%" sourceLinked="1"/>
        <c:majorTickMark val="none"/>
        <c:minorTickMark val="none"/>
        <c:tickLblPos val="nextTo"/>
        <c:crossAx val="1462391183"/>
        <c:crosses val="autoZero"/>
        <c:crossBetween val="between"/>
      </c:valAx>
      <c:spPr>
        <a:noFill/>
        <a:ln>
          <a:noFill/>
        </a:ln>
        <a:effectLst/>
      </c:spPr>
    </c:plotArea>
    <c:legend>
      <c:legendPos val="r"/>
      <c:layout>
        <c:manualLayout>
          <c:xMode val="edge"/>
          <c:yMode val="edge"/>
          <c:x val="0.18034088898500009"/>
          <c:y val="0.66221632069108405"/>
          <c:w val="0.74684176381544032"/>
          <c:h val="0.33778360435435162"/>
        </c:manualLayout>
      </c:layout>
      <c:overlay val="0"/>
      <c:spPr>
        <a:noFill/>
        <a:ln>
          <a:noFill/>
        </a:ln>
        <a:effectLst/>
      </c:spPr>
      <c:txPr>
        <a:bodyPr rot="0" spcFirstLastPara="1" vertOverflow="ellipsis" vert="horz" wrap="square" anchor="ctr" anchorCtr="1"/>
        <a:lstStyle/>
        <a:p>
          <a:pPr>
            <a:defRPr lang="en-US" sz="7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7882332198685"/>
          <c:y val="0.11553784860557771"/>
          <c:w val="0.64232627276105536"/>
          <c:h val="0.71064814814814814"/>
        </c:manualLayout>
      </c:layout>
      <c:barChart>
        <c:barDir val="bar"/>
        <c:grouping val="percentStacked"/>
        <c:varyColors val="0"/>
        <c:ser>
          <c:idx val="0"/>
          <c:order val="0"/>
          <c:tx>
            <c:strRef>
              <c:f>Sheet1!$B$1</c:f>
              <c:strCache>
                <c:ptCount val="1"/>
                <c:pt idx="0">
                  <c:v>PUD</c:v>
                </c:pt>
              </c:strCache>
            </c:strRef>
          </c:tx>
          <c:spPr>
            <a:solidFill>
              <a:schemeClr val="accent6">
                <a:lumMod val="20000"/>
                <a:lumOff val="80000"/>
              </a:schemeClr>
            </a:solidFill>
            <a:ln>
              <a:noFill/>
            </a:ln>
            <a:effectLst/>
          </c:spPr>
          <c:invertIfNegative val="0"/>
          <c:dPt>
            <c:idx val="0"/>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01-51E4-4774-9734-89778546AB60}"/>
              </c:ext>
            </c:extLst>
          </c:dPt>
          <c:dLbls>
            <c:dLbl>
              <c:idx val="0"/>
              <c:layout>
                <c:manualLayout>
                  <c:x val="6.9897740156526908E-3"/>
                  <c:y val="0"/>
                </c:manualLayout>
              </c:layout>
              <c:tx>
                <c:rich>
                  <a:bodyPr/>
                  <a:lstStyle/>
                  <a:p>
                    <a:r>
                      <a:rPr lang="en-US"/>
                      <a:t>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1E4-4774-9734-89778546AB60}"/>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0.13</c:v>
                </c:pt>
              </c:numCache>
            </c:numRef>
          </c:val>
          <c:extLst>
            <c:ext xmlns:c16="http://schemas.microsoft.com/office/drawing/2014/chart" uri="{C3380CC4-5D6E-409C-BE32-E72D297353CC}">
              <c16:uniqueId val="{00000002-51E4-4774-9734-89778546AB60}"/>
            </c:ext>
          </c:extLst>
        </c:ser>
        <c:ser>
          <c:idx val="1"/>
          <c:order val="1"/>
          <c:tx>
            <c:strRef>
              <c:f>Sheet1!$C$1</c:f>
              <c:strCache>
                <c:ptCount val="1"/>
                <c:pt idx="0">
                  <c:v>PD</c:v>
                </c:pt>
              </c:strCache>
            </c:strRef>
          </c:tx>
          <c:spPr>
            <a:solidFill>
              <a:schemeClr val="accent5">
                <a:lumMod val="20000"/>
                <a:lumOff val="80000"/>
              </a:schemeClr>
            </a:solidFill>
            <a:ln>
              <a:noFill/>
            </a:ln>
            <a:effectLst/>
          </c:spPr>
          <c:invertIfNegative val="0"/>
          <c:dLbls>
            <c:dLbl>
              <c:idx val="0"/>
              <c:tx>
                <c:rich>
                  <a:bodyPr/>
                  <a:lstStyle/>
                  <a:p>
                    <a:r>
                      <a:rPr lang="en-US"/>
                      <a:t>87%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1E4-4774-9734-89778546AB60}"/>
                </c:ext>
              </c:extLst>
            </c:dLbl>
            <c:numFmt formatCode="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0.87</c:v>
                </c:pt>
              </c:numCache>
            </c:numRef>
          </c:val>
          <c:extLst>
            <c:ext xmlns:c16="http://schemas.microsoft.com/office/drawing/2014/chart" uri="{C3380CC4-5D6E-409C-BE32-E72D297353CC}">
              <c16:uniqueId val="{00000004-51E4-4774-9734-89778546AB60}"/>
            </c:ext>
          </c:extLst>
        </c:ser>
        <c:dLbls>
          <c:showLegendKey val="0"/>
          <c:showVal val="0"/>
          <c:showCatName val="0"/>
          <c:showSerName val="0"/>
          <c:showPercent val="0"/>
          <c:showBubbleSize val="0"/>
        </c:dLbls>
        <c:gapWidth val="150"/>
        <c:overlap val="100"/>
        <c:axId val="1462391183"/>
        <c:axId val="1446998943"/>
      </c:barChart>
      <c:catAx>
        <c:axId val="1462391183"/>
        <c:scaling>
          <c:orientation val="minMax"/>
        </c:scaling>
        <c:delete val="1"/>
        <c:axPos val="l"/>
        <c:numFmt formatCode="General" sourceLinked="1"/>
        <c:majorTickMark val="none"/>
        <c:minorTickMark val="none"/>
        <c:tickLblPos val="nextTo"/>
        <c:crossAx val="1446998943"/>
        <c:crosses val="autoZero"/>
        <c:auto val="1"/>
        <c:lblAlgn val="ctr"/>
        <c:lblOffset val="100"/>
        <c:noMultiLvlLbl val="0"/>
      </c:catAx>
      <c:valAx>
        <c:axId val="1446998943"/>
        <c:scaling>
          <c:orientation val="minMax"/>
        </c:scaling>
        <c:delete val="1"/>
        <c:axPos val="b"/>
        <c:numFmt formatCode="0%" sourceLinked="1"/>
        <c:majorTickMark val="none"/>
        <c:minorTickMark val="none"/>
        <c:tickLblPos val="nextTo"/>
        <c:crossAx val="1462391183"/>
        <c:crosses val="autoZero"/>
        <c:crossBetween val="between"/>
      </c:valAx>
      <c:spPr>
        <a:noFill/>
        <a:ln>
          <a:noFill/>
        </a:ln>
        <a:effectLst/>
      </c:spPr>
    </c:plotArea>
    <c:legend>
      <c:legendPos val="r"/>
      <c:layout>
        <c:manualLayout>
          <c:xMode val="edge"/>
          <c:yMode val="edge"/>
          <c:x val="0.18034088898500009"/>
          <c:y val="0.66221632069108405"/>
          <c:w val="0.74684176381544032"/>
          <c:h val="0.3377836043543516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7882332198685"/>
          <c:y val="0.11553784860557771"/>
          <c:w val="0.64232627276105536"/>
          <c:h val="0.71064814814814814"/>
        </c:manualLayout>
      </c:layout>
      <c:barChart>
        <c:barDir val="bar"/>
        <c:grouping val="percentStacked"/>
        <c:varyColors val="0"/>
        <c:ser>
          <c:idx val="0"/>
          <c:order val="0"/>
          <c:tx>
            <c:strRef>
              <c:f>Sheet1!$B$1</c:f>
              <c:strCache>
                <c:ptCount val="1"/>
                <c:pt idx="0">
                  <c:v>Oil</c:v>
                </c:pt>
              </c:strCache>
            </c:strRef>
          </c:tx>
          <c:spPr>
            <a:solidFill>
              <a:schemeClr val="accent6">
                <a:lumMod val="20000"/>
                <a:lumOff val="80000"/>
              </a:schemeClr>
            </a:solidFill>
            <a:ln>
              <a:noFill/>
            </a:ln>
            <a:effectLst/>
          </c:spPr>
          <c:invertIfNegative val="0"/>
          <c:dPt>
            <c:idx val="0"/>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01-2BBE-46C4-8594-35A712FE79C3}"/>
              </c:ext>
            </c:extLst>
          </c:dPt>
          <c:dLbls>
            <c:dLbl>
              <c:idx val="0"/>
              <c:tx>
                <c:rich>
                  <a:bodyPr/>
                  <a:lstStyle/>
                  <a:p>
                    <a:r>
                      <a:rPr lang="en-US"/>
                      <a:t>61%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BBE-46C4-8594-35A712FE79C3}"/>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0.59521794745645951</c:v>
                </c:pt>
              </c:numCache>
            </c:numRef>
          </c:val>
          <c:extLst>
            <c:ext xmlns:c16="http://schemas.microsoft.com/office/drawing/2014/chart" uri="{C3380CC4-5D6E-409C-BE32-E72D297353CC}">
              <c16:uniqueId val="{00000002-2BBE-46C4-8594-35A712FE79C3}"/>
            </c:ext>
          </c:extLst>
        </c:ser>
        <c:ser>
          <c:idx val="1"/>
          <c:order val="1"/>
          <c:tx>
            <c:strRef>
              <c:f>Sheet1!$C$1</c:f>
              <c:strCache>
                <c:ptCount val="1"/>
                <c:pt idx="0">
                  <c:v>NGLs</c:v>
                </c:pt>
              </c:strCache>
            </c:strRef>
          </c:tx>
          <c:spPr>
            <a:solidFill>
              <a:schemeClr val="accent3">
                <a:lumMod val="20000"/>
                <a:lumOff val="80000"/>
              </a:schemeClr>
            </a:solidFill>
            <a:ln>
              <a:noFill/>
            </a:ln>
            <a:effectLst/>
          </c:spPr>
          <c:invertIfNegative val="0"/>
          <c:dLbls>
            <c:dLbl>
              <c:idx val="0"/>
              <c:tx>
                <c:rich>
                  <a:bodyPr/>
                  <a:lstStyle/>
                  <a:p>
                    <a:r>
                      <a:rPr lang="en-US"/>
                      <a:t>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BBE-46C4-8594-35A712FE79C3}"/>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0.13543245104791887</c:v>
                </c:pt>
              </c:numCache>
            </c:numRef>
          </c:val>
          <c:extLst>
            <c:ext xmlns:c16="http://schemas.microsoft.com/office/drawing/2014/chart" uri="{C3380CC4-5D6E-409C-BE32-E72D297353CC}">
              <c16:uniqueId val="{00000004-2BBE-46C4-8594-35A712FE79C3}"/>
            </c:ext>
          </c:extLst>
        </c:ser>
        <c:ser>
          <c:idx val="2"/>
          <c:order val="2"/>
          <c:tx>
            <c:strRef>
              <c:f>Sheet1!$D$1</c:f>
              <c:strCache>
                <c:ptCount val="1"/>
                <c:pt idx="0">
                  <c:v>Gas</c:v>
                </c:pt>
              </c:strCache>
            </c:strRef>
          </c:tx>
          <c:spPr>
            <a:solidFill>
              <a:schemeClr val="accent5">
                <a:lumMod val="20000"/>
                <a:lumOff val="80000"/>
              </a:schemeClr>
            </a:solidFill>
            <a:ln>
              <a:noFill/>
            </a:ln>
            <a:effectLst/>
          </c:spPr>
          <c:invertIfNegative val="0"/>
          <c:dLbls>
            <c:dLbl>
              <c:idx val="0"/>
              <c:tx>
                <c:rich>
                  <a:bodyPr/>
                  <a:lstStyle/>
                  <a:p>
                    <a:r>
                      <a:rPr lang="en-US"/>
                      <a:t>27%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BBE-46C4-8594-35A712FE79C3}"/>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0.26934960149562159</c:v>
                </c:pt>
              </c:numCache>
            </c:numRef>
          </c:val>
          <c:extLst>
            <c:ext xmlns:c16="http://schemas.microsoft.com/office/drawing/2014/chart" uri="{C3380CC4-5D6E-409C-BE32-E72D297353CC}">
              <c16:uniqueId val="{00000006-2BBE-46C4-8594-35A712FE79C3}"/>
            </c:ext>
          </c:extLst>
        </c:ser>
        <c:dLbls>
          <c:showLegendKey val="0"/>
          <c:showVal val="0"/>
          <c:showCatName val="0"/>
          <c:showSerName val="0"/>
          <c:showPercent val="0"/>
          <c:showBubbleSize val="0"/>
        </c:dLbls>
        <c:gapWidth val="150"/>
        <c:overlap val="100"/>
        <c:axId val="1462391183"/>
        <c:axId val="1446998943"/>
      </c:barChart>
      <c:catAx>
        <c:axId val="1462391183"/>
        <c:scaling>
          <c:orientation val="minMax"/>
        </c:scaling>
        <c:delete val="1"/>
        <c:axPos val="l"/>
        <c:numFmt formatCode="General" sourceLinked="1"/>
        <c:majorTickMark val="none"/>
        <c:minorTickMark val="none"/>
        <c:tickLblPos val="nextTo"/>
        <c:crossAx val="1446998943"/>
        <c:crosses val="autoZero"/>
        <c:auto val="1"/>
        <c:lblAlgn val="ctr"/>
        <c:lblOffset val="100"/>
        <c:noMultiLvlLbl val="0"/>
      </c:catAx>
      <c:valAx>
        <c:axId val="1446998943"/>
        <c:scaling>
          <c:orientation val="minMax"/>
        </c:scaling>
        <c:delete val="1"/>
        <c:axPos val="b"/>
        <c:numFmt formatCode="0%" sourceLinked="1"/>
        <c:majorTickMark val="none"/>
        <c:minorTickMark val="none"/>
        <c:tickLblPos val="nextTo"/>
        <c:crossAx val="1462391183"/>
        <c:crosses val="autoZero"/>
        <c:crossBetween val="between"/>
      </c:valAx>
      <c:spPr>
        <a:noFill/>
        <a:ln>
          <a:noFill/>
        </a:ln>
        <a:effectLst/>
      </c:spPr>
    </c:plotArea>
    <c:legend>
      <c:legendPos val="r"/>
      <c:layout>
        <c:manualLayout>
          <c:xMode val="edge"/>
          <c:yMode val="edge"/>
          <c:x val="0.20530788554648349"/>
          <c:y val="0.66221703759616335"/>
          <c:w val="0.74684176381544032"/>
          <c:h val="0.3377836043543516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7882332198685"/>
          <c:y val="0.11553784860557771"/>
          <c:w val="0.64232627276105536"/>
          <c:h val="0.71064814814814814"/>
        </c:manualLayout>
      </c:layout>
      <c:barChart>
        <c:barDir val="bar"/>
        <c:grouping val="percentStacked"/>
        <c:varyColors val="0"/>
        <c:ser>
          <c:idx val="0"/>
          <c:order val="0"/>
          <c:tx>
            <c:strRef>
              <c:f>Sheet1!$B$1</c:f>
              <c:strCache>
                <c:ptCount val="1"/>
                <c:pt idx="0">
                  <c:v>Submited to EPA</c:v>
                </c:pt>
              </c:strCache>
            </c:strRef>
          </c:tx>
          <c:spPr>
            <a:solidFill>
              <a:schemeClr val="accent6">
                <a:lumMod val="20000"/>
                <a:lumOff val="80000"/>
              </a:schemeClr>
            </a:solidFill>
            <a:ln>
              <a:noFill/>
            </a:ln>
            <a:effectLst/>
          </c:spPr>
          <c:invertIfNegative val="0"/>
          <c:dPt>
            <c:idx val="0"/>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01-8BDA-4C96-A4B8-E4C00B8AA152}"/>
              </c:ext>
            </c:extLst>
          </c:dPt>
          <c:dLbls>
            <c:dLbl>
              <c:idx val="0"/>
              <c:tx>
                <c:rich>
                  <a:bodyPr/>
                  <a:lstStyle/>
                  <a:p>
                    <a:r>
                      <a:rPr lang="en-US"/>
                      <a:t>140</a:t>
                    </a:r>
                    <a:r>
                      <a:rPr lang="en-US" baseline="0"/>
                      <a:t>MMT</a:t>
                    </a:r>
                    <a:endParaRPr lang="en-US"/>
                  </a:p>
                </c:rich>
              </c:tx>
              <c:showLegendKey val="0"/>
              <c:showVal val="1"/>
              <c:showCatName val="0"/>
              <c:showSerName val="0"/>
              <c:showPercent val="0"/>
              <c:showBubbleSize val="0"/>
              <c:extLst>
                <c:ext xmlns:c15="http://schemas.microsoft.com/office/drawing/2012/chart" uri="{CE6537A1-D6FC-4f65-9D91-7224C49458BB}">
                  <c15:layout>
                    <c:manualLayout>
                      <c:w val="0.27672977697707873"/>
                      <c:h val="0.33786085120255349"/>
                    </c:manualLayout>
                  </c15:layout>
                  <c15:showDataLabelsRange val="0"/>
                </c:ext>
                <c:ext xmlns:c16="http://schemas.microsoft.com/office/drawing/2014/chart" uri="{C3380CC4-5D6E-409C-BE32-E72D297353CC}">
                  <c16:uniqueId val="{00000001-8BDA-4C96-A4B8-E4C00B8AA152}"/>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140</c:v>
                </c:pt>
              </c:numCache>
            </c:numRef>
          </c:val>
          <c:extLst>
            <c:ext xmlns:c16="http://schemas.microsoft.com/office/drawing/2014/chart" uri="{C3380CC4-5D6E-409C-BE32-E72D297353CC}">
              <c16:uniqueId val="{00000002-8BDA-4C96-A4B8-E4C00B8AA152}"/>
            </c:ext>
          </c:extLst>
        </c:ser>
        <c:ser>
          <c:idx val="1"/>
          <c:order val="1"/>
          <c:tx>
            <c:strRef>
              <c:f>Sheet1!$C$1</c:f>
              <c:strCache>
                <c:ptCount val="1"/>
                <c:pt idx="0">
                  <c:v>TBA</c:v>
                </c:pt>
              </c:strCache>
            </c:strRef>
          </c:tx>
          <c:spPr>
            <a:solidFill>
              <a:schemeClr val="accent5">
                <a:lumMod val="20000"/>
                <a:lumOff val="80000"/>
              </a:schemeClr>
            </a:solidFill>
            <a:ln>
              <a:noFill/>
            </a:ln>
            <a:effectLst/>
          </c:spPr>
          <c:invertIfNegative val="0"/>
          <c:dLbls>
            <c:dLbl>
              <c:idx val="0"/>
              <c:tx>
                <c:rich>
                  <a:bodyPr/>
                  <a:lstStyle/>
                  <a:p>
                    <a:r>
                      <a:rPr lang="en-US"/>
                      <a:t>60MMT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BDA-4C96-A4B8-E4C00B8AA152}"/>
                </c:ext>
              </c:extLst>
            </c:dLbl>
            <c:numFmt formatCode="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60</c:v>
                </c:pt>
              </c:numCache>
            </c:numRef>
          </c:val>
          <c:extLst>
            <c:ext xmlns:c16="http://schemas.microsoft.com/office/drawing/2014/chart" uri="{C3380CC4-5D6E-409C-BE32-E72D297353CC}">
              <c16:uniqueId val="{00000004-8BDA-4C96-A4B8-E4C00B8AA152}"/>
            </c:ext>
          </c:extLst>
        </c:ser>
        <c:dLbls>
          <c:showLegendKey val="0"/>
          <c:showVal val="0"/>
          <c:showCatName val="0"/>
          <c:showSerName val="0"/>
          <c:showPercent val="0"/>
          <c:showBubbleSize val="0"/>
        </c:dLbls>
        <c:gapWidth val="150"/>
        <c:overlap val="100"/>
        <c:axId val="1462391183"/>
        <c:axId val="1446998943"/>
      </c:barChart>
      <c:catAx>
        <c:axId val="1462391183"/>
        <c:scaling>
          <c:orientation val="minMax"/>
        </c:scaling>
        <c:delete val="1"/>
        <c:axPos val="l"/>
        <c:numFmt formatCode="General" sourceLinked="1"/>
        <c:majorTickMark val="none"/>
        <c:minorTickMark val="none"/>
        <c:tickLblPos val="nextTo"/>
        <c:crossAx val="1446998943"/>
        <c:crosses val="autoZero"/>
        <c:auto val="1"/>
        <c:lblAlgn val="ctr"/>
        <c:lblOffset val="100"/>
        <c:noMultiLvlLbl val="0"/>
      </c:catAx>
      <c:valAx>
        <c:axId val="1446998943"/>
        <c:scaling>
          <c:orientation val="minMax"/>
        </c:scaling>
        <c:delete val="1"/>
        <c:axPos val="b"/>
        <c:numFmt formatCode="0%" sourceLinked="1"/>
        <c:majorTickMark val="none"/>
        <c:minorTickMark val="none"/>
        <c:tickLblPos val="nextTo"/>
        <c:crossAx val="1462391183"/>
        <c:crosses val="autoZero"/>
        <c:crossBetween val="between"/>
      </c:valAx>
      <c:spPr>
        <a:noFill/>
        <a:ln>
          <a:noFill/>
        </a:ln>
        <a:effectLst/>
      </c:spPr>
    </c:plotArea>
    <c:legend>
      <c:legendPos val="r"/>
      <c:layout>
        <c:manualLayout>
          <c:xMode val="edge"/>
          <c:yMode val="edge"/>
          <c:x val="0.18034088898500009"/>
          <c:y val="0.66221632069108405"/>
          <c:w val="0.78256646753576886"/>
          <c:h val="0.3377830002773439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624644851637182"/>
          <c:y val="0.11553784860557771"/>
          <c:w val="0.50386797863427446"/>
          <c:h val="0.71064814814814814"/>
        </c:manualLayout>
      </c:layout>
      <c:barChart>
        <c:barDir val="bar"/>
        <c:grouping val="percentStacked"/>
        <c:varyColors val="0"/>
        <c:ser>
          <c:idx val="0"/>
          <c:order val="0"/>
          <c:tx>
            <c:strRef>
              <c:f>Sheet1!$B$1</c:f>
              <c:strCache>
                <c:ptCount val="1"/>
                <c:pt idx="0">
                  <c:v>Planned</c:v>
                </c:pt>
              </c:strCache>
            </c:strRef>
          </c:tx>
          <c:spPr>
            <a:solidFill>
              <a:schemeClr val="accent6">
                <a:lumMod val="60000"/>
                <a:lumOff val="40000"/>
              </a:schemeClr>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8C69-4B6A-854A-DC0CDB45A4C5}"/>
              </c:ext>
            </c:extLst>
          </c:dPt>
          <c:cat>
            <c:strRef>
              <c:f>Sheet1!$A$2</c:f>
              <c:strCache>
                <c:ptCount val="1"/>
                <c:pt idx="0">
                  <c:v>Category 1</c:v>
                </c:pt>
              </c:strCache>
            </c:strRef>
          </c:cat>
          <c:val>
            <c:numRef>
              <c:f>Sheet1!$B$2</c:f>
              <c:numCache>
                <c:formatCode>0</c:formatCode>
                <c:ptCount val="1"/>
                <c:pt idx="0">
                  <c:v>100</c:v>
                </c:pt>
              </c:numCache>
            </c:numRef>
          </c:val>
          <c:extLst>
            <c:ext xmlns:c16="http://schemas.microsoft.com/office/drawing/2014/chart" uri="{C3380CC4-5D6E-409C-BE32-E72D297353CC}">
              <c16:uniqueId val="{00000002-8C69-4B6A-854A-DC0CDB45A4C5}"/>
            </c:ext>
          </c:extLst>
        </c:ser>
        <c:ser>
          <c:idx val="1"/>
          <c:order val="1"/>
          <c:tx>
            <c:strRef>
              <c:f>Sheet1!$C$1</c:f>
              <c:strCache>
                <c:ptCount val="1"/>
                <c:pt idx="0">
                  <c:v>Expansion Potential</c:v>
                </c:pt>
              </c:strCache>
            </c:strRef>
          </c:tx>
          <c:spPr>
            <a:solidFill>
              <a:schemeClr val="accent5">
                <a:lumMod val="40000"/>
                <a:lumOff val="60000"/>
              </a:schemeClr>
            </a:solidFill>
            <a:ln>
              <a:noFill/>
            </a:ln>
            <a:effectLst/>
          </c:spPr>
          <c:invertIfNegative val="0"/>
          <c:cat>
            <c:strRef>
              <c:f>Sheet1!$A$2</c:f>
              <c:strCache>
                <c:ptCount val="1"/>
                <c:pt idx="0">
                  <c:v>Category 1</c:v>
                </c:pt>
              </c:strCache>
            </c:strRef>
          </c:cat>
          <c:val>
            <c:numRef>
              <c:f>Sheet1!$C$2</c:f>
              <c:numCache>
                <c:formatCode>0</c:formatCode>
                <c:ptCount val="1"/>
                <c:pt idx="0">
                  <c:v>100</c:v>
                </c:pt>
              </c:numCache>
            </c:numRef>
          </c:val>
          <c:extLst>
            <c:ext xmlns:c16="http://schemas.microsoft.com/office/drawing/2014/chart" uri="{C3380CC4-5D6E-409C-BE32-E72D297353CC}">
              <c16:uniqueId val="{00000003-8C69-4B6A-854A-DC0CDB45A4C5}"/>
            </c:ext>
          </c:extLst>
        </c:ser>
        <c:dLbls>
          <c:showLegendKey val="0"/>
          <c:showVal val="0"/>
          <c:showCatName val="0"/>
          <c:showSerName val="0"/>
          <c:showPercent val="0"/>
          <c:showBubbleSize val="0"/>
        </c:dLbls>
        <c:gapWidth val="150"/>
        <c:overlap val="100"/>
        <c:axId val="1462391183"/>
        <c:axId val="1446998943"/>
      </c:barChart>
      <c:catAx>
        <c:axId val="1462391183"/>
        <c:scaling>
          <c:orientation val="minMax"/>
        </c:scaling>
        <c:delete val="1"/>
        <c:axPos val="l"/>
        <c:numFmt formatCode="General" sourceLinked="1"/>
        <c:majorTickMark val="none"/>
        <c:minorTickMark val="none"/>
        <c:tickLblPos val="nextTo"/>
        <c:crossAx val="1446998943"/>
        <c:crosses val="autoZero"/>
        <c:auto val="1"/>
        <c:lblAlgn val="ctr"/>
        <c:lblOffset val="100"/>
        <c:noMultiLvlLbl val="0"/>
      </c:catAx>
      <c:valAx>
        <c:axId val="1446998943"/>
        <c:scaling>
          <c:orientation val="minMax"/>
        </c:scaling>
        <c:delete val="1"/>
        <c:axPos val="b"/>
        <c:numFmt formatCode="0%" sourceLinked="1"/>
        <c:majorTickMark val="none"/>
        <c:minorTickMark val="none"/>
        <c:tickLblPos val="nextTo"/>
        <c:crossAx val="1462391183"/>
        <c:crosses val="autoZero"/>
        <c:crossBetween val="between"/>
      </c:valAx>
      <c:spPr>
        <a:noFill/>
        <a:ln>
          <a:noFill/>
        </a:ln>
        <a:effectLst/>
      </c:spPr>
    </c:plotArea>
    <c:legend>
      <c:legendPos val="r"/>
      <c:layout>
        <c:manualLayout>
          <c:xMode val="edge"/>
          <c:yMode val="edge"/>
          <c:x val="0.36075640324238895"/>
          <c:y val="0.6622165225135106"/>
          <c:w val="0.58740482023876539"/>
          <c:h val="0.33778360435435162"/>
        </c:manualLayout>
      </c:layout>
      <c:overlay val="0"/>
      <c:spPr>
        <a:noFill/>
        <a:ln>
          <a:noFill/>
        </a:ln>
        <a:effectLst/>
      </c:spPr>
      <c:txPr>
        <a:bodyPr rot="0" spcFirstLastPara="1" vertOverflow="ellipsis" vert="horz" wrap="square" anchor="ctr" anchorCtr="1"/>
        <a:lstStyle/>
        <a:p>
          <a:pPr>
            <a:defRPr lang="en-US" sz="800" b="0" i="0" u="none" strike="noStrike" kern="1200" baseline="0">
              <a:solidFill>
                <a:schemeClr val="bg1">
                  <a:lumMod val="50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624644851637182"/>
          <c:y val="0.11553784860557771"/>
          <c:w val="0.50386797863427446"/>
          <c:h val="0.71064814814814814"/>
        </c:manualLayout>
      </c:layout>
      <c:barChart>
        <c:barDir val="bar"/>
        <c:grouping val="percentStacked"/>
        <c:varyColors val="0"/>
        <c:ser>
          <c:idx val="0"/>
          <c:order val="0"/>
          <c:tx>
            <c:strRef>
              <c:f>Sheet1!$B$1</c:f>
              <c:strCache>
                <c:ptCount val="1"/>
                <c:pt idx="0">
                  <c:v>Planned</c:v>
                </c:pt>
              </c:strCache>
            </c:strRef>
          </c:tx>
          <c:spPr>
            <a:solidFill>
              <a:schemeClr val="accent6">
                <a:lumMod val="60000"/>
                <a:lumOff val="40000"/>
              </a:schemeClr>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8C69-4B6A-854A-DC0CDB45A4C5}"/>
              </c:ext>
            </c:extLst>
          </c:dPt>
          <c:cat>
            <c:strRef>
              <c:f>Sheet1!$A$2</c:f>
              <c:strCache>
                <c:ptCount val="1"/>
                <c:pt idx="0">
                  <c:v>Category 1</c:v>
                </c:pt>
              </c:strCache>
            </c:strRef>
          </c:cat>
          <c:val>
            <c:numRef>
              <c:f>Sheet1!$B$2</c:f>
              <c:numCache>
                <c:formatCode>0</c:formatCode>
                <c:ptCount val="1"/>
                <c:pt idx="0">
                  <c:v>370</c:v>
                </c:pt>
              </c:numCache>
            </c:numRef>
          </c:val>
          <c:extLst>
            <c:ext xmlns:c16="http://schemas.microsoft.com/office/drawing/2014/chart" uri="{C3380CC4-5D6E-409C-BE32-E72D297353CC}">
              <c16:uniqueId val="{00000002-8C69-4B6A-854A-DC0CDB45A4C5}"/>
            </c:ext>
          </c:extLst>
        </c:ser>
        <c:ser>
          <c:idx val="1"/>
          <c:order val="1"/>
          <c:tx>
            <c:strRef>
              <c:f>Sheet1!$C$1</c:f>
              <c:strCache>
                <c:ptCount val="1"/>
                <c:pt idx="0">
                  <c:v>Expansion Potential</c:v>
                </c:pt>
              </c:strCache>
            </c:strRef>
          </c:tx>
          <c:spPr>
            <a:solidFill>
              <a:schemeClr val="accent5">
                <a:lumMod val="40000"/>
                <a:lumOff val="60000"/>
              </a:schemeClr>
            </a:solidFill>
            <a:ln>
              <a:noFill/>
            </a:ln>
            <a:effectLst/>
          </c:spPr>
          <c:invertIfNegative val="0"/>
          <c:cat>
            <c:strRef>
              <c:f>Sheet1!$A$2</c:f>
              <c:strCache>
                <c:ptCount val="1"/>
                <c:pt idx="0">
                  <c:v>Category 1</c:v>
                </c:pt>
              </c:strCache>
            </c:strRef>
          </c:cat>
          <c:val>
            <c:numRef>
              <c:f>Sheet1!$C$2</c:f>
              <c:numCache>
                <c:formatCode>0</c:formatCode>
                <c:ptCount val="1"/>
              </c:numCache>
            </c:numRef>
          </c:val>
          <c:extLst>
            <c:ext xmlns:c16="http://schemas.microsoft.com/office/drawing/2014/chart" uri="{C3380CC4-5D6E-409C-BE32-E72D297353CC}">
              <c16:uniqueId val="{00000003-8C69-4B6A-854A-DC0CDB45A4C5}"/>
            </c:ext>
          </c:extLst>
        </c:ser>
        <c:dLbls>
          <c:showLegendKey val="0"/>
          <c:showVal val="0"/>
          <c:showCatName val="0"/>
          <c:showSerName val="0"/>
          <c:showPercent val="0"/>
          <c:showBubbleSize val="0"/>
        </c:dLbls>
        <c:gapWidth val="150"/>
        <c:overlap val="100"/>
        <c:axId val="1462391183"/>
        <c:axId val="1446998943"/>
      </c:barChart>
      <c:catAx>
        <c:axId val="1462391183"/>
        <c:scaling>
          <c:orientation val="minMax"/>
        </c:scaling>
        <c:delete val="1"/>
        <c:axPos val="l"/>
        <c:numFmt formatCode="General" sourceLinked="1"/>
        <c:majorTickMark val="none"/>
        <c:minorTickMark val="none"/>
        <c:tickLblPos val="nextTo"/>
        <c:crossAx val="1446998943"/>
        <c:crosses val="autoZero"/>
        <c:auto val="1"/>
        <c:lblAlgn val="ctr"/>
        <c:lblOffset val="100"/>
        <c:noMultiLvlLbl val="0"/>
      </c:catAx>
      <c:valAx>
        <c:axId val="1446998943"/>
        <c:scaling>
          <c:orientation val="minMax"/>
        </c:scaling>
        <c:delete val="1"/>
        <c:axPos val="b"/>
        <c:numFmt formatCode="0%" sourceLinked="1"/>
        <c:majorTickMark val="none"/>
        <c:minorTickMark val="none"/>
        <c:tickLblPos val="nextTo"/>
        <c:crossAx val="1462391183"/>
        <c:crosses val="autoZero"/>
        <c:crossBetween val="between"/>
      </c:valAx>
      <c:spPr>
        <a:noFill/>
        <a:ln>
          <a:noFill/>
        </a:ln>
        <a:effectLst/>
      </c:spPr>
    </c:plotArea>
    <c:legend>
      <c:legendPos val="r"/>
      <c:legendEntry>
        <c:idx val="1"/>
        <c:delete val="1"/>
      </c:legendEntry>
      <c:layout>
        <c:manualLayout>
          <c:xMode val="edge"/>
          <c:yMode val="edge"/>
          <c:x val="0.36075640324238895"/>
          <c:y val="0.6622165225135106"/>
          <c:w val="0.58740482023876539"/>
          <c:h val="0.33778360435435162"/>
        </c:manualLayout>
      </c:layout>
      <c:overlay val="0"/>
      <c:spPr>
        <a:noFill/>
        <a:ln>
          <a:noFill/>
        </a:ln>
        <a:effectLst/>
      </c:spPr>
      <c:txPr>
        <a:bodyPr rot="0" spcFirstLastPara="1" vertOverflow="ellipsis" vert="horz" wrap="square" anchor="ctr" anchorCtr="1"/>
        <a:lstStyle/>
        <a:p>
          <a:pPr>
            <a:defRPr lang="en-US" sz="800" b="0" i="0" u="none" strike="noStrike" kern="1200" baseline="0">
              <a:solidFill>
                <a:schemeClr val="bg1">
                  <a:lumMod val="50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36" tIns="46569" rIns="93136" bIns="4656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36" tIns="46569" rIns="93136" bIns="46569" rtlCol="0"/>
          <a:lstStyle>
            <a:lvl1pPr algn="r">
              <a:defRPr sz="1200"/>
            </a:lvl1pPr>
          </a:lstStyle>
          <a:p>
            <a:fld id="{E59A6B5A-48BD-4350-9555-541206AACBA1}" type="datetimeFigureOut">
              <a:rPr lang="en-US" smtClean="0"/>
              <a:t>3/27/2023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36" tIns="46569" rIns="93136" bIns="4656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36" tIns="46569" rIns="93136" bIns="465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0"/>
            <a:ext cx="3037840" cy="466433"/>
          </a:xfrm>
          <a:prstGeom prst="rect">
            <a:avLst/>
          </a:prstGeom>
        </p:spPr>
        <p:txBody>
          <a:bodyPr vert="horz" lIns="93136" tIns="46569" rIns="93136" bIns="4656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70"/>
            <a:ext cx="3037840" cy="466433"/>
          </a:xfrm>
          <a:prstGeom prst="rect">
            <a:avLst/>
          </a:prstGeom>
        </p:spPr>
        <p:txBody>
          <a:bodyPr vert="horz" lIns="93136" tIns="46569" rIns="93136" bIns="46569" rtlCol="0" anchor="b"/>
          <a:lstStyle>
            <a:lvl1pPr algn="r">
              <a:defRPr sz="1200"/>
            </a:lvl1pPr>
          </a:lstStyle>
          <a:p>
            <a:fld id="{A5DF817B-980F-43F4-BB36-FB9ED0C494FD}" type="slidenum">
              <a:rPr lang="en-US" smtClean="0"/>
              <a:t>‹#›</a:t>
            </a:fld>
            <a:endParaRPr lang="en-US"/>
          </a:p>
        </p:txBody>
      </p:sp>
    </p:spTree>
    <p:extLst>
      <p:ext uri="{BB962C8B-B14F-4D97-AF65-F5344CB8AC3E}">
        <p14:creationId xmlns:p14="http://schemas.microsoft.com/office/powerpoint/2010/main" val="3040286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362342">
              <a:defRPr/>
            </a:pPr>
            <a:fld id="{421E6B92-DBAB-438D-B7DE-2E241C3CFBFB}" type="slidenum">
              <a:rPr lang="en-US" sz="1300">
                <a:solidFill>
                  <a:prstClr val="black"/>
                </a:solidFill>
                <a:latin typeface="Calibri"/>
              </a:rPr>
              <a:pPr defTabSz="362342">
                <a:defRPr/>
              </a:pPr>
              <a:t>1</a:t>
            </a:fld>
            <a:endParaRPr lang="en-US" sz="1300">
              <a:solidFill>
                <a:prstClr val="black"/>
              </a:solidFill>
              <a:latin typeface="Calibri"/>
            </a:endParaRPr>
          </a:p>
        </p:txBody>
      </p:sp>
      <p:sp>
        <p:nvSpPr>
          <p:cNvPr id="6" name="Footer Placeholder 5">
            <a:extLst>
              <a:ext uri="{FF2B5EF4-FFF2-40B4-BE49-F238E27FC236}">
                <a16:creationId xmlns:a16="http://schemas.microsoft.com/office/drawing/2014/main" id="{B382A70E-74C1-474A-91E5-92E261EE1AED}"/>
              </a:ext>
            </a:extLst>
          </p:cNvPr>
          <p:cNvSpPr>
            <a:spLocks noGrp="1"/>
          </p:cNvSpPr>
          <p:nvPr>
            <p:ph type="ftr" sz="quarter" idx="4"/>
          </p:nvPr>
        </p:nvSpPr>
        <p:spPr/>
        <p:txBody>
          <a:bodyPr/>
          <a:lstStyle/>
          <a:p>
            <a:pPr defTabSz="362342">
              <a:defRPr/>
            </a:pPr>
            <a:endParaRPr lang="en-US" sz="1300">
              <a:solidFill>
                <a:prstClr val="black"/>
              </a:solidFill>
              <a:latin typeface="Calibri"/>
            </a:endParaRPr>
          </a:p>
        </p:txBody>
      </p:sp>
      <p:sp>
        <p:nvSpPr>
          <p:cNvPr id="7" name="Header Placeholder 6">
            <a:extLst>
              <a:ext uri="{FF2B5EF4-FFF2-40B4-BE49-F238E27FC236}">
                <a16:creationId xmlns:a16="http://schemas.microsoft.com/office/drawing/2014/main" id="{085C4FE8-8F00-4C4F-87E2-8B3A68A57F15}"/>
              </a:ext>
            </a:extLst>
          </p:cNvPr>
          <p:cNvSpPr>
            <a:spLocks noGrp="1"/>
          </p:cNvSpPr>
          <p:nvPr>
            <p:ph type="hdr" sz="quarter"/>
          </p:nvPr>
        </p:nvSpPr>
        <p:spPr/>
        <p:txBody>
          <a:bodyPr/>
          <a:lstStyle/>
          <a:p>
            <a:pPr defTabSz="362342">
              <a:defRPr/>
            </a:pPr>
            <a:endParaRPr lang="en-US" sz="1300">
              <a:solidFill>
                <a:prstClr val="black"/>
              </a:solidFill>
              <a:latin typeface="Calibri"/>
            </a:endParaRPr>
          </a:p>
        </p:txBody>
      </p:sp>
    </p:spTree>
    <p:extLst>
      <p:ext uri="{BB962C8B-B14F-4D97-AF65-F5344CB8AC3E}">
        <p14:creationId xmlns:p14="http://schemas.microsoft.com/office/powerpoint/2010/main" val="3145412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Check on blue ammonia &amp; transportation costs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6D333-D0A4-4BE0-8236-A45AC341A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200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6D333-D0A4-4BE0-8236-A45AC341A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80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6D333-D0A4-4BE0-8236-A45AC341A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627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a:p>
          <a:p>
            <a:r>
              <a:rPr lang="en-US"/>
              <a:t>WE should </a:t>
            </a:r>
          </a:p>
          <a:p>
            <a:pPr marL="342900" indent="-342900">
              <a:buAutoNum type="arabicPeriod"/>
            </a:pPr>
            <a:r>
              <a:rPr lang="en-US"/>
              <a:t>define DAC</a:t>
            </a:r>
          </a:p>
          <a:p>
            <a:pPr marL="342900" indent="-342900">
              <a:buAutoNum type="arabicPeriod"/>
            </a:pPr>
            <a:r>
              <a:rPr lang="en-US"/>
              <a:t>Explain/set vision for the consortium</a:t>
            </a:r>
          </a:p>
          <a:p>
            <a:pPr marL="342900" indent="-342900">
              <a:buAutoNum type="arabicPeriod"/>
            </a:pPr>
            <a:r>
              <a:rPr lang="en-US"/>
              <a:t>Show potential funding.</a:t>
            </a:r>
          </a:p>
          <a:p>
            <a:pPr marL="342900" indent="-342900">
              <a:buAutoNum type="arabicPeriod"/>
            </a:pPr>
            <a:endParaRPr lang="en-US"/>
          </a:p>
          <a:p>
            <a:pPr marL="342900" indent="-342900">
              <a:buAutoNum type="arabicPeriod"/>
            </a:pPr>
            <a:r>
              <a:rPr lang="en-US"/>
              <a:t>I think we do that but </a:t>
            </a:r>
            <a:r>
              <a:rPr lang="en-US" err="1"/>
              <a:t>theres</a:t>
            </a:r>
            <a:r>
              <a:rPr lang="en-US"/>
              <a:t> too many words and I wonder if there’s a way to reformat/simplify this slide</a:t>
            </a:r>
          </a:p>
        </p:txBody>
      </p:sp>
      <p:sp>
        <p:nvSpPr>
          <p:cNvPr id="4" name="Date Placeholder 3"/>
          <p:cNvSpPr>
            <a:spLocks noGrp="1"/>
          </p:cNvSpPr>
          <p:nvPr>
            <p:ph type="dt" idx="1"/>
          </p:nvPr>
        </p:nvSpPr>
        <p:spPr/>
        <p:txBody>
          <a:bodyPr/>
          <a:lstStyle/>
          <a:p>
            <a:fld id="{1DF34805-1F01-4BDA-A8CA-FCEA2B4BC8D0}" type="datetime3">
              <a:rPr lang="en-US" smtClean="0"/>
              <a:pPr/>
              <a:t>27 March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16</a:t>
            </a:fld>
            <a:endParaRPr lang="en-US"/>
          </a:p>
        </p:txBody>
      </p:sp>
    </p:spTree>
    <p:extLst>
      <p:ext uri="{BB962C8B-B14F-4D97-AF65-F5344CB8AC3E}">
        <p14:creationId xmlns:p14="http://schemas.microsoft.com/office/powerpoint/2010/main" val="2354625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a:p>
          <a:p>
            <a:endParaRPr lang="en-US"/>
          </a:p>
          <a:p>
            <a:r>
              <a:rPr lang="en-US"/>
              <a:t>WE should </a:t>
            </a:r>
          </a:p>
          <a:p>
            <a:pPr marL="342900" indent="-342900">
              <a:buAutoNum type="arabicPeriod"/>
            </a:pPr>
            <a:r>
              <a:rPr lang="en-US"/>
              <a:t>define DAC</a:t>
            </a:r>
          </a:p>
          <a:p>
            <a:pPr marL="342900" indent="-342900">
              <a:buAutoNum type="arabicPeriod"/>
            </a:pPr>
            <a:r>
              <a:rPr lang="en-US"/>
              <a:t>Explain/set vision for the consortium</a:t>
            </a:r>
          </a:p>
          <a:p>
            <a:pPr marL="342900" indent="-342900">
              <a:buAutoNum type="arabicPeriod"/>
            </a:pPr>
            <a:r>
              <a:rPr lang="en-US"/>
              <a:t>Show potential funding.</a:t>
            </a:r>
          </a:p>
          <a:p>
            <a:pPr marL="342900" indent="-342900">
              <a:buAutoNum type="arabicPeriod"/>
            </a:pPr>
            <a:endParaRPr lang="en-US"/>
          </a:p>
          <a:p>
            <a:pPr marL="342900" indent="-342900">
              <a:buAutoNum type="arabicPeriod"/>
            </a:pPr>
            <a:r>
              <a:rPr lang="en-US"/>
              <a:t>I think we do that but </a:t>
            </a:r>
            <a:r>
              <a:rPr lang="en-US" err="1"/>
              <a:t>theres</a:t>
            </a:r>
            <a:r>
              <a:rPr lang="en-US"/>
              <a:t> too many words and I wonder if there’s a way to reformat/simplify this slide</a:t>
            </a:r>
          </a:p>
          <a:p>
            <a:pPr marL="342900" indent="-342900">
              <a:buAutoNum type="arabicPeriod"/>
            </a:pPr>
            <a:endParaRPr lang="en-US"/>
          </a:p>
        </p:txBody>
      </p:sp>
      <p:sp>
        <p:nvSpPr>
          <p:cNvPr id="4" name="Date Placeholder 3"/>
          <p:cNvSpPr>
            <a:spLocks noGrp="1"/>
          </p:cNvSpPr>
          <p:nvPr>
            <p:ph type="dt" idx="1"/>
          </p:nvPr>
        </p:nvSpPr>
        <p:spPr/>
        <p:txBody>
          <a:bodyPr/>
          <a:lstStyle/>
          <a:p>
            <a:fld id="{1DF34805-1F01-4BDA-A8CA-FCEA2B4BC8D0}" type="datetime3">
              <a:rPr lang="en-US" smtClean="0"/>
              <a:pPr/>
              <a:t>27 March 2023</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17</a:t>
            </a:fld>
            <a:endParaRPr lang="en-US"/>
          </a:p>
        </p:txBody>
      </p:sp>
    </p:spTree>
    <p:extLst>
      <p:ext uri="{BB962C8B-B14F-4D97-AF65-F5344CB8AC3E}">
        <p14:creationId xmlns:p14="http://schemas.microsoft.com/office/powerpoint/2010/main" val="3475984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Move away divestitures </a:t>
            </a:r>
          </a:p>
          <a:p>
            <a:endParaRPr lang="en-US"/>
          </a:p>
          <a:p>
            <a:r>
              <a:rPr lang="en-US"/>
              <a:t>Well in change mix, lower price deck in change </a:t>
            </a:r>
            <a:r>
              <a:rPr lang="en-US" err="1"/>
              <a:t>psc</a:t>
            </a:r>
            <a:r>
              <a:rPr lang="en-US"/>
              <a:t> effects</a:t>
            </a:r>
          </a:p>
          <a:p>
            <a:endParaRPr lang="en-US"/>
          </a:p>
          <a:p>
            <a:r>
              <a:rPr lang="en-US" err="1"/>
              <a:t>Boe</a:t>
            </a:r>
            <a:r>
              <a:rPr lang="en-US"/>
              <a:t> flat – need additional data </a:t>
            </a:r>
          </a:p>
          <a:p>
            <a:endParaRPr lang="en-US"/>
          </a:p>
          <a:p>
            <a:r>
              <a:rPr lang="en-US"/>
              <a:t>No </a:t>
            </a:r>
            <a:r>
              <a:rPr lang="en-US" err="1"/>
              <a:t>psc</a:t>
            </a:r>
            <a:r>
              <a:rPr lang="en-US"/>
              <a:t> effects </a:t>
            </a:r>
          </a:p>
          <a:p>
            <a:endParaRPr lang="en-US"/>
          </a:p>
          <a:p>
            <a:endParaRPr lang="en-US"/>
          </a:p>
          <a:p>
            <a:r>
              <a:rPr lang="en-US"/>
              <a:t>5 out of 8 operating rigs in California, need Kern county EIR </a:t>
            </a:r>
          </a:p>
          <a:p>
            <a:endParaRPr lang="en-US"/>
          </a:p>
          <a:p>
            <a:r>
              <a:rPr lang="en-US"/>
              <a:t>Add data on Kern county EIR </a:t>
            </a:r>
          </a:p>
          <a:p>
            <a:endParaRPr lang="en-US"/>
          </a:p>
          <a:p>
            <a:r>
              <a:rPr lang="en-US"/>
              <a:t>Delay- don’t use </a:t>
            </a:r>
          </a:p>
          <a:p>
            <a:endParaRPr lang="en-US"/>
          </a:p>
          <a:p>
            <a:endParaRPr lang="en-US"/>
          </a:p>
          <a:p>
            <a:endParaRPr lang="en-US"/>
          </a:p>
          <a:p>
            <a:endParaRPr lang="en-US"/>
          </a:p>
          <a:p>
            <a:r>
              <a:rPr lang="en-US"/>
              <a:t>	</a:t>
            </a:r>
          </a:p>
          <a:p>
            <a:r>
              <a:rPr lang="en-US"/>
              <a:t> </a:t>
            </a:r>
          </a:p>
        </p:txBody>
      </p:sp>
      <p:sp>
        <p:nvSpPr>
          <p:cNvPr id="4" name="Header Placeholder 3"/>
          <p:cNvSpPr>
            <a:spLocks noGrp="1"/>
          </p:cNvSpPr>
          <p:nvPr>
            <p:ph type="hdr" sz="quarter"/>
          </p:nvPr>
        </p:nvSpPr>
        <p:spPr/>
        <p:txBody>
          <a:bodyPr/>
          <a:lstStyle/>
          <a:p>
            <a:pPr marL="0" marR="0" lvl="0" indent="0" algn="l" defTabSz="91413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914132" rtl="0" eaLnBrk="1" fontAlgn="auto" latinLnBrk="0" hangingPunct="1">
              <a:lnSpc>
                <a:spcPct val="100000"/>
              </a:lnSpc>
              <a:spcBef>
                <a:spcPts val="0"/>
              </a:spcBef>
              <a:spcAft>
                <a:spcPts val="0"/>
              </a:spcAft>
              <a:buClrTx/>
              <a:buSzTx/>
              <a:buFontTx/>
              <a:buNone/>
              <a:tabLst/>
              <a:defRPr/>
            </a:pPr>
            <a:fld id="{6BFDAA6A-574D-2443-ABA6-507260146D15}"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2" rtl="0" eaLnBrk="1" fontAlgn="auto" latinLnBrk="0" hangingPunct="1">
                <a:lnSpc>
                  <a:spcPct val="100000"/>
                </a:lnSpc>
                <a:spcBef>
                  <a:spcPts val="0"/>
                </a:spcBef>
                <a:spcAft>
                  <a:spcPts val="0"/>
                </a:spcAft>
                <a:buClrTx/>
                <a:buSzTx/>
                <a:buFontTx/>
                <a:buNone/>
                <a:tabLst/>
                <a:defRPr/>
              </a:pPr>
              <a:t>3/27/2023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91413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132" rtl="0" eaLnBrk="1" fontAlgn="auto" latinLnBrk="0" hangingPunct="1">
              <a:lnSpc>
                <a:spcPct val="100000"/>
              </a:lnSpc>
              <a:spcBef>
                <a:spcPts val="0"/>
              </a:spcBef>
              <a:spcAft>
                <a:spcPts val="0"/>
              </a:spcAft>
              <a:buClrTx/>
              <a:buSzTx/>
              <a:buFontTx/>
              <a:buNone/>
              <a:tabLst/>
              <a:defRPr/>
            </a:pPr>
            <a:fld id="{FF993824-FBCE-4268-A3C5-DFA0BA47627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3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456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6D333-D0A4-4BE0-8236-A45AC341A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223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6D333-D0A4-4BE0-8236-A45AC341A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970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Add slide … summary of quarter +deal </a:t>
            </a:r>
          </a:p>
          <a:p>
            <a:endParaRPr lang="en-US"/>
          </a:p>
          <a:p>
            <a:r>
              <a:rPr lang="en-US"/>
              <a:t>CMB expenses will be funded / paid back by CTV JV with Brookfield </a:t>
            </a:r>
          </a:p>
        </p:txBody>
      </p:sp>
      <p:sp>
        <p:nvSpPr>
          <p:cNvPr id="4" name="Header Placeholder 3"/>
          <p:cNvSpPr>
            <a:spLocks noGrp="1"/>
          </p:cNvSpPr>
          <p:nvPr>
            <p:ph type="hdr" sz="quarter"/>
          </p:nvPr>
        </p:nvSpPr>
        <p:spPr/>
        <p:txBody>
          <a:bodyPr/>
          <a:lstStyle/>
          <a:p>
            <a:pPr marL="0" marR="0" lvl="0" indent="0" algn="l" defTabSz="349261"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4"/>
          </p:nvPr>
        </p:nvSpPr>
        <p:spPr/>
        <p:txBody>
          <a:bodyPr/>
          <a:lstStyle/>
          <a:p>
            <a:pPr marL="0" marR="0" lvl="0" indent="0" algn="l" defTabSz="349261"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p:txBody>
          <a:bodyPr/>
          <a:lstStyle/>
          <a:p>
            <a:pPr marL="0" marR="0" lvl="0" indent="0" algn="r" defTabSz="349261" rtl="0" eaLnBrk="1" fontAlgn="auto" latinLnBrk="0" hangingPunct="1">
              <a:lnSpc>
                <a:spcPct val="100000"/>
              </a:lnSpc>
              <a:spcBef>
                <a:spcPts val="0"/>
              </a:spcBef>
              <a:spcAft>
                <a:spcPts val="0"/>
              </a:spcAft>
              <a:buClrTx/>
              <a:buSzTx/>
              <a:buFontTx/>
              <a:buNone/>
              <a:tabLst/>
              <a:defRPr/>
            </a:pPr>
            <a:fld id="{FF993824-FBCE-4268-A3C5-DFA0BA47627F}"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349261"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3046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349261">
              <a:defRPr/>
            </a:pPr>
            <a:fld id="{421E6B92-DBAB-438D-B7DE-2E241C3CFBFB}" type="slidenum">
              <a:rPr lang="en-US" sz="1300">
                <a:solidFill>
                  <a:prstClr val="black"/>
                </a:solidFill>
                <a:latin typeface="Calibri"/>
              </a:rPr>
              <a:pPr defTabSz="349261">
                <a:defRPr/>
              </a:pPr>
              <a:t>25</a:t>
            </a:fld>
            <a:endParaRPr lang="en-US" sz="1300">
              <a:solidFill>
                <a:prstClr val="black"/>
              </a:solidFill>
              <a:latin typeface="Calibri"/>
            </a:endParaRPr>
          </a:p>
        </p:txBody>
      </p:sp>
      <p:sp>
        <p:nvSpPr>
          <p:cNvPr id="6" name="Footer Placeholder 5">
            <a:extLst>
              <a:ext uri="{FF2B5EF4-FFF2-40B4-BE49-F238E27FC236}">
                <a16:creationId xmlns:a16="http://schemas.microsoft.com/office/drawing/2014/main" id="{356D8F89-A380-1941-9A20-3C0A1842007F}"/>
              </a:ext>
            </a:extLst>
          </p:cNvPr>
          <p:cNvSpPr>
            <a:spLocks noGrp="1"/>
          </p:cNvSpPr>
          <p:nvPr>
            <p:ph type="ftr" sz="quarter" idx="4"/>
          </p:nvPr>
        </p:nvSpPr>
        <p:spPr/>
        <p:txBody>
          <a:bodyPr/>
          <a:lstStyle/>
          <a:p>
            <a:pPr defTabSz="349261">
              <a:defRPr/>
            </a:pPr>
            <a:endParaRPr lang="en-US" sz="1300">
              <a:solidFill>
                <a:prstClr val="black"/>
              </a:solidFill>
              <a:latin typeface="Calibri"/>
            </a:endParaRPr>
          </a:p>
        </p:txBody>
      </p:sp>
      <p:sp>
        <p:nvSpPr>
          <p:cNvPr id="7" name="Header Placeholder 6">
            <a:extLst>
              <a:ext uri="{FF2B5EF4-FFF2-40B4-BE49-F238E27FC236}">
                <a16:creationId xmlns:a16="http://schemas.microsoft.com/office/drawing/2014/main" id="{8FF7B327-2048-2844-848F-8AB7180121B6}"/>
              </a:ext>
            </a:extLst>
          </p:cNvPr>
          <p:cNvSpPr>
            <a:spLocks noGrp="1"/>
          </p:cNvSpPr>
          <p:nvPr>
            <p:ph type="hdr" sz="quarter"/>
          </p:nvPr>
        </p:nvSpPr>
        <p:spPr/>
        <p:txBody>
          <a:bodyPr/>
          <a:lstStyle/>
          <a:p>
            <a:pPr defTabSz="349261">
              <a:defRPr/>
            </a:pPr>
            <a:endParaRPr lang="en-US" sz="1300">
              <a:solidFill>
                <a:prstClr val="black"/>
              </a:solidFill>
              <a:latin typeface="Calibri"/>
            </a:endParaRPr>
          </a:p>
        </p:txBody>
      </p:sp>
    </p:spTree>
    <p:extLst>
      <p:ext uri="{BB962C8B-B14F-4D97-AF65-F5344CB8AC3E}">
        <p14:creationId xmlns:p14="http://schemas.microsoft.com/office/powerpoint/2010/main" val="1195962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698507">
              <a:defRPr/>
            </a:pPr>
            <a:fld id="{672A03A3-2ED6-5941-8BE9-2F7CB1329DC2}" type="slidenum">
              <a:rPr lang="en-US">
                <a:solidFill>
                  <a:prstClr val="black"/>
                </a:solidFill>
                <a:latin typeface="Calibri" panose="020F0502020204030204"/>
              </a:rPr>
              <a:pPr defTabSz="698507">
                <a:defRPr/>
              </a:pPr>
              <a:t>2</a:t>
            </a:fld>
            <a:endParaRPr lang="en-US">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B273D2DF-F941-8D47-8302-0B8D95FA2B5E}"/>
              </a:ext>
            </a:extLst>
          </p:cNvPr>
          <p:cNvSpPr>
            <a:spLocks noGrp="1"/>
          </p:cNvSpPr>
          <p:nvPr>
            <p:ph type="ftr" sz="quarter" idx="4"/>
          </p:nvPr>
        </p:nvSpPr>
        <p:spPr/>
        <p:txBody>
          <a:bodyPr/>
          <a:lstStyle/>
          <a:p>
            <a:pPr defTabSz="349261">
              <a:defRPr/>
            </a:pPr>
            <a:endParaRPr lang="en-US" sz="1300">
              <a:solidFill>
                <a:prstClr val="black"/>
              </a:solidFill>
              <a:latin typeface="Calibri"/>
            </a:endParaRPr>
          </a:p>
        </p:txBody>
      </p:sp>
      <p:sp>
        <p:nvSpPr>
          <p:cNvPr id="6" name="Header Placeholder 5">
            <a:extLst>
              <a:ext uri="{FF2B5EF4-FFF2-40B4-BE49-F238E27FC236}">
                <a16:creationId xmlns:a16="http://schemas.microsoft.com/office/drawing/2014/main" id="{0B859EA2-7759-2345-9D37-7F13839C216F}"/>
              </a:ext>
            </a:extLst>
          </p:cNvPr>
          <p:cNvSpPr>
            <a:spLocks noGrp="1"/>
          </p:cNvSpPr>
          <p:nvPr>
            <p:ph type="hdr" sz="quarter"/>
          </p:nvPr>
        </p:nvSpPr>
        <p:spPr/>
        <p:txBody>
          <a:bodyPr/>
          <a:lstStyle/>
          <a:p>
            <a:pPr defTabSz="349261">
              <a:defRPr/>
            </a:pPr>
            <a:endParaRPr lang="en-US" sz="1300">
              <a:solidFill>
                <a:prstClr val="black"/>
              </a:solidFill>
              <a:latin typeface="Calibri"/>
            </a:endParaRPr>
          </a:p>
        </p:txBody>
      </p:sp>
    </p:spTree>
    <p:extLst>
      <p:ext uri="{BB962C8B-B14F-4D97-AF65-F5344CB8AC3E}">
        <p14:creationId xmlns:p14="http://schemas.microsoft.com/office/powerpoint/2010/main" val="1975750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349261">
              <a:defRPr/>
            </a:pPr>
            <a:endParaRPr lang="en-US" sz="1300">
              <a:solidFill>
                <a:prstClr val="black"/>
              </a:solidFill>
              <a:latin typeface="Calibri"/>
            </a:endParaRPr>
          </a:p>
        </p:txBody>
      </p:sp>
      <p:sp>
        <p:nvSpPr>
          <p:cNvPr id="6" name="Footer Placeholder 5"/>
          <p:cNvSpPr>
            <a:spLocks noGrp="1"/>
          </p:cNvSpPr>
          <p:nvPr>
            <p:ph type="ftr" sz="quarter" idx="4"/>
          </p:nvPr>
        </p:nvSpPr>
        <p:spPr/>
        <p:txBody>
          <a:bodyPr/>
          <a:lstStyle/>
          <a:p>
            <a:pPr defTabSz="349261">
              <a:defRPr/>
            </a:pPr>
            <a:endParaRPr lang="en-US" sz="1300">
              <a:solidFill>
                <a:prstClr val="black"/>
              </a:solidFill>
              <a:latin typeface="Calibri"/>
            </a:endParaRPr>
          </a:p>
        </p:txBody>
      </p:sp>
      <p:sp>
        <p:nvSpPr>
          <p:cNvPr id="7" name="Slide Number Placeholder 6"/>
          <p:cNvSpPr>
            <a:spLocks noGrp="1"/>
          </p:cNvSpPr>
          <p:nvPr>
            <p:ph type="sldNum" sz="quarter" idx="5"/>
          </p:nvPr>
        </p:nvSpPr>
        <p:spPr/>
        <p:txBody>
          <a:bodyPr/>
          <a:lstStyle/>
          <a:p>
            <a:pPr defTabSz="349261">
              <a:defRPr/>
            </a:pPr>
            <a:fld id="{FF993824-FBCE-4268-A3C5-DFA0BA47627F}" type="slidenum">
              <a:rPr lang="en-US" sz="1300">
                <a:solidFill>
                  <a:prstClr val="black"/>
                </a:solidFill>
                <a:latin typeface="Calibri"/>
              </a:rPr>
              <a:pPr defTabSz="349261">
                <a:defRPr/>
              </a:pPr>
              <a:t>3</a:t>
            </a:fld>
            <a:endParaRPr lang="en-US" sz="1300">
              <a:solidFill>
                <a:prstClr val="black"/>
              </a:solidFill>
              <a:latin typeface="Calibri"/>
            </a:endParaRPr>
          </a:p>
        </p:txBody>
      </p:sp>
    </p:spTree>
    <p:extLst>
      <p:ext uri="{BB962C8B-B14F-4D97-AF65-F5344CB8AC3E}">
        <p14:creationId xmlns:p14="http://schemas.microsoft.com/office/powerpoint/2010/main" val="2222657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Simplify ….</a:t>
            </a:r>
          </a:p>
          <a:p>
            <a:endParaRPr lang="en-US"/>
          </a:p>
        </p:txBody>
      </p:sp>
      <p:sp>
        <p:nvSpPr>
          <p:cNvPr id="4" name="Header Placeholder 3"/>
          <p:cNvSpPr>
            <a:spLocks noGrp="1"/>
          </p:cNvSpPr>
          <p:nvPr>
            <p:ph type="hdr" sz="quarter"/>
          </p:nvPr>
        </p:nvSpPr>
        <p:spPr/>
        <p:txBody>
          <a:bodyPr/>
          <a:lstStyle/>
          <a:p>
            <a:pPr marL="0" marR="0" lvl="0" indent="0" algn="l" defTabSz="36890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4"/>
          </p:nvPr>
        </p:nvSpPr>
        <p:spPr/>
        <p:txBody>
          <a:bodyPr/>
          <a:lstStyle/>
          <a:p>
            <a:pPr marL="0" marR="0" lvl="0" indent="0" algn="l" defTabSz="36890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p:txBody>
          <a:bodyPr/>
          <a:lstStyle/>
          <a:p>
            <a:pPr marL="0" marR="0" lvl="0" indent="0" algn="r" defTabSz="368903" rtl="0" eaLnBrk="1" fontAlgn="auto" latinLnBrk="0" hangingPunct="1">
              <a:lnSpc>
                <a:spcPct val="100000"/>
              </a:lnSpc>
              <a:spcBef>
                <a:spcPts val="0"/>
              </a:spcBef>
              <a:spcAft>
                <a:spcPts val="0"/>
              </a:spcAft>
              <a:buClrTx/>
              <a:buSzTx/>
              <a:buFontTx/>
              <a:buNone/>
              <a:tabLst/>
              <a:defRPr/>
            </a:pPr>
            <a:fld id="{FF993824-FBCE-4268-A3C5-DFA0BA47627F}"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368903"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6241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Continuing to file permits and sign CDMAs – less numbers</a:t>
            </a:r>
          </a:p>
          <a:p>
            <a:r>
              <a:rPr lang="en-US"/>
              <a:t>279 – 320 - $70	</a:t>
            </a:r>
          </a:p>
          <a:p>
            <a:r>
              <a:rPr lang="en-US"/>
              <a:t>329 – 370  - $80</a:t>
            </a:r>
          </a:p>
          <a:p>
            <a:r>
              <a:rPr lang="en-US"/>
              <a:t>359 – 400 - $90</a:t>
            </a:r>
          </a:p>
          <a:p>
            <a:endParaRPr lang="en-US"/>
          </a:p>
          <a:p>
            <a:r>
              <a:rPr lang="en-US"/>
              <a:t>Remove the goals 		</a:t>
            </a:r>
          </a:p>
          <a:p>
            <a:endParaRPr lang="en-US"/>
          </a:p>
          <a:p>
            <a:r>
              <a:rPr lang="en-US"/>
              <a:t>		</a:t>
            </a:r>
          </a:p>
        </p:txBody>
      </p:sp>
      <p:sp>
        <p:nvSpPr>
          <p:cNvPr id="4" name="Header Placeholder 3"/>
          <p:cNvSpPr>
            <a:spLocks noGrp="1"/>
          </p:cNvSpPr>
          <p:nvPr>
            <p:ph type="hdr" sz="quarter"/>
          </p:nvPr>
        </p:nvSpPr>
        <p:spPr/>
        <p:txBody>
          <a:bodyPr/>
          <a:lstStyle/>
          <a:p>
            <a:pPr marL="0" marR="0" lvl="0" indent="0" algn="l" defTabSz="36890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4"/>
          </p:nvPr>
        </p:nvSpPr>
        <p:spPr/>
        <p:txBody>
          <a:bodyPr/>
          <a:lstStyle/>
          <a:p>
            <a:pPr marL="0" marR="0" lvl="0" indent="0" algn="l" defTabSz="36890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p:txBody>
          <a:bodyPr/>
          <a:lstStyle/>
          <a:p>
            <a:pPr marL="0" marR="0" lvl="0" indent="0" algn="r" defTabSz="368903" rtl="0" eaLnBrk="1" fontAlgn="auto" latinLnBrk="0" hangingPunct="1">
              <a:lnSpc>
                <a:spcPct val="100000"/>
              </a:lnSpc>
              <a:spcBef>
                <a:spcPts val="0"/>
              </a:spcBef>
              <a:spcAft>
                <a:spcPts val="0"/>
              </a:spcAft>
              <a:buClrTx/>
              <a:buSzTx/>
              <a:buFontTx/>
              <a:buNone/>
              <a:tabLst/>
              <a:defRPr/>
            </a:pPr>
            <a:fld id="{FF993824-FBCE-4268-A3C5-DFA0BA47627F}"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368903"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639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https://www.gov.ca.gov/wp-content/uploads/2022/07/07.22.2022-Governors-Letter-to-CARB.pdf?emrc=1054d6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C33E5-CEC8-4FAC-81F9-26F5769F504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031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ü"/>
            </a:pPr>
            <a:r>
              <a:rPr lang="en-US" sz="1400" b="1">
                <a:solidFill>
                  <a:schemeClr val="tx2"/>
                </a:solidFill>
              </a:rPr>
              <a:t>CRC’s </a:t>
            </a:r>
            <a:r>
              <a:rPr lang="en-US" sz="1400" b="1" err="1">
                <a:solidFill>
                  <a:schemeClr val="tx2"/>
                </a:solidFill>
              </a:rPr>
              <a:t>CalCapture</a:t>
            </a:r>
            <a:r>
              <a:rPr lang="en-US" sz="1400" b="1">
                <a:solidFill>
                  <a:schemeClr val="tx2"/>
                </a:solidFill>
              </a:rPr>
              <a:t> project is one of only 9 CO2 capture projects selected by the DOE to perform a FEED study, giving us a head start in understanding the commercial and engineering capture market.</a:t>
            </a:r>
          </a:p>
          <a:p>
            <a:pPr>
              <a:buFont typeface="Wingdings" panose="05000000000000000000" pitchFamily="2" charset="2"/>
              <a:buChar char="ü"/>
            </a:pPr>
            <a:endParaRPr lang="en-US" sz="1400" b="1">
              <a:solidFill>
                <a:schemeClr val="tx2"/>
              </a:solidFill>
            </a:endParaRPr>
          </a:p>
          <a:p>
            <a:pPr lvl="1">
              <a:buFont typeface="Wingdings" panose="05000000000000000000" pitchFamily="2" charset="2"/>
              <a:buNone/>
            </a:pPr>
            <a:r>
              <a:rPr lang="en-US" sz="1400"/>
              <a:t>https://iea.blob.core.windows.net/assets/181b48b4-323f-454d-96fb-0bb1889d96a9/CCUS_in_clean_energy_transitions.pdf</a:t>
            </a:r>
          </a:p>
          <a:p>
            <a:pPr lvl="1">
              <a:buFont typeface="Wingdings" panose="05000000000000000000" pitchFamily="2" charset="2"/>
              <a:buNone/>
            </a:pPr>
            <a:endParaRPr lang="en-US" sz="1400"/>
          </a:p>
          <a:p>
            <a:pPr lvl="1">
              <a:buFont typeface="Wingdings" panose="05000000000000000000" pitchFamily="2" charset="2"/>
              <a:buNone/>
            </a:pPr>
            <a:endParaRPr lang="en-US" sz="1400"/>
          </a:p>
          <a:p>
            <a:pPr lvl="1">
              <a:buFont typeface="Wingdings" panose="05000000000000000000" pitchFamily="2" charset="2"/>
              <a:buNone/>
            </a:pPr>
            <a:endParaRPr lang="en-US" sz="1400"/>
          </a:p>
          <a:p>
            <a:pPr lvl="1">
              <a:buFont typeface="Wingdings" panose="05000000000000000000" pitchFamily="2" charset="2"/>
              <a:buNone/>
            </a:pPr>
            <a:endParaRPr lang="en-US" sz="1400"/>
          </a:p>
          <a:p>
            <a:pPr lvl="1">
              <a:buFont typeface="Wingdings" panose="05000000000000000000" pitchFamily="2" charset="2"/>
              <a:buNone/>
            </a:pPr>
            <a:endParaRPr lang="en-US" sz="1400"/>
          </a:p>
          <a:p>
            <a:pPr lvl="1">
              <a:buFont typeface="Wingdings" panose="05000000000000000000" pitchFamily="2" charset="2"/>
              <a:buNone/>
            </a:pPr>
            <a:endParaRPr lang="en-US" sz="1400"/>
          </a:p>
          <a:p>
            <a:pPr lvl="1">
              <a:buFont typeface="Wingdings" panose="05000000000000000000" pitchFamily="2" charset="2"/>
              <a:buNone/>
            </a:pPr>
            <a:endParaRPr lang="en-US" sz="1400"/>
          </a:p>
          <a:p>
            <a:pPr>
              <a:buFont typeface="Wingdings" panose="05000000000000000000" pitchFamily="2" charset="2"/>
              <a:buChar char="ü"/>
            </a:pPr>
            <a:endParaRPr lang="en-US" sz="1400" b="1">
              <a:solidFill>
                <a:schemeClr val="tx2"/>
              </a:solidFill>
            </a:endParaRPr>
          </a:p>
          <a:p>
            <a:pPr>
              <a:buFont typeface="Wingdings" panose="05000000000000000000" pitchFamily="2" charset="2"/>
              <a:buChar char="ü"/>
            </a:pPr>
            <a:endParaRPr lang="en-US" sz="1400" b="1">
              <a:solidFill>
                <a:schemeClr val="tx2"/>
              </a:solidFill>
            </a:endParaRPr>
          </a:p>
          <a:p>
            <a:pPr>
              <a:buFont typeface="Wingdings" panose="05000000000000000000" pitchFamily="2" charset="2"/>
              <a:buChar char="ü"/>
            </a:pPr>
            <a:r>
              <a:rPr lang="en-US" sz="1400" b="1">
                <a:solidFill>
                  <a:schemeClr val="tx2"/>
                </a:solidFill>
              </a:rPr>
              <a:t>Carbon Capture Technology</a:t>
            </a:r>
          </a:p>
          <a:p>
            <a:pPr lvl="1">
              <a:buFont typeface="Wingdings" panose="05000000000000000000" pitchFamily="2" charset="2"/>
              <a:buChar char="§"/>
            </a:pPr>
            <a:r>
              <a:rPr lang="en-US" sz="1400"/>
              <a:t>Absorption Processes</a:t>
            </a:r>
          </a:p>
          <a:p>
            <a:pPr lvl="1">
              <a:buFont typeface="Wingdings" panose="05000000000000000000" pitchFamily="2" charset="2"/>
              <a:buChar char="§"/>
            </a:pPr>
            <a:r>
              <a:rPr lang="en-US" sz="1400"/>
              <a:t>Adsorption Capture</a:t>
            </a:r>
          </a:p>
          <a:p>
            <a:pPr lvl="1">
              <a:buFont typeface="Wingdings" panose="05000000000000000000" pitchFamily="2" charset="2"/>
              <a:buChar char="§"/>
            </a:pPr>
            <a:r>
              <a:rPr lang="en-US" sz="1400"/>
              <a:t>Fuel Cell Processes</a:t>
            </a:r>
          </a:p>
          <a:p>
            <a:pPr lvl="1">
              <a:buFont typeface="Wingdings" panose="05000000000000000000" pitchFamily="2" charset="2"/>
              <a:buChar char="§"/>
            </a:pPr>
            <a:r>
              <a:rPr lang="en-US" sz="1400"/>
              <a:t>Membrane Capture</a:t>
            </a:r>
          </a:p>
          <a:p>
            <a:pPr>
              <a:buFont typeface="Wingdings" panose="05000000000000000000" pitchFamily="2" charset="2"/>
              <a:buChar char="ü"/>
            </a:pPr>
            <a:r>
              <a:rPr lang="en-US" sz="1400" b="1">
                <a:solidFill>
                  <a:schemeClr val="tx2"/>
                </a:solidFill>
              </a:rPr>
              <a:t>Other CO</a:t>
            </a:r>
            <a:r>
              <a:rPr lang="en-US" sz="1400" b="1" baseline="-25000">
                <a:solidFill>
                  <a:schemeClr val="tx2"/>
                </a:solidFill>
              </a:rPr>
              <a:t>2</a:t>
            </a:r>
            <a:r>
              <a:rPr lang="en-US" sz="1400" b="1">
                <a:solidFill>
                  <a:schemeClr val="tx2"/>
                </a:solidFill>
              </a:rPr>
              <a:t> Technologies</a:t>
            </a:r>
          </a:p>
          <a:p>
            <a:pPr lvl="1">
              <a:buFont typeface="Wingdings" panose="05000000000000000000" pitchFamily="2" charset="2"/>
              <a:buChar char="§"/>
            </a:pPr>
            <a:r>
              <a:rPr lang="en-US" sz="1400"/>
              <a:t>Oxy-combustion</a:t>
            </a:r>
          </a:p>
          <a:p>
            <a:pPr lvl="1">
              <a:buFont typeface="Wingdings" panose="05000000000000000000" pitchFamily="2" charset="2"/>
              <a:buChar char="§"/>
            </a:pPr>
            <a:r>
              <a:rPr lang="en-US" sz="1400"/>
              <a:t>Bio-waste Gasification</a:t>
            </a:r>
          </a:p>
          <a:p>
            <a:pPr lvl="1">
              <a:buFont typeface="Wingdings" panose="05000000000000000000" pitchFamily="2" charset="2"/>
              <a:buChar char="§"/>
            </a:pPr>
            <a:r>
              <a:rPr lang="en-US" sz="1400"/>
              <a:t>Ammonia/Ethanol plant</a:t>
            </a:r>
          </a:p>
          <a:p>
            <a:pPr lvl="1">
              <a:buFont typeface="Wingdings" panose="05000000000000000000" pitchFamily="2" charset="2"/>
              <a:buChar char="§"/>
            </a:pPr>
            <a:endParaRPr lang="en-US" sz="1400"/>
          </a:p>
          <a:p>
            <a:pPr lvl="1">
              <a:buFont typeface="Wingdings" panose="05000000000000000000" pitchFamily="2" charset="2"/>
              <a:buNone/>
            </a:pPr>
            <a:r>
              <a:rPr lang="en-US" sz="900" b="1" i="0" kern="1200">
                <a:solidFill>
                  <a:schemeClr val="tx1"/>
                </a:solidFill>
                <a:effectLst/>
                <a:latin typeface="+mn-lt"/>
                <a:ea typeface="+mn-ea"/>
                <a:cs typeface="+mn-cs"/>
              </a:rPr>
              <a:t>A typical passenger vehicle emits about 4.6 metric tons of carbon dioxide per year.</a:t>
            </a:r>
          </a:p>
          <a:p>
            <a:pPr lvl="1">
              <a:buFont typeface="Wingdings" panose="05000000000000000000" pitchFamily="2" charset="2"/>
              <a:buNone/>
            </a:pPr>
            <a:endParaRPr lang="en-US" sz="900" b="1" i="0" kern="1200">
              <a:solidFill>
                <a:schemeClr val="tx1"/>
              </a:solidFill>
              <a:effectLst/>
              <a:latin typeface="+mn-lt"/>
              <a:ea typeface="+mn-ea"/>
              <a:cs typeface="+mn-cs"/>
            </a:endParaRPr>
          </a:p>
          <a:p>
            <a:pPr lvl="1">
              <a:buFont typeface="Wingdings" panose="05000000000000000000" pitchFamily="2" charset="2"/>
              <a:buNone/>
            </a:pPr>
            <a:r>
              <a:rPr lang="en-US" sz="900" b="1" i="0" kern="1200">
                <a:solidFill>
                  <a:schemeClr val="tx1"/>
                </a:solidFill>
                <a:effectLst/>
                <a:latin typeface="+mn-lt"/>
                <a:ea typeface="+mn-ea"/>
                <a:cs typeface="+mn-cs"/>
              </a:rPr>
              <a:t>https://www.epa.gov/greenvehicles/greenhouse-gas-emissions-typical-passenger-vehicle#:~:text=typical%20passenger%20vehicle%3F-,A%20typical%20passenger%20vehicle%20emits%20about%204.6%20metric%20tons%20of,8%2C887%20grams%20of%20CO2. </a:t>
            </a:r>
            <a:endParaRPr lang="en-US" sz="1400" b="1"/>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21E6B92-DBAB-438D-B7DE-2E241C3CFB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851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Consistent repeatable cash flows, capital allocation discipline, advancing and accelerating the carbon management business</a:t>
            </a:r>
          </a:p>
          <a:p>
            <a:r>
              <a:rPr lang="en-US"/>
              <a:t>May start marketing parts of HB next year</a:t>
            </a:r>
          </a:p>
          <a:p>
            <a:endParaRPr lang="en-US"/>
          </a:p>
          <a:p>
            <a:r>
              <a:rPr lang="en-US"/>
              <a:t>What slides are necessary and what slide are appendix</a:t>
            </a:r>
          </a:p>
          <a:p>
            <a:endParaRPr lang="en-US"/>
          </a:p>
          <a:p>
            <a:r>
              <a:rPr lang="en-US"/>
              <a:t>Problematic to show breakdown </a:t>
            </a:r>
          </a:p>
          <a:p>
            <a:endParaRPr lang="en-US"/>
          </a:p>
          <a:p>
            <a:endParaRPr lang="en-US"/>
          </a:p>
          <a:p>
            <a:endParaRPr lang="en-US"/>
          </a:p>
        </p:txBody>
      </p:sp>
      <p:sp>
        <p:nvSpPr>
          <p:cNvPr id="4" name="Header Placeholder 3"/>
          <p:cNvSpPr>
            <a:spLocks noGrp="1"/>
          </p:cNvSpPr>
          <p:nvPr>
            <p:ph type="hdr" sz="quarter"/>
          </p:nvPr>
        </p:nvSpPr>
        <p:spPr/>
        <p:txBody>
          <a:bodyPr/>
          <a:lstStyle/>
          <a:p>
            <a:pPr marL="0" marR="0" lvl="0" indent="0" algn="l" defTabSz="36890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4"/>
          </p:nvPr>
        </p:nvSpPr>
        <p:spPr/>
        <p:txBody>
          <a:bodyPr/>
          <a:lstStyle/>
          <a:p>
            <a:pPr marL="0" marR="0" lvl="0" indent="0" algn="l" defTabSz="36890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p:txBody>
          <a:bodyPr/>
          <a:lstStyle/>
          <a:p>
            <a:pPr marL="0" marR="0" lvl="0" indent="0" algn="r" defTabSz="368903" rtl="0" eaLnBrk="1" fontAlgn="auto" latinLnBrk="0" hangingPunct="1">
              <a:lnSpc>
                <a:spcPct val="100000"/>
              </a:lnSpc>
              <a:spcBef>
                <a:spcPts val="0"/>
              </a:spcBef>
              <a:spcAft>
                <a:spcPts val="0"/>
              </a:spcAft>
              <a:buClrTx/>
              <a:buSzTx/>
              <a:buFontTx/>
              <a:buNone/>
              <a:tabLst/>
              <a:defRPr/>
            </a:pPr>
            <a:fld id="{FF993824-FBCE-4268-A3C5-DFA0BA47627F}"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368903"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582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6D333-D0A4-4BE0-8236-A45AC341AE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617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465A517-E2EF-784A-AD96-DBB94F9EC5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9536" y="732030"/>
            <a:ext cx="2256723" cy="2486519"/>
          </a:xfrm>
          <a:prstGeom prst="rect">
            <a:avLst/>
          </a:prstGeom>
        </p:spPr>
      </p:pic>
      <p:pic>
        <p:nvPicPr>
          <p:cNvPr id="21" name="Picture 20" descr="A picture containing mountain, sky, grass, nature&#10;&#10;Description automatically generated">
            <a:extLst>
              <a:ext uri="{FF2B5EF4-FFF2-40B4-BE49-F238E27FC236}">
                <a16:creationId xmlns:a16="http://schemas.microsoft.com/office/drawing/2014/main" id="{1E39519B-82B8-7C45-826F-57E42421C5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34362" y="-1"/>
            <a:ext cx="2202582" cy="1392007"/>
          </a:xfrm>
          <a:prstGeom prst="rect">
            <a:avLst/>
          </a:prstGeom>
        </p:spPr>
      </p:pic>
      <p:pic>
        <p:nvPicPr>
          <p:cNvPr id="18" name="Picture 17" descr="A picture containing sky, grass, mountain, outdoor&#10;&#10;Description automatically generated">
            <a:extLst>
              <a:ext uri="{FF2B5EF4-FFF2-40B4-BE49-F238E27FC236}">
                <a16:creationId xmlns:a16="http://schemas.microsoft.com/office/drawing/2014/main" id="{73FE17FD-7BB3-364C-B617-AA41917DCF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83993" y="732030"/>
            <a:ext cx="2212848" cy="2457677"/>
          </a:xfrm>
          <a:prstGeom prst="rect">
            <a:avLst/>
          </a:prstGeom>
        </p:spPr>
      </p:pic>
      <p:pic>
        <p:nvPicPr>
          <p:cNvPr id="14" name="Picture 13" descr="A picture containing mountain, sky, nature, background&#10;&#10;Description automatically generated">
            <a:extLst>
              <a:ext uri="{FF2B5EF4-FFF2-40B4-BE49-F238E27FC236}">
                <a16:creationId xmlns:a16="http://schemas.microsoft.com/office/drawing/2014/main" id="{3D83CD56-0EC2-434D-9848-EC555DFD078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13310" y="2524628"/>
            <a:ext cx="2256723" cy="2486520"/>
          </a:xfrm>
          <a:prstGeom prst="rect">
            <a:avLst/>
          </a:prstGeom>
        </p:spPr>
      </p:pic>
      <p:sp>
        <p:nvSpPr>
          <p:cNvPr id="27" name="Text Placeholder 9">
            <a:extLst>
              <a:ext uri="{FF2B5EF4-FFF2-40B4-BE49-F238E27FC236}">
                <a16:creationId xmlns:a16="http://schemas.microsoft.com/office/drawing/2014/main" id="{51FB5761-4E28-1542-82B0-29135D792DE8}"/>
              </a:ext>
            </a:extLst>
          </p:cNvPr>
          <p:cNvSpPr>
            <a:spLocks noGrp="1"/>
          </p:cNvSpPr>
          <p:nvPr>
            <p:ph type="body" sz="quarter" idx="13" hasCustomPrompt="1"/>
          </p:nvPr>
        </p:nvSpPr>
        <p:spPr>
          <a:xfrm>
            <a:off x="5966885" y="4738289"/>
            <a:ext cx="2762249" cy="401795"/>
          </a:xfrm>
        </p:spPr>
        <p:txBody>
          <a:bodyPr lIns="0" tIns="0" rIns="0" bIns="0">
            <a:normAutofit/>
          </a:bodyPr>
          <a:lstStyle>
            <a:lvl1pPr marL="0" indent="0">
              <a:buNone/>
              <a:defRPr sz="1465"/>
            </a:lvl1pPr>
          </a:lstStyle>
          <a:p>
            <a:r>
              <a:rPr lang="en-US" sz="1397" b="0">
                <a:solidFill>
                  <a:schemeClr val="tx1"/>
                </a:solidFill>
              </a:rPr>
              <a:t>Presentation Date</a:t>
            </a:r>
          </a:p>
        </p:txBody>
      </p:sp>
      <p:sp>
        <p:nvSpPr>
          <p:cNvPr id="9" name="Chevron 8">
            <a:extLst>
              <a:ext uri="{FF2B5EF4-FFF2-40B4-BE49-F238E27FC236}">
                <a16:creationId xmlns:a16="http://schemas.microsoft.com/office/drawing/2014/main" id="{A640A54C-312F-6F46-920A-CA28BAC5C45C}"/>
              </a:ext>
            </a:extLst>
          </p:cNvPr>
          <p:cNvSpPr/>
          <p:nvPr userDrawn="1"/>
        </p:nvSpPr>
        <p:spPr>
          <a:xfrm rot="1881099">
            <a:off x="4136113" y="3698566"/>
            <a:ext cx="1084729" cy="2020131"/>
          </a:xfrm>
          <a:prstGeom prst="chevron">
            <a:avLst>
              <a:gd name="adj" fmla="val 55883"/>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15" name="Hexagon 14">
            <a:extLst>
              <a:ext uri="{FF2B5EF4-FFF2-40B4-BE49-F238E27FC236}">
                <a16:creationId xmlns:a16="http://schemas.microsoft.com/office/drawing/2014/main" id="{061B92CA-290F-D64A-A455-BD7AB3809A95}"/>
              </a:ext>
            </a:extLst>
          </p:cNvPr>
          <p:cNvSpPr/>
          <p:nvPr userDrawn="1"/>
        </p:nvSpPr>
        <p:spPr>
          <a:xfrm rot="16200000" flipH="1">
            <a:off x="5129510" y="958614"/>
            <a:ext cx="2327402" cy="2064216"/>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6" name="Hexagon 15">
            <a:extLst>
              <a:ext uri="{FF2B5EF4-FFF2-40B4-BE49-F238E27FC236}">
                <a16:creationId xmlns:a16="http://schemas.microsoft.com/office/drawing/2014/main" id="{D29399BB-F968-4A44-985F-4943F3D37975}"/>
              </a:ext>
            </a:extLst>
          </p:cNvPr>
          <p:cNvSpPr/>
          <p:nvPr userDrawn="1"/>
        </p:nvSpPr>
        <p:spPr>
          <a:xfrm rot="16200000" flipH="1">
            <a:off x="-142609" y="2745836"/>
            <a:ext cx="2327402" cy="2064216"/>
          </a:xfrm>
          <a:prstGeom prst="hexagon">
            <a:avLst>
              <a:gd name="adj" fmla="val 29054"/>
              <a:gd name="vf" fmla="val 115470"/>
            </a:avLst>
          </a:prstGeom>
          <a:gradFill>
            <a:gsLst>
              <a:gs pos="95000">
                <a:srgbClr val="127AAC"/>
              </a:gs>
              <a:gs pos="0">
                <a:schemeClr val="accent6"/>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9" name="Chevron 18">
            <a:extLst>
              <a:ext uri="{FF2B5EF4-FFF2-40B4-BE49-F238E27FC236}">
                <a16:creationId xmlns:a16="http://schemas.microsoft.com/office/drawing/2014/main" id="{2E41AB5B-F6F9-0044-93F5-2EEF29F3894E}"/>
              </a:ext>
            </a:extLst>
          </p:cNvPr>
          <p:cNvSpPr/>
          <p:nvPr userDrawn="1"/>
        </p:nvSpPr>
        <p:spPr>
          <a:xfrm rot="1881099">
            <a:off x="3640137" y="3395909"/>
            <a:ext cx="1084729" cy="2020129"/>
          </a:xfrm>
          <a:prstGeom prst="chevron">
            <a:avLst>
              <a:gd name="adj" fmla="val 55883"/>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2" name="Title 1">
            <a:extLst>
              <a:ext uri="{FF2B5EF4-FFF2-40B4-BE49-F238E27FC236}">
                <a16:creationId xmlns:a16="http://schemas.microsoft.com/office/drawing/2014/main" id="{BDA3C018-9FD0-914C-8A93-821AAA54AE42}"/>
              </a:ext>
            </a:extLst>
          </p:cNvPr>
          <p:cNvSpPr>
            <a:spLocks noGrp="1"/>
          </p:cNvSpPr>
          <p:nvPr>
            <p:ph type="title"/>
          </p:nvPr>
        </p:nvSpPr>
        <p:spPr>
          <a:xfrm>
            <a:off x="5799465" y="4146883"/>
            <a:ext cx="6313467" cy="443480"/>
          </a:xfrm>
        </p:spPr>
        <p:txBody>
          <a:bodyPr>
            <a:normAutofit/>
          </a:bodyPr>
          <a:lstStyle>
            <a:lvl1pPr>
              <a:defRPr sz="2797" b="0" i="0">
                <a:latin typeface="+mj-lt"/>
              </a:defRPr>
            </a:lvl1pPr>
          </a:lstStyle>
          <a:p>
            <a:r>
              <a:rPr lang="en-US"/>
              <a:t>Click to edit Master title style</a:t>
            </a:r>
          </a:p>
        </p:txBody>
      </p:sp>
      <p:sp>
        <p:nvSpPr>
          <p:cNvPr id="5" name="Slide Number Placeholder 4">
            <a:extLst>
              <a:ext uri="{FF2B5EF4-FFF2-40B4-BE49-F238E27FC236}">
                <a16:creationId xmlns:a16="http://schemas.microsoft.com/office/drawing/2014/main" id="{3A7590AC-6F83-F64D-A1E0-3FA568350F68}"/>
              </a:ext>
            </a:extLst>
          </p:cNvPr>
          <p:cNvSpPr>
            <a:spLocks noGrp="1"/>
          </p:cNvSpPr>
          <p:nvPr>
            <p:ph type="sldNum" sz="quarter" idx="12"/>
          </p:nvPr>
        </p:nvSpPr>
        <p:spPr>
          <a:xfrm>
            <a:off x="9190219" y="6356352"/>
            <a:ext cx="2743200" cy="365125"/>
          </a:xfrm>
        </p:spPr>
        <p:txBody>
          <a:bodyPr/>
          <a:lstStyle>
            <a:lvl1pPr>
              <a:defRPr sz="1332"/>
            </a:lvl1pPr>
          </a:lstStyle>
          <a:p>
            <a:fld id="{D5257509-0CD2-43E1-82B2-1A4F0A7F56DB}" type="slidenum">
              <a:rPr lang="en-US" smtClean="0"/>
              <a:pPr/>
              <a:t>‹#›</a:t>
            </a:fld>
            <a:endParaRPr lang="en-US"/>
          </a:p>
        </p:txBody>
      </p:sp>
      <p:sp>
        <p:nvSpPr>
          <p:cNvPr id="32" name="Freeform 31">
            <a:extLst>
              <a:ext uri="{FF2B5EF4-FFF2-40B4-BE49-F238E27FC236}">
                <a16:creationId xmlns:a16="http://schemas.microsoft.com/office/drawing/2014/main" id="{2621A8AC-04B8-D34C-B3E3-C1FD988DD767}"/>
              </a:ext>
            </a:extLst>
          </p:cNvPr>
          <p:cNvSpPr/>
          <p:nvPr userDrawn="1"/>
        </p:nvSpPr>
        <p:spPr>
          <a:xfrm>
            <a:off x="-11016" y="0"/>
            <a:ext cx="2064216" cy="1362693"/>
          </a:xfrm>
          <a:custGeom>
            <a:avLst/>
            <a:gdLst>
              <a:gd name="connsiteX0" fmla="*/ 0 w 1548162"/>
              <a:gd name="connsiteY0" fmla="*/ 0 h 1022966"/>
              <a:gd name="connsiteX1" fmla="*/ 1548162 w 1548162"/>
              <a:gd name="connsiteY1" fmla="*/ 0 h 1022966"/>
              <a:gd name="connsiteX2" fmla="*/ 1548162 w 1548162"/>
              <a:gd name="connsiteY2" fmla="*/ 573163 h 1022966"/>
              <a:gd name="connsiteX3" fmla="*/ 774081 w 1548162"/>
              <a:gd name="connsiteY3" fmla="*/ 1022966 h 1022966"/>
              <a:gd name="connsiteX4" fmla="*/ 0 w 1548162"/>
              <a:gd name="connsiteY4" fmla="*/ 573163 h 1022966"/>
              <a:gd name="connsiteX5" fmla="*/ 0 w 1548162"/>
              <a:gd name="connsiteY5" fmla="*/ 0 h 102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022966">
                <a:moveTo>
                  <a:pt x="0" y="0"/>
                </a:moveTo>
                <a:lnTo>
                  <a:pt x="1548162" y="0"/>
                </a:lnTo>
                <a:lnTo>
                  <a:pt x="1548162" y="573163"/>
                </a:lnTo>
                <a:lnTo>
                  <a:pt x="774081" y="1022966"/>
                </a:lnTo>
                <a:lnTo>
                  <a:pt x="0" y="573163"/>
                </a:lnTo>
                <a:lnTo>
                  <a:pt x="0" y="0"/>
                </a:lnTo>
                <a:close/>
              </a:path>
            </a:pathLst>
          </a:custGeom>
          <a:gradFill>
            <a:gsLst>
              <a:gs pos="0">
                <a:srgbClr val="0E76AE"/>
              </a:gs>
              <a:gs pos="94000">
                <a:srgbClr val="6AA13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8"/>
          </a:p>
        </p:txBody>
      </p:sp>
      <p:sp>
        <p:nvSpPr>
          <p:cNvPr id="31" name="Freeform 30">
            <a:extLst>
              <a:ext uri="{FF2B5EF4-FFF2-40B4-BE49-F238E27FC236}">
                <a16:creationId xmlns:a16="http://schemas.microsoft.com/office/drawing/2014/main" id="{58A5EE92-545E-2648-8187-A41654FDB3C6}"/>
              </a:ext>
            </a:extLst>
          </p:cNvPr>
          <p:cNvSpPr/>
          <p:nvPr userDrawn="1"/>
        </p:nvSpPr>
        <p:spPr>
          <a:xfrm>
            <a:off x="4206684" y="0"/>
            <a:ext cx="2064216" cy="1362690"/>
          </a:xfrm>
          <a:custGeom>
            <a:avLst/>
            <a:gdLst>
              <a:gd name="connsiteX0" fmla="*/ 0 w 1548162"/>
              <a:gd name="connsiteY0" fmla="*/ 0 h 1022964"/>
              <a:gd name="connsiteX1" fmla="*/ 1548162 w 1548162"/>
              <a:gd name="connsiteY1" fmla="*/ 0 h 1022964"/>
              <a:gd name="connsiteX2" fmla="*/ 1548162 w 1548162"/>
              <a:gd name="connsiteY2" fmla="*/ 573161 h 1022964"/>
              <a:gd name="connsiteX3" fmla="*/ 774081 w 1548162"/>
              <a:gd name="connsiteY3" fmla="*/ 1022964 h 1022964"/>
              <a:gd name="connsiteX4" fmla="*/ 0 w 1548162"/>
              <a:gd name="connsiteY4" fmla="*/ 573161 h 1022964"/>
              <a:gd name="connsiteX5" fmla="*/ 0 w 1548162"/>
              <a:gd name="connsiteY5" fmla="*/ 0 h 10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022964">
                <a:moveTo>
                  <a:pt x="0" y="0"/>
                </a:moveTo>
                <a:lnTo>
                  <a:pt x="1548162" y="0"/>
                </a:lnTo>
                <a:lnTo>
                  <a:pt x="1548162" y="573161"/>
                </a:lnTo>
                <a:lnTo>
                  <a:pt x="774081" y="1022964"/>
                </a:lnTo>
                <a:lnTo>
                  <a:pt x="0" y="573161"/>
                </a:lnTo>
                <a:lnTo>
                  <a:pt x="0" y="0"/>
                </a:lnTo>
                <a:close/>
              </a:path>
            </a:pathLst>
          </a:custGeom>
          <a:gradFill>
            <a:gsLst>
              <a:gs pos="0">
                <a:srgbClr val="0E76AE"/>
              </a:gs>
              <a:gs pos="94000">
                <a:srgbClr val="6AA13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8"/>
          </a:p>
        </p:txBody>
      </p:sp>
      <p:sp>
        <p:nvSpPr>
          <p:cNvPr id="30" name="Freeform 29">
            <a:extLst>
              <a:ext uri="{FF2B5EF4-FFF2-40B4-BE49-F238E27FC236}">
                <a16:creationId xmlns:a16="http://schemas.microsoft.com/office/drawing/2014/main" id="{835572A4-BD0C-8844-8AA7-2F2AD5A649AF}"/>
              </a:ext>
            </a:extLst>
          </p:cNvPr>
          <p:cNvSpPr/>
          <p:nvPr userDrawn="1"/>
        </p:nvSpPr>
        <p:spPr>
          <a:xfrm>
            <a:off x="6315532" y="2"/>
            <a:ext cx="2064216" cy="1362694"/>
          </a:xfrm>
          <a:custGeom>
            <a:avLst/>
            <a:gdLst>
              <a:gd name="connsiteX0" fmla="*/ 0 w 1548162"/>
              <a:gd name="connsiteY0" fmla="*/ 0 h 1022967"/>
              <a:gd name="connsiteX1" fmla="*/ 1548162 w 1548162"/>
              <a:gd name="connsiteY1" fmla="*/ 0 h 1022967"/>
              <a:gd name="connsiteX2" fmla="*/ 1548162 w 1548162"/>
              <a:gd name="connsiteY2" fmla="*/ 573164 h 1022967"/>
              <a:gd name="connsiteX3" fmla="*/ 774081 w 1548162"/>
              <a:gd name="connsiteY3" fmla="*/ 1022967 h 1022967"/>
              <a:gd name="connsiteX4" fmla="*/ 0 w 1548162"/>
              <a:gd name="connsiteY4" fmla="*/ 573164 h 1022967"/>
              <a:gd name="connsiteX5" fmla="*/ 0 w 1548162"/>
              <a:gd name="connsiteY5" fmla="*/ 0 h 102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022967">
                <a:moveTo>
                  <a:pt x="0" y="0"/>
                </a:moveTo>
                <a:lnTo>
                  <a:pt x="1548162" y="0"/>
                </a:lnTo>
                <a:lnTo>
                  <a:pt x="1548162" y="573164"/>
                </a:lnTo>
                <a:lnTo>
                  <a:pt x="774081" y="1022967"/>
                </a:lnTo>
                <a:lnTo>
                  <a:pt x="0" y="573164"/>
                </a:lnTo>
                <a:lnTo>
                  <a:pt x="0" y="0"/>
                </a:lnTo>
                <a:close/>
              </a:path>
            </a:pathLst>
          </a:custGeom>
          <a:gradFill>
            <a:gsLst>
              <a:gs pos="0">
                <a:srgbClr val="378977"/>
              </a:gs>
              <a:gs pos="47000">
                <a:srgbClr val="6AA13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8"/>
          </a:p>
        </p:txBody>
      </p:sp>
      <p:sp>
        <p:nvSpPr>
          <p:cNvPr id="29" name="Freeform 28">
            <a:extLst>
              <a:ext uri="{FF2B5EF4-FFF2-40B4-BE49-F238E27FC236}">
                <a16:creationId xmlns:a16="http://schemas.microsoft.com/office/drawing/2014/main" id="{E2752433-83B6-A54C-B81D-B4339260A97C}"/>
              </a:ext>
            </a:extLst>
          </p:cNvPr>
          <p:cNvSpPr/>
          <p:nvPr userDrawn="1"/>
        </p:nvSpPr>
        <p:spPr>
          <a:xfrm>
            <a:off x="8424379" y="2"/>
            <a:ext cx="2064216" cy="1362694"/>
          </a:xfrm>
          <a:custGeom>
            <a:avLst/>
            <a:gdLst>
              <a:gd name="connsiteX0" fmla="*/ 0 w 1548162"/>
              <a:gd name="connsiteY0" fmla="*/ 0 h 1022967"/>
              <a:gd name="connsiteX1" fmla="*/ 1548162 w 1548162"/>
              <a:gd name="connsiteY1" fmla="*/ 0 h 1022967"/>
              <a:gd name="connsiteX2" fmla="*/ 1548162 w 1548162"/>
              <a:gd name="connsiteY2" fmla="*/ 573164 h 1022967"/>
              <a:gd name="connsiteX3" fmla="*/ 774081 w 1548162"/>
              <a:gd name="connsiteY3" fmla="*/ 1022967 h 1022967"/>
              <a:gd name="connsiteX4" fmla="*/ 0 w 1548162"/>
              <a:gd name="connsiteY4" fmla="*/ 573164 h 1022967"/>
              <a:gd name="connsiteX5" fmla="*/ 0 w 1548162"/>
              <a:gd name="connsiteY5" fmla="*/ 0 h 102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022967">
                <a:moveTo>
                  <a:pt x="0" y="0"/>
                </a:moveTo>
                <a:lnTo>
                  <a:pt x="1548162" y="0"/>
                </a:lnTo>
                <a:lnTo>
                  <a:pt x="1548162" y="573164"/>
                </a:lnTo>
                <a:lnTo>
                  <a:pt x="774081" y="1022967"/>
                </a:lnTo>
                <a:lnTo>
                  <a:pt x="0" y="573164"/>
                </a:lnTo>
                <a:lnTo>
                  <a:pt x="0" y="0"/>
                </a:lnTo>
                <a:close/>
              </a:path>
            </a:pathLst>
          </a:custGeom>
          <a:gradFill>
            <a:gsLst>
              <a:gs pos="0">
                <a:srgbClr val="358879"/>
              </a:gs>
              <a:gs pos="33000">
                <a:srgbClr val="6AA13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8"/>
          </a:p>
        </p:txBody>
      </p:sp>
      <p:sp>
        <p:nvSpPr>
          <p:cNvPr id="28" name="Freeform 27">
            <a:extLst>
              <a:ext uri="{FF2B5EF4-FFF2-40B4-BE49-F238E27FC236}">
                <a16:creationId xmlns:a16="http://schemas.microsoft.com/office/drawing/2014/main" id="{3B2A2853-3760-9E40-8DBA-895DD40BD987}"/>
              </a:ext>
            </a:extLst>
          </p:cNvPr>
          <p:cNvSpPr/>
          <p:nvPr userDrawn="1"/>
        </p:nvSpPr>
        <p:spPr>
          <a:xfrm>
            <a:off x="-15446" y="852379"/>
            <a:ext cx="1009796" cy="2301495"/>
          </a:xfrm>
          <a:custGeom>
            <a:avLst/>
            <a:gdLst>
              <a:gd name="connsiteX0" fmla="*/ 0 w 757347"/>
              <a:gd name="connsiteY0" fmla="*/ 0 h 1727720"/>
              <a:gd name="connsiteX1" fmla="*/ 757347 w 757347"/>
              <a:gd name="connsiteY1" fmla="*/ 440079 h 1727720"/>
              <a:gd name="connsiteX2" fmla="*/ 757347 w 757347"/>
              <a:gd name="connsiteY2" fmla="*/ 1287641 h 1727720"/>
              <a:gd name="connsiteX3" fmla="*/ 0 w 757347"/>
              <a:gd name="connsiteY3" fmla="*/ 1727720 h 1727720"/>
              <a:gd name="connsiteX4" fmla="*/ 0 w 757347"/>
              <a:gd name="connsiteY4" fmla="*/ 0 h 1727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347" h="1727720">
                <a:moveTo>
                  <a:pt x="0" y="0"/>
                </a:moveTo>
                <a:lnTo>
                  <a:pt x="757347" y="440079"/>
                </a:lnTo>
                <a:lnTo>
                  <a:pt x="757347" y="1287641"/>
                </a:lnTo>
                <a:lnTo>
                  <a:pt x="0" y="1727720"/>
                </a:lnTo>
                <a:lnTo>
                  <a:pt x="0" y="0"/>
                </a:lnTo>
                <a:close/>
              </a:path>
            </a:pathLst>
          </a:custGeom>
          <a:gradFill>
            <a:gsLst>
              <a:gs pos="0">
                <a:srgbClr val="0E76AE"/>
              </a:gs>
              <a:gs pos="94000">
                <a:srgbClr val="6AA13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8"/>
          </a:p>
        </p:txBody>
      </p:sp>
      <p:sp>
        <p:nvSpPr>
          <p:cNvPr id="46" name="Content Placeholder 14">
            <a:extLst>
              <a:ext uri="{FF2B5EF4-FFF2-40B4-BE49-F238E27FC236}">
                <a16:creationId xmlns:a16="http://schemas.microsoft.com/office/drawing/2014/main" id="{DA51489B-6087-314B-A71F-AFD3C69360C5}"/>
              </a:ext>
            </a:extLst>
          </p:cNvPr>
          <p:cNvSpPr>
            <a:spLocks noGrp="1"/>
          </p:cNvSpPr>
          <p:nvPr>
            <p:ph sz="quarter" idx="15" hasCustomPrompt="1"/>
          </p:nvPr>
        </p:nvSpPr>
        <p:spPr>
          <a:xfrm>
            <a:off x="5966694" y="3825618"/>
            <a:ext cx="5793317" cy="188799"/>
          </a:xfrm>
        </p:spPr>
        <p:txBody>
          <a:bodyPr lIns="0" tIns="0" rIns="0" bIns="0">
            <a:normAutofit/>
          </a:bodyPr>
          <a:lstStyle>
            <a:lvl1pPr marL="0" indent="0">
              <a:buNone/>
              <a:defRPr/>
            </a:lvl1pPr>
            <a:lvl5pPr>
              <a:defRPr sz="1332"/>
            </a:lvl5pPr>
          </a:lstStyle>
          <a:p>
            <a:r>
              <a:rPr lang="en-US" sz="1399" b="0" i="1">
                <a:solidFill>
                  <a:schemeClr val="accent6">
                    <a:lumMod val="75000"/>
                  </a:schemeClr>
                </a:solidFill>
              </a:rPr>
              <a:t>“Positioned to be a premier carbon management provider in California”</a:t>
            </a:r>
          </a:p>
        </p:txBody>
      </p:sp>
      <p:pic>
        <p:nvPicPr>
          <p:cNvPr id="3" name="Picture 2">
            <a:extLst>
              <a:ext uri="{FF2B5EF4-FFF2-40B4-BE49-F238E27FC236}">
                <a16:creationId xmlns:a16="http://schemas.microsoft.com/office/drawing/2014/main" id="{FA52CF97-D894-F2C7-437B-5A76CA22F35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9206" y="6195023"/>
            <a:ext cx="3589415" cy="425919"/>
          </a:xfrm>
          <a:prstGeom prst="rect">
            <a:avLst/>
          </a:prstGeom>
        </p:spPr>
      </p:pic>
      <p:pic>
        <p:nvPicPr>
          <p:cNvPr id="6" name="Picture 5" descr="Logo&#10;&#10;Description automatically generated">
            <a:extLst>
              <a:ext uri="{FF2B5EF4-FFF2-40B4-BE49-F238E27FC236}">
                <a16:creationId xmlns:a16="http://schemas.microsoft.com/office/drawing/2014/main" id="{11D12928-B44C-E7A0-8DBC-D7ABA2863EC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79927" y="6161610"/>
            <a:ext cx="1682750" cy="468620"/>
          </a:xfrm>
          <a:prstGeom prst="rect">
            <a:avLst/>
          </a:prstGeom>
        </p:spPr>
      </p:pic>
    </p:spTree>
    <p:extLst>
      <p:ext uri="{BB962C8B-B14F-4D97-AF65-F5344CB8AC3E}">
        <p14:creationId xmlns:p14="http://schemas.microsoft.com/office/powerpoint/2010/main" val="219561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Blank Slide">
    <p:spTree>
      <p:nvGrpSpPr>
        <p:cNvPr id="1" name=""/>
        <p:cNvGrpSpPr/>
        <p:nvPr/>
      </p:nvGrpSpPr>
      <p:grpSpPr>
        <a:xfrm>
          <a:off x="0" y="0"/>
          <a:ext cx="0" cy="0"/>
          <a:chOff x="0" y="0"/>
          <a:chExt cx="0" cy="0"/>
        </a:xfrm>
      </p:grpSpPr>
      <p:sp>
        <p:nvSpPr>
          <p:cNvPr id="11" name="Chevron 5">
            <a:extLst>
              <a:ext uri="{FF2B5EF4-FFF2-40B4-BE49-F238E27FC236}">
                <a16:creationId xmlns:a16="http://schemas.microsoft.com/office/drawing/2014/main" id="{039C4F90-FF57-49F2-A780-F4053DC70852}"/>
              </a:ext>
            </a:extLst>
          </p:cNvPr>
          <p:cNvSpPr/>
          <p:nvPr userDrawn="1"/>
        </p:nvSpPr>
        <p:spPr>
          <a:xfrm>
            <a:off x="124314" y="165747"/>
            <a:ext cx="179171" cy="272408"/>
          </a:xfrm>
          <a:prstGeom prst="chevron">
            <a:avLst/>
          </a:prstGeom>
          <a:solidFill>
            <a:srgbClr val="6AA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solidFill>
                <a:schemeClr val="tx1"/>
              </a:solidFill>
            </a:endParaRPr>
          </a:p>
        </p:txBody>
      </p:sp>
      <p:sp>
        <p:nvSpPr>
          <p:cNvPr id="2" name="Title 1">
            <a:extLst>
              <a:ext uri="{FF2B5EF4-FFF2-40B4-BE49-F238E27FC236}">
                <a16:creationId xmlns:a16="http://schemas.microsoft.com/office/drawing/2014/main" id="{CE54BD8C-2C38-1E4E-AFFD-DC283B8FACC7}"/>
              </a:ext>
            </a:extLst>
          </p:cNvPr>
          <p:cNvSpPr>
            <a:spLocks noGrp="1"/>
          </p:cNvSpPr>
          <p:nvPr>
            <p:ph type="title"/>
          </p:nvPr>
        </p:nvSpPr>
        <p:spPr>
          <a:xfrm>
            <a:off x="303485" y="121852"/>
            <a:ext cx="10515600" cy="462968"/>
          </a:xfrm>
        </p:spPr>
        <p:txBody>
          <a:bodyPr anchor="t">
            <a:normAutofit/>
          </a:bodyPr>
          <a:lstStyle>
            <a:lvl1pPr>
              <a:defRPr sz="2100" b="0" i="0">
                <a:solidFill>
                  <a:schemeClr val="bg1">
                    <a:lumMod val="50000"/>
                  </a:schemeClr>
                </a:solidFill>
                <a:latin typeface="+mj-lt"/>
              </a:defRPr>
            </a:lvl1pPr>
          </a:lstStyle>
          <a:p>
            <a:r>
              <a:rPr lang="en-US"/>
              <a:t>Click to edit Master title style</a:t>
            </a:r>
          </a:p>
        </p:txBody>
      </p:sp>
      <p:pic>
        <p:nvPicPr>
          <p:cNvPr id="7" name="Picture 6">
            <a:extLst>
              <a:ext uri="{FF2B5EF4-FFF2-40B4-BE49-F238E27FC236}">
                <a16:creationId xmlns:a16="http://schemas.microsoft.com/office/drawing/2014/main" id="{670AF25B-5F70-4502-80F5-6665AB5ED2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3015"/>
          <a:stretch/>
        </p:blipFill>
        <p:spPr>
          <a:xfrm>
            <a:off x="208692" y="6481553"/>
            <a:ext cx="364437" cy="254595"/>
          </a:xfrm>
          <a:prstGeom prst="rect">
            <a:avLst/>
          </a:prstGeom>
        </p:spPr>
      </p:pic>
      <p:pic>
        <p:nvPicPr>
          <p:cNvPr id="9" name="Picture 8">
            <a:extLst>
              <a:ext uri="{FF2B5EF4-FFF2-40B4-BE49-F238E27FC236}">
                <a16:creationId xmlns:a16="http://schemas.microsoft.com/office/drawing/2014/main" id="{34482B39-CED0-44EC-BC82-CDDDA46EB6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864" r="36664"/>
          <a:stretch/>
        </p:blipFill>
        <p:spPr>
          <a:xfrm>
            <a:off x="580628" y="6480760"/>
            <a:ext cx="285645" cy="271764"/>
          </a:xfrm>
          <a:prstGeom prst="rect">
            <a:avLst/>
          </a:prstGeom>
        </p:spPr>
      </p:pic>
      <p:sp>
        <p:nvSpPr>
          <p:cNvPr id="4" name="Slide Number Placeholder 4">
            <a:extLst>
              <a:ext uri="{FF2B5EF4-FFF2-40B4-BE49-F238E27FC236}">
                <a16:creationId xmlns:a16="http://schemas.microsoft.com/office/drawing/2014/main" id="{DF58F79D-7ECB-3C8D-9B9F-FFF5BE7D9CA5}"/>
              </a:ext>
            </a:extLst>
          </p:cNvPr>
          <p:cNvSpPr>
            <a:spLocks noGrp="1"/>
          </p:cNvSpPr>
          <p:nvPr>
            <p:ph type="sldNum" sz="quarter" idx="12"/>
          </p:nvPr>
        </p:nvSpPr>
        <p:spPr>
          <a:xfrm>
            <a:off x="11450458" y="6356352"/>
            <a:ext cx="474557" cy="365125"/>
          </a:xfrm>
        </p:spPr>
        <p:txBody>
          <a:bodyPr/>
          <a:lstStyle>
            <a:lvl1pPr>
              <a:defRPr sz="1200">
                <a:solidFill>
                  <a:schemeClr val="tx1">
                    <a:lumMod val="50000"/>
                    <a:lumOff val="50000"/>
                  </a:schemeClr>
                </a:solidFill>
                <a:latin typeface="Franklin Gothic Book" panose="020B0503020102020204" pitchFamily="34" charset="0"/>
              </a:defRPr>
            </a:lvl1pPr>
          </a:lstStyle>
          <a:p>
            <a:fld id="{D5257509-0CD2-43E1-82B2-1A4F0A7F56DB}" type="slidenum">
              <a:rPr lang="en-US" smtClean="0"/>
              <a:pPr/>
              <a:t>‹#›</a:t>
            </a:fld>
            <a:endParaRPr lang="en-US"/>
          </a:p>
        </p:txBody>
      </p:sp>
    </p:spTree>
    <p:extLst>
      <p:ext uri="{BB962C8B-B14F-4D97-AF65-F5344CB8AC3E}">
        <p14:creationId xmlns:p14="http://schemas.microsoft.com/office/powerpoint/2010/main" val="1159598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408AB55-56AF-9749-8F84-EC4D50FCDD7A}"/>
              </a:ext>
            </a:extLst>
          </p:cNvPr>
          <p:cNvSpPr>
            <a:spLocks noGrp="1"/>
          </p:cNvSpPr>
          <p:nvPr>
            <p:ph type="title" hasCustomPrompt="1"/>
          </p:nvPr>
        </p:nvSpPr>
        <p:spPr>
          <a:xfrm>
            <a:off x="7059036" y="3937009"/>
            <a:ext cx="5021141" cy="564393"/>
          </a:xfrm>
          <a:prstGeom prst="rect">
            <a:avLst/>
          </a:prstGeom>
        </p:spPr>
        <p:txBody>
          <a:bodyPr>
            <a:normAutofit/>
          </a:bodyPr>
          <a:lstStyle>
            <a:lvl1pPr>
              <a:defRPr sz="2400">
                <a:solidFill>
                  <a:schemeClr val="accent6"/>
                </a:solidFill>
                <a:latin typeface="FranklinGothicURWBoo" pitchFamily="2" charset="77"/>
              </a:defRPr>
            </a:lvl1pPr>
          </a:lstStyle>
          <a:p>
            <a:r>
              <a:rPr lang="en-US"/>
              <a:t>Ending </a:t>
            </a:r>
          </a:p>
        </p:txBody>
      </p:sp>
      <p:sp>
        <p:nvSpPr>
          <p:cNvPr id="15" name="Text Placeholder 15">
            <a:extLst>
              <a:ext uri="{FF2B5EF4-FFF2-40B4-BE49-F238E27FC236}">
                <a16:creationId xmlns:a16="http://schemas.microsoft.com/office/drawing/2014/main" id="{74B48B54-B5C7-FE4C-B335-D31171216D08}"/>
              </a:ext>
            </a:extLst>
          </p:cNvPr>
          <p:cNvSpPr>
            <a:spLocks noGrp="1"/>
          </p:cNvSpPr>
          <p:nvPr>
            <p:ph type="body" sz="quarter" idx="11" hasCustomPrompt="1"/>
          </p:nvPr>
        </p:nvSpPr>
        <p:spPr>
          <a:xfrm>
            <a:off x="7059035" y="4681503"/>
            <a:ext cx="4019551" cy="752943"/>
          </a:xfrm>
        </p:spPr>
        <p:txBody>
          <a:bodyPr>
            <a:noAutofit/>
          </a:bodyPr>
          <a:lstStyle>
            <a:lvl1pPr marL="0" indent="0" algn="l">
              <a:buNone/>
              <a:defRPr sz="1400">
                <a:solidFill>
                  <a:schemeClr val="tx1"/>
                </a:solidFill>
              </a:defRPr>
            </a:lvl1pPr>
            <a:lvl2pPr algn="ctr">
              <a:defRPr>
                <a:solidFill>
                  <a:schemeClr val="bg2">
                    <a:lumMod val="25000"/>
                  </a:schemeClr>
                </a:solidFill>
              </a:defRPr>
            </a:lvl2pPr>
            <a:lvl3pPr algn="ctr">
              <a:defRPr>
                <a:solidFill>
                  <a:schemeClr val="bg2">
                    <a:lumMod val="25000"/>
                  </a:schemeClr>
                </a:solidFill>
              </a:defRPr>
            </a:lvl3pPr>
            <a:lvl4pPr algn="ctr">
              <a:defRPr>
                <a:solidFill>
                  <a:schemeClr val="bg2">
                    <a:lumMod val="25000"/>
                  </a:schemeClr>
                </a:solidFill>
              </a:defRPr>
            </a:lvl4pPr>
            <a:lvl5pPr algn="ctr">
              <a:defRPr>
                <a:solidFill>
                  <a:schemeClr val="bg2">
                    <a:lumMod val="25000"/>
                  </a:schemeClr>
                </a:solidFill>
              </a:defRPr>
            </a:lvl5pPr>
          </a:lstStyle>
          <a:p>
            <a:pPr lvl="0"/>
            <a:r>
              <a:rPr lang="en-US"/>
              <a:t>Character  |  Responsibility  |  Commitment</a:t>
            </a:r>
          </a:p>
        </p:txBody>
      </p:sp>
      <p:sp>
        <p:nvSpPr>
          <p:cNvPr id="18" name="Hexagon 17">
            <a:extLst>
              <a:ext uri="{FF2B5EF4-FFF2-40B4-BE49-F238E27FC236}">
                <a16:creationId xmlns:a16="http://schemas.microsoft.com/office/drawing/2014/main" id="{00D8B8A9-1F40-D14D-A09C-67409D764AD6}"/>
              </a:ext>
            </a:extLst>
          </p:cNvPr>
          <p:cNvSpPr/>
          <p:nvPr userDrawn="1"/>
        </p:nvSpPr>
        <p:spPr>
          <a:xfrm rot="16200000" flipH="1">
            <a:off x="916243" y="971019"/>
            <a:ext cx="2327403" cy="2064216"/>
          </a:xfrm>
          <a:prstGeom prst="hexagon">
            <a:avLst>
              <a:gd name="adj" fmla="val 29054"/>
              <a:gd name="vf" fmla="val 11547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0" name="Hexagon 19">
            <a:extLst>
              <a:ext uri="{FF2B5EF4-FFF2-40B4-BE49-F238E27FC236}">
                <a16:creationId xmlns:a16="http://schemas.microsoft.com/office/drawing/2014/main" id="{0FB08240-6031-844B-9D7C-C83239C18C91}"/>
              </a:ext>
            </a:extLst>
          </p:cNvPr>
          <p:cNvSpPr/>
          <p:nvPr userDrawn="1"/>
        </p:nvSpPr>
        <p:spPr>
          <a:xfrm rot="16200000" flipH="1">
            <a:off x="-1201462" y="971019"/>
            <a:ext cx="2327403" cy="2064216"/>
          </a:xfrm>
          <a:prstGeom prst="hexagon">
            <a:avLst>
              <a:gd name="adj" fmla="val 29054"/>
              <a:gd name="vf" fmla="val 115470"/>
            </a:avLst>
          </a:prstGeom>
          <a:gradFill>
            <a:gsLst>
              <a:gs pos="0">
                <a:srgbClr val="3F927B"/>
              </a:gs>
              <a:gs pos="99000">
                <a:srgbClr val="0070C0"/>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2" name="Hexagon 21">
            <a:extLst>
              <a:ext uri="{FF2B5EF4-FFF2-40B4-BE49-F238E27FC236}">
                <a16:creationId xmlns:a16="http://schemas.microsoft.com/office/drawing/2014/main" id="{1A97260D-73B8-8846-B074-30E744C341F8}"/>
              </a:ext>
            </a:extLst>
          </p:cNvPr>
          <p:cNvSpPr/>
          <p:nvPr userDrawn="1"/>
        </p:nvSpPr>
        <p:spPr>
          <a:xfrm rot="16200000" flipH="1">
            <a:off x="3037316" y="971019"/>
            <a:ext cx="2327403" cy="2064216"/>
          </a:xfrm>
          <a:prstGeom prst="hexagon">
            <a:avLst>
              <a:gd name="adj" fmla="val 29054"/>
              <a:gd name="vf" fmla="val 115470"/>
            </a:avLst>
          </a:prstGeom>
          <a:gradFill>
            <a:gsLst>
              <a:gs pos="2000">
                <a:schemeClr val="accent6"/>
              </a:gs>
              <a:gs pos="84000">
                <a:srgbClr val="3F927B"/>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pic>
        <p:nvPicPr>
          <p:cNvPr id="11" name="Picture 10">
            <a:extLst>
              <a:ext uri="{FF2B5EF4-FFF2-40B4-BE49-F238E27FC236}">
                <a16:creationId xmlns:a16="http://schemas.microsoft.com/office/drawing/2014/main" id="{DEF0A3B9-8241-9748-A8CE-4283081CE8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3401" y="358912"/>
            <a:ext cx="3676239" cy="456904"/>
          </a:xfrm>
          <a:prstGeom prst="rect">
            <a:avLst/>
          </a:prstGeom>
        </p:spPr>
      </p:pic>
      <p:sp>
        <p:nvSpPr>
          <p:cNvPr id="12" name="Hexagon 11">
            <a:extLst>
              <a:ext uri="{FF2B5EF4-FFF2-40B4-BE49-F238E27FC236}">
                <a16:creationId xmlns:a16="http://schemas.microsoft.com/office/drawing/2014/main" id="{B1426921-528B-4029-A733-C11D9097EBF2}"/>
              </a:ext>
            </a:extLst>
          </p:cNvPr>
          <p:cNvSpPr/>
          <p:nvPr userDrawn="1"/>
        </p:nvSpPr>
        <p:spPr>
          <a:xfrm rot="16200000" flipH="1">
            <a:off x="1983925" y="2717113"/>
            <a:ext cx="2316480" cy="2064216"/>
          </a:xfrm>
          <a:prstGeom prst="hexagon">
            <a:avLst>
              <a:gd name="adj" fmla="val 29054"/>
              <a:gd name="vf" fmla="val 115470"/>
            </a:avLst>
          </a:prstGeom>
          <a:blipFill dpi="0" rotWithShape="0">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3" name="Freeform 12">
            <a:extLst>
              <a:ext uri="{FF2B5EF4-FFF2-40B4-BE49-F238E27FC236}">
                <a16:creationId xmlns:a16="http://schemas.microsoft.com/office/drawing/2014/main" id="{8658F95D-1B4C-CD01-B5C3-EA2E8D1E3A0B}"/>
              </a:ext>
            </a:extLst>
          </p:cNvPr>
          <p:cNvSpPr/>
          <p:nvPr userDrawn="1"/>
        </p:nvSpPr>
        <p:spPr>
          <a:xfrm>
            <a:off x="-8263" y="-353038"/>
            <a:ext cx="2068975" cy="1718347"/>
          </a:xfrm>
          <a:custGeom>
            <a:avLst/>
            <a:gdLst>
              <a:gd name="connsiteX0" fmla="*/ 0 w 1548162"/>
              <a:gd name="connsiteY0" fmla="*/ 0 h 1285796"/>
              <a:gd name="connsiteX1" fmla="*/ 1548162 w 1548162"/>
              <a:gd name="connsiteY1" fmla="*/ 0 h 1285796"/>
              <a:gd name="connsiteX2" fmla="*/ 1548162 w 1548162"/>
              <a:gd name="connsiteY2" fmla="*/ 835993 h 1285796"/>
              <a:gd name="connsiteX3" fmla="*/ 774081 w 1548162"/>
              <a:gd name="connsiteY3" fmla="*/ 1285796 h 1285796"/>
              <a:gd name="connsiteX4" fmla="*/ 0 w 1548162"/>
              <a:gd name="connsiteY4" fmla="*/ 835993 h 1285796"/>
              <a:gd name="connsiteX5" fmla="*/ 0 w 1548162"/>
              <a:gd name="connsiteY5" fmla="*/ 0 h 128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285796">
                <a:moveTo>
                  <a:pt x="0" y="0"/>
                </a:moveTo>
                <a:lnTo>
                  <a:pt x="1548162" y="0"/>
                </a:lnTo>
                <a:lnTo>
                  <a:pt x="1548162" y="835993"/>
                </a:lnTo>
                <a:lnTo>
                  <a:pt x="774081" y="1285796"/>
                </a:lnTo>
                <a:lnTo>
                  <a:pt x="0" y="835993"/>
                </a:lnTo>
                <a:lnTo>
                  <a:pt x="0" y="0"/>
                </a:lnTo>
                <a:close/>
              </a:path>
            </a:pathLst>
          </a:custGeom>
          <a:gradFill flip="none" rotWithShape="1">
            <a:gsLst>
              <a:gs pos="16000">
                <a:srgbClr val="0070C0"/>
              </a:gs>
              <a:gs pos="100000">
                <a:srgbClr val="6AA13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D310A6E0-DB26-C9DB-D89D-2CDED437C67C}"/>
              </a:ext>
            </a:extLst>
          </p:cNvPr>
          <p:cNvSpPr/>
          <p:nvPr userDrawn="1"/>
        </p:nvSpPr>
        <p:spPr>
          <a:xfrm>
            <a:off x="2098833" y="-353038"/>
            <a:ext cx="2068975" cy="1718347"/>
          </a:xfrm>
          <a:custGeom>
            <a:avLst/>
            <a:gdLst>
              <a:gd name="connsiteX0" fmla="*/ 0 w 1548162"/>
              <a:gd name="connsiteY0" fmla="*/ 0 h 1285796"/>
              <a:gd name="connsiteX1" fmla="*/ 1548162 w 1548162"/>
              <a:gd name="connsiteY1" fmla="*/ 0 h 1285796"/>
              <a:gd name="connsiteX2" fmla="*/ 1548162 w 1548162"/>
              <a:gd name="connsiteY2" fmla="*/ 835993 h 1285796"/>
              <a:gd name="connsiteX3" fmla="*/ 774081 w 1548162"/>
              <a:gd name="connsiteY3" fmla="*/ 1285796 h 1285796"/>
              <a:gd name="connsiteX4" fmla="*/ 0 w 1548162"/>
              <a:gd name="connsiteY4" fmla="*/ 835993 h 1285796"/>
              <a:gd name="connsiteX5" fmla="*/ 0 w 1548162"/>
              <a:gd name="connsiteY5" fmla="*/ 0 h 128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285796">
                <a:moveTo>
                  <a:pt x="0" y="0"/>
                </a:moveTo>
                <a:lnTo>
                  <a:pt x="1548162" y="0"/>
                </a:lnTo>
                <a:lnTo>
                  <a:pt x="1548162" y="835993"/>
                </a:lnTo>
                <a:lnTo>
                  <a:pt x="774081" y="1285796"/>
                </a:lnTo>
                <a:lnTo>
                  <a:pt x="0" y="835993"/>
                </a:lnTo>
                <a:lnTo>
                  <a:pt x="0" y="0"/>
                </a:lnTo>
                <a:close/>
              </a:path>
            </a:pathLst>
          </a:custGeom>
          <a:gradFill flip="none" rotWithShape="1">
            <a:gsLst>
              <a:gs pos="16000">
                <a:srgbClr val="0070C0"/>
              </a:gs>
              <a:gs pos="100000">
                <a:srgbClr val="6AA13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6489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A8BA798-6A49-B84D-8294-8055D20008DF}"/>
              </a:ext>
            </a:extLst>
          </p:cNvPr>
          <p:cNvSpPr txBox="1"/>
          <p:nvPr userDrawn="1"/>
        </p:nvSpPr>
        <p:spPr>
          <a:xfrm>
            <a:off x="874181" y="3595279"/>
            <a:ext cx="1501772" cy="318100"/>
          </a:xfrm>
          <a:prstGeom prst="rect">
            <a:avLst/>
          </a:prstGeom>
          <a:noFill/>
        </p:spPr>
        <p:txBody>
          <a:bodyPr wrap="square">
            <a:spAutoFit/>
          </a:bodyPr>
          <a:lstStyle/>
          <a:p>
            <a:r>
              <a:rPr lang="en-US" sz="1467" b="0" i="1">
                <a:solidFill>
                  <a:schemeClr val="bg1">
                    <a:lumMod val="50000"/>
                  </a:schemeClr>
                </a:solidFill>
                <a:latin typeface="Franklin Gothic Book" panose="020B0503020102020204" pitchFamily="34" charset="0"/>
              </a:rPr>
              <a:t>Presenter</a:t>
            </a:r>
          </a:p>
        </p:txBody>
      </p:sp>
      <p:sp>
        <p:nvSpPr>
          <p:cNvPr id="20" name="Chevron 19">
            <a:extLst>
              <a:ext uri="{FF2B5EF4-FFF2-40B4-BE49-F238E27FC236}">
                <a16:creationId xmlns:a16="http://schemas.microsoft.com/office/drawing/2014/main" id="{56E5A427-6586-5344-9D70-8290DC84E474}"/>
              </a:ext>
            </a:extLst>
          </p:cNvPr>
          <p:cNvSpPr/>
          <p:nvPr userDrawn="1"/>
        </p:nvSpPr>
        <p:spPr>
          <a:xfrm>
            <a:off x="566313" y="4091472"/>
            <a:ext cx="187299" cy="348813"/>
          </a:xfrm>
          <a:prstGeom prst="chevron">
            <a:avLst>
              <a:gd name="adj" fmla="val 558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grpSp>
        <p:nvGrpSpPr>
          <p:cNvPr id="4" name="Group 3">
            <a:extLst>
              <a:ext uri="{FF2B5EF4-FFF2-40B4-BE49-F238E27FC236}">
                <a16:creationId xmlns:a16="http://schemas.microsoft.com/office/drawing/2014/main" id="{C5123F23-DF5F-5548-8330-1F48B7D9C64D}"/>
              </a:ext>
            </a:extLst>
          </p:cNvPr>
          <p:cNvGrpSpPr/>
          <p:nvPr userDrawn="1"/>
        </p:nvGrpSpPr>
        <p:grpSpPr>
          <a:xfrm>
            <a:off x="198973" y="136524"/>
            <a:ext cx="1712433" cy="1498643"/>
            <a:chOff x="709948" y="351798"/>
            <a:chExt cx="2666906" cy="2333954"/>
          </a:xfrm>
        </p:grpSpPr>
        <p:sp>
          <p:nvSpPr>
            <p:cNvPr id="38" name="Hexagon 37">
              <a:extLst>
                <a:ext uri="{FF2B5EF4-FFF2-40B4-BE49-F238E27FC236}">
                  <a16:creationId xmlns:a16="http://schemas.microsoft.com/office/drawing/2014/main" id="{956BCCEE-F231-C842-8959-4340B4832ECA}"/>
                </a:ext>
              </a:extLst>
            </p:cNvPr>
            <p:cNvSpPr/>
            <p:nvPr userDrawn="1"/>
          </p:nvSpPr>
          <p:spPr>
            <a:xfrm rot="16200000" flipH="1">
              <a:off x="1183974" y="433449"/>
              <a:ext cx="1185626" cy="1051554"/>
            </a:xfrm>
            <a:prstGeom prst="hexagon">
              <a:avLst>
                <a:gd name="adj" fmla="val 29054"/>
                <a:gd name="vf" fmla="val 115470"/>
              </a:avLst>
            </a:prstGeom>
            <a:gradFill>
              <a:gsLst>
                <a:gs pos="95000">
                  <a:srgbClr val="127AAC"/>
                </a:gs>
                <a:gs pos="0">
                  <a:schemeClr val="accent6"/>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40" name="Hexagon 39">
              <a:extLst>
                <a:ext uri="{FF2B5EF4-FFF2-40B4-BE49-F238E27FC236}">
                  <a16:creationId xmlns:a16="http://schemas.microsoft.com/office/drawing/2014/main" id="{C5C8EDB2-D1BF-9041-BEEE-DE95324EC8E2}"/>
                </a:ext>
              </a:extLst>
            </p:cNvPr>
            <p:cNvSpPr/>
            <p:nvPr userDrawn="1"/>
          </p:nvSpPr>
          <p:spPr>
            <a:xfrm rot="16200000" flipH="1">
              <a:off x="1721116" y="1331578"/>
              <a:ext cx="1185626" cy="1051554"/>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41" name="Hexagon 40">
              <a:extLst>
                <a:ext uri="{FF2B5EF4-FFF2-40B4-BE49-F238E27FC236}">
                  <a16:creationId xmlns:a16="http://schemas.microsoft.com/office/drawing/2014/main" id="{882EF242-8ED2-124B-831D-EB682909E258}"/>
                </a:ext>
              </a:extLst>
            </p:cNvPr>
            <p:cNvSpPr/>
            <p:nvPr userDrawn="1"/>
          </p:nvSpPr>
          <p:spPr>
            <a:xfrm rot="16200000" flipH="1">
              <a:off x="2258264" y="418834"/>
              <a:ext cx="1185626" cy="1051554"/>
            </a:xfrm>
            <a:prstGeom prst="hexagon">
              <a:avLst>
                <a:gd name="adj" fmla="val 29054"/>
                <a:gd name="vf" fmla="val 115470"/>
              </a:avLst>
            </a:prstGeom>
            <a:gradFill>
              <a:gsLst>
                <a:gs pos="88000">
                  <a:srgbClr val="348D87"/>
                </a:gs>
                <a:gs pos="0">
                  <a:schemeClr val="accent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42" name="Chevron 41">
              <a:extLst>
                <a:ext uri="{FF2B5EF4-FFF2-40B4-BE49-F238E27FC236}">
                  <a16:creationId xmlns:a16="http://schemas.microsoft.com/office/drawing/2014/main" id="{4F709193-50A0-E14C-937A-8D76E3371238}"/>
                </a:ext>
              </a:extLst>
            </p:cNvPr>
            <p:cNvSpPr/>
            <p:nvPr userDrawn="1"/>
          </p:nvSpPr>
          <p:spPr>
            <a:xfrm rot="1881099">
              <a:off x="2574786" y="1656657"/>
              <a:ext cx="552584" cy="1029095"/>
            </a:xfrm>
            <a:prstGeom prst="chevron">
              <a:avLst>
                <a:gd name="adj" fmla="val 55883"/>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43" name="Hexagon 42">
              <a:extLst>
                <a:ext uri="{FF2B5EF4-FFF2-40B4-BE49-F238E27FC236}">
                  <a16:creationId xmlns:a16="http://schemas.microsoft.com/office/drawing/2014/main" id="{04D876DB-A56F-1C4E-BA8A-394AF97E04E8}"/>
                </a:ext>
              </a:extLst>
            </p:cNvPr>
            <p:cNvSpPr/>
            <p:nvPr userDrawn="1"/>
          </p:nvSpPr>
          <p:spPr>
            <a:xfrm rot="16200000" flipH="1">
              <a:off x="642912" y="1331578"/>
              <a:ext cx="1185626" cy="1051554"/>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grpSp>
      <p:grpSp>
        <p:nvGrpSpPr>
          <p:cNvPr id="30" name="Group 29">
            <a:extLst>
              <a:ext uri="{FF2B5EF4-FFF2-40B4-BE49-F238E27FC236}">
                <a16:creationId xmlns:a16="http://schemas.microsoft.com/office/drawing/2014/main" id="{760CC8EA-F6F2-2743-BDCD-05C8155DF6A5}"/>
              </a:ext>
            </a:extLst>
          </p:cNvPr>
          <p:cNvGrpSpPr/>
          <p:nvPr userDrawn="1"/>
        </p:nvGrpSpPr>
        <p:grpSpPr>
          <a:xfrm>
            <a:off x="6351795" y="136526"/>
            <a:ext cx="5605048" cy="5717687"/>
            <a:chOff x="4763846" y="102394"/>
            <a:chExt cx="4203786" cy="4288265"/>
          </a:xfrm>
        </p:grpSpPr>
        <p:sp>
          <p:nvSpPr>
            <p:cNvPr id="31" name="Hexagon 30">
              <a:extLst>
                <a:ext uri="{FF2B5EF4-FFF2-40B4-BE49-F238E27FC236}">
                  <a16:creationId xmlns:a16="http://schemas.microsoft.com/office/drawing/2014/main" id="{20C8C2E4-72F1-4B46-914C-9F2F71766F49}"/>
                </a:ext>
              </a:extLst>
            </p:cNvPr>
            <p:cNvSpPr/>
            <p:nvPr userDrawn="1"/>
          </p:nvSpPr>
          <p:spPr>
            <a:xfrm rot="16200000" flipH="1">
              <a:off x="4564879" y="490673"/>
              <a:ext cx="3519013" cy="3121079"/>
            </a:xfrm>
            <a:prstGeom prst="hexagon">
              <a:avLst>
                <a:gd name="adj" fmla="val 29054"/>
                <a:gd name="vf" fmla="val 11547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33" name="Hexagon 32">
              <a:extLst>
                <a:ext uri="{FF2B5EF4-FFF2-40B4-BE49-F238E27FC236}">
                  <a16:creationId xmlns:a16="http://schemas.microsoft.com/office/drawing/2014/main" id="{B427C030-B444-F64D-BC74-BA9B24B118A3}"/>
                </a:ext>
              </a:extLst>
            </p:cNvPr>
            <p:cNvSpPr/>
            <p:nvPr userDrawn="1"/>
          </p:nvSpPr>
          <p:spPr>
            <a:xfrm rot="16200000" flipH="1">
              <a:off x="4795295" y="1765305"/>
              <a:ext cx="2782691" cy="2468018"/>
            </a:xfrm>
            <a:prstGeom prst="hexagon">
              <a:avLst>
                <a:gd name="adj" fmla="val 29054"/>
                <a:gd name="vf" fmla="val 115470"/>
              </a:avLst>
            </a:prstGeom>
            <a:solidFill>
              <a:srgbClr val="6AA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36" name="Hexagon 35">
              <a:extLst>
                <a:ext uri="{FF2B5EF4-FFF2-40B4-BE49-F238E27FC236}">
                  <a16:creationId xmlns:a16="http://schemas.microsoft.com/office/drawing/2014/main" id="{C6870026-F124-C044-82A5-DC23C5E735D2}"/>
                </a:ext>
              </a:extLst>
            </p:cNvPr>
            <p:cNvSpPr/>
            <p:nvPr userDrawn="1"/>
          </p:nvSpPr>
          <p:spPr>
            <a:xfrm rot="16200000" flipH="1">
              <a:off x="7659415" y="180794"/>
              <a:ext cx="1386618" cy="1229817"/>
            </a:xfrm>
            <a:prstGeom prst="hexagon">
              <a:avLst>
                <a:gd name="adj" fmla="val 29054"/>
                <a:gd name="vf" fmla="val 11547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grpSp>
      <p:sp>
        <p:nvSpPr>
          <p:cNvPr id="26" name="Hexagon 25">
            <a:extLst>
              <a:ext uri="{FF2B5EF4-FFF2-40B4-BE49-F238E27FC236}">
                <a16:creationId xmlns:a16="http://schemas.microsoft.com/office/drawing/2014/main" id="{A67EB2CF-4D0A-4611-8D6F-BC2EEB7E81B3}"/>
              </a:ext>
            </a:extLst>
          </p:cNvPr>
          <p:cNvSpPr/>
          <p:nvPr userDrawn="1"/>
        </p:nvSpPr>
        <p:spPr>
          <a:xfrm rot="16200000" flipH="1">
            <a:off x="6428936" y="593288"/>
            <a:ext cx="6124392" cy="5401737"/>
          </a:xfrm>
          <a:prstGeom prst="hexagon">
            <a:avLst>
              <a:gd name="adj" fmla="val 29054"/>
              <a:gd name="vf" fmla="val 115470"/>
            </a:avLst>
          </a:prstGeom>
          <a:blipFill dpi="0" rotWithShape="0">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7" name="Date Placeholder 6">
            <a:extLst>
              <a:ext uri="{FF2B5EF4-FFF2-40B4-BE49-F238E27FC236}">
                <a16:creationId xmlns:a16="http://schemas.microsoft.com/office/drawing/2014/main" id="{F2C667E7-828E-3C4E-8030-97BE74B93ADE}"/>
              </a:ext>
            </a:extLst>
          </p:cNvPr>
          <p:cNvSpPr>
            <a:spLocks noGrp="1"/>
          </p:cNvSpPr>
          <p:nvPr>
            <p:ph type="dt" sz="half" idx="14"/>
          </p:nvPr>
        </p:nvSpPr>
        <p:spPr/>
        <p:txBody>
          <a:bodyPr/>
          <a:lstStyle/>
          <a:p>
            <a:endParaRPr lang="en-US"/>
          </a:p>
        </p:txBody>
      </p:sp>
      <p:sp>
        <p:nvSpPr>
          <p:cNvPr id="8" name="Footer Placeholder 7">
            <a:extLst>
              <a:ext uri="{FF2B5EF4-FFF2-40B4-BE49-F238E27FC236}">
                <a16:creationId xmlns:a16="http://schemas.microsoft.com/office/drawing/2014/main" id="{9BA0EB44-D056-2E4D-B5F9-7E2AA618E885}"/>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85A8A44E-FE49-1646-80BE-05ADF083ED2B}"/>
              </a:ext>
            </a:extLst>
          </p:cNvPr>
          <p:cNvSpPr>
            <a:spLocks noGrp="1"/>
          </p:cNvSpPr>
          <p:nvPr>
            <p:ph type="sldNum" sz="quarter" idx="16"/>
          </p:nvPr>
        </p:nvSpPr>
        <p:spPr/>
        <p:txBody>
          <a:bodyPr/>
          <a:lstStyle/>
          <a:p>
            <a:fld id="{7E0A9C1A-69B7-47F1-87C1-546DC2CA8508}" type="slidenum">
              <a:rPr lang="en-US" smtClean="0"/>
              <a:pPr/>
              <a:t>‹#›</a:t>
            </a:fld>
            <a:endParaRPr lang="en-US"/>
          </a:p>
        </p:txBody>
      </p:sp>
      <p:sp>
        <p:nvSpPr>
          <p:cNvPr id="13" name="Vertical Content Placeholder 12">
            <a:extLst>
              <a:ext uri="{FF2B5EF4-FFF2-40B4-BE49-F238E27FC236}">
                <a16:creationId xmlns:a16="http://schemas.microsoft.com/office/drawing/2014/main" id="{F8178BB6-D97D-A84E-9881-7538FB171D57}"/>
              </a:ext>
            </a:extLst>
          </p:cNvPr>
          <p:cNvSpPr>
            <a:spLocks noGrp="1"/>
          </p:cNvSpPr>
          <p:nvPr>
            <p:ph orient="vert" sz="quarter" idx="17" hasCustomPrompt="1"/>
          </p:nvPr>
        </p:nvSpPr>
        <p:spPr>
          <a:xfrm>
            <a:off x="767317" y="4091052"/>
            <a:ext cx="2990850" cy="349250"/>
          </a:xfrm>
        </p:spPr>
        <p:txBody>
          <a:bodyPr vert="horz">
            <a:normAutofit/>
          </a:bodyPr>
          <a:lstStyle>
            <a:lvl1pPr marL="0" indent="0">
              <a:buNone/>
              <a:defRPr sz="1800" b="1"/>
            </a:lvl1pPr>
          </a:lstStyle>
          <a:p>
            <a:pPr lvl="0"/>
            <a:r>
              <a:rPr lang="en-US"/>
              <a:t>Name</a:t>
            </a:r>
          </a:p>
        </p:txBody>
      </p:sp>
      <p:sp>
        <p:nvSpPr>
          <p:cNvPr id="5" name="TextBox 4">
            <a:extLst>
              <a:ext uri="{FF2B5EF4-FFF2-40B4-BE49-F238E27FC236}">
                <a16:creationId xmlns:a16="http://schemas.microsoft.com/office/drawing/2014/main" id="{63952DD4-2BF8-B11B-E0F5-BFB31E700D78}"/>
              </a:ext>
            </a:extLst>
          </p:cNvPr>
          <p:cNvSpPr txBox="1"/>
          <p:nvPr userDrawn="1"/>
        </p:nvSpPr>
        <p:spPr>
          <a:xfrm>
            <a:off x="3039916" y="3999086"/>
            <a:ext cx="2880112" cy="543867"/>
          </a:xfrm>
          <a:prstGeom prst="rect">
            <a:avLst/>
          </a:prstGeom>
          <a:noFill/>
        </p:spPr>
        <p:txBody>
          <a:bodyPr wrap="square">
            <a:spAutoFit/>
          </a:bodyPr>
          <a:lstStyle/>
          <a:p>
            <a:r>
              <a:rPr lang="en-US" sz="1467" b="0" i="1">
                <a:solidFill>
                  <a:schemeClr val="accent6"/>
                </a:solidFill>
                <a:latin typeface="Franklin Gothic Book" panose="020B0503020102020204" pitchFamily="34" charset="0"/>
              </a:rPr>
              <a:t>EVP, Chief Strategy Officer &amp;</a:t>
            </a:r>
          </a:p>
          <a:p>
            <a:r>
              <a:rPr lang="en-US" sz="1467" b="0" i="1">
                <a:solidFill>
                  <a:schemeClr val="accent6"/>
                </a:solidFill>
                <a:latin typeface="Franklin Gothic Book" panose="020B0503020102020204" pitchFamily="34" charset="0"/>
              </a:rPr>
              <a:t>General Counsel</a:t>
            </a:r>
          </a:p>
        </p:txBody>
      </p:sp>
    </p:spTree>
    <p:extLst>
      <p:ext uri="{BB962C8B-B14F-4D97-AF65-F5344CB8AC3E}">
        <p14:creationId xmlns:p14="http://schemas.microsoft.com/office/powerpoint/2010/main" val="1525334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465A517-E2EF-784A-AD96-DBB94F9EC5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9536" y="732030"/>
            <a:ext cx="2256723" cy="2486519"/>
          </a:xfrm>
          <a:prstGeom prst="rect">
            <a:avLst/>
          </a:prstGeom>
        </p:spPr>
      </p:pic>
      <p:pic>
        <p:nvPicPr>
          <p:cNvPr id="21" name="Picture 20" descr="A picture containing mountain, sky, grass, nature&#10;&#10;Description automatically generated">
            <a:extLst>
              <a:ext uri="{FF2B5EF4-FFF2-40B4-BE49-F238E27FC236}">
                <a16:creationId xmlns:a16="http://schemas.microsoft.com/office/drawing/2014/main" id="{1E39519B-82B8-7C45-826F-57E42421C5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34362" y="-1"/>
            <a:ext cx="2202582" cy="1392007"/>
          </a:xfrm>
          <a:prstGeom prst="rect">
            <a:avLst/>
          </a:prstGeom>
        </p:spPr>
      </p:pic>
      <p:pic>
        <p:nvPicPr>
          <p:cNvPr id="18" name="Picture 17" descr="A picture containing sky, grass, mountain, outdoor&#10;&#10;Description automatically generated">
            <a:extLst>
              <a:ext uri="{FF2B5EF4-FFF2-40B4-BE49-F238E27FC236}">
                <a16:creationId xmlns:a16="http://schemas.microsoft.com/office/drawing/2014/main" id="{73FE17FD-7BB3-364C-B617-AA41917DCF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83993" y="732030"/>
            <a:ext cx="2212848" cy="2457677"/>
          </a:xfrm>
          <a:prstGeom prst="rect">
            <a:avLst/>
          </a:prstGeom>
        </p:spPr>
      </p:pic>
      <p:pic>
        <p:nvPicPr>
          <p:cNvPr id="14" name="Picture 13" descr="A picture containing mountain, sky, nature, background&#10;&#10;Description automatically generated">
            <a:extLst>
              <a:ext uri="{FF2B5EF4-FFF2-40B4-BE49-F238E27FC236}">
                <a16:creationId xmlns:a16="http://schemas.microsoft.com/office/drawing/2014/main" id="{3D83CD56-0EC2-434D-9848-EC555DFD078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13310" y="2524628"/>
            <a:ext cx="2256723" cy="2486520"/>
          </a:xfrm>
          <a:prstGeom prst="rect">
            <a:avLst/>
          </a:prstGeom>
        </p:spPr>
      </p:pic>
      <p:sp>
        <p:nvSpPr>
          <p:cNvPr id="27" name="Text Placeholder 9">
            <a:extLst>
              <a:ext uri="{FF2B5EF4-FFF2-40B4-BE49-F238E27FC236}">
                <a16:creationId xmlns:a16="http://schemas.microsoft.com/office/drawing/2014/main" id="{51FB5761-4E28-1542-82B0-29135D792DE8}"/>
              </a:ext>
            </a:extLst>
          </p:cNvPr>
          <p:cNvSpPr>
            <a:spLocks noGrp="1"/>
          </p:cNvSpPr>
          <p:nvPr>
            <p:ph type="body" sz="quarter" idx="13" hasCustomPrompt="1"/>
          </p:nvPr>
        </p:nvSpPr>
        <p:spPr>
          <a:xfrm>
            <a:off x="5966885" y="4738289"/>
            <a:ext cx="2762249" cy="401795"/>
          </a:xfrm>
        </p:spPr>
        <p:txBody>
          <a:bodyPr lIns="0" tIns="0" rIns="0" bIns="0">
            <a:normAutofit/>
          </a:bodyPr>
          <a:lstStyle>
            <a:lvl1pPr marL="0" indent="0">
              <a:buNone/>
              <a:defRPr sz="1465"/>
            </a:lvl1pPr>
          </a:lstStyle>
          <a:p>
            <a:r>
              <a:rPr lang="en-US" sz="1397" b="0">
                <a:solidFill>
                  <a:schemeClr val="tx1"/>
                </a:solidFill>
              </a:rPr>
              <a:t>Presentation Date</a:t>
            </a:r>
          </a:p>
        </p:txBody>
      </p:sp>
      <p:sp>
        <p:nvSpPr>
          <p:cNvPr id="9" name="Chevron 8">
            <a:extLst>
              <a:ext uri="{FF2B5EF4-FFF2-40B4-BE49-F238E27FC236}">
                <a16:creationId xmlns:a16="http://schemas.microsoft.com/office/drawing/2014/main" id="{A640A54C-312F-6F46-920A-CA28BAC5C45C}"/>
              </a:ext>
            </a:extLst>
          </p:cNvPr>
          <p:cNvSpPr/>
          <p:nvPr userDrawn="1"/>
        </p:nvSpPr>
        <p:spPr>
          <a:xfrm rot="1881099">
            <a:off x="4136113" y="3698566"/>
            <a:ext cx="1084729" cy="2020131"/>
          </a:xfrm>
          <a:prstGeom prst="chevron">
            <a:avLst>
              <a:gd name="adj" fmla="val 55883"/>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15" name="Hexagon 14">
            <a:extLst>
              <a:ext uri="{FF2B5EF4-FFF2-40B4-BE49-F238E27FC236}">
                <a16:creationId xmlns:a16="http://schemas.microsoft.com/office/drawing/2014/main" id="{061B92CA-290F-D64A-A455-BD7AB3809A95}"/>
              </a:ext>
            </a:extLst>
          </p:cNvPr>
          <p:cNvSpPr/>
          <p:nvPr userDrawn="1"/>
        </p:nvSpPr>
        <p:spPr>
          <a:xfrm rot="16200000" flipH="1">
            <a:off x="5129510" y="958614"/>
            <a:ext cx="2327402" cy="2064216"/>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6" name="Hexagon 15">
            <a:extLst>
              <a:ext uri="{FF2B5EF4-FFF2-40B4-BE49-F238E27FC236}">
                <a16:creationId xmlns:a16="http://schemas.microsoft.com/office/drawing/2014/main" id="{D29399BB-F968-4A44-985F-4943F3D37975}"/>
              </a:ext>
            </a:extLst>
          </p:cNvPr>
          <p:cNvSpPr/>
          <p:nvPr userDrawn="1"/>
        </p:nvSpPr>
        <p:spPr>
          <a:xfrm rot="16200000" flipH="1">
            <a:off x="-142609" y="2745836"/>
            <a:ext cx="2327402" cy="2064216"/>
          </a:xfrm>
          <a:prstGeom prst="hexagon">
            <a:avLst>
              <a:gd name="adj" fmla="val 29054"/>
              <a:gd name="vf" fmla="val 115470"/>
            </a:avLst>
          </a:prstGeom>
          <a:gradFill>
            <a:gsLst>
              <a:gs pos="95000">
                <a:srgbClr val="127AAC"/>
              </a:gs>
              <a:gs pos="0">
                <a:schemeClr val="accent6"/>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9" name="Chevron 18">
            <a:extLst>
              <a:ext uri="{FF2B5EF4-FFF2-40B4-BE49-F238E27FC236}">
                <a16:creationId xmlns:a16="http://schemas.microsoft.com/office/drawing/2014/main" id="{2E41AB5B-F6F9-0044-93F5-2EEF29F3894E}"/>
              </a:ext>
            </a:extLst>
          </p:cNvPr>
          <p:cNvSpPr/>
          <p:nvPr userDrawn="1"/>
        </p:nvSpPr>
        <p:spPr>
          <a:xfrm rot="1881099">
            <a:off x="3640137" y="3395909"/>
            <a:ext cx="1084729" cy="2020129"/>
          </a:xfrm>
          <a:prstGeom prst="chevron">
            <a:avLst>
              <a:gd name="adj" fmla="val 55883"/>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2" name="Title 1">
            <a:extLst>
              <a:ext uri="{FF2B5EF4-FFF2-40B4-BE49-F238E27FC236}">
                <a16:creationId xmlns:a16="http://schemas.microsoft.com/office/drawing/2014/main" id="{BDA3C018-9FD0-914C-8A93-821AAA54AE42}"/>
              </a:ext>
            </a:extLst>
          </p:cNvPr>
          <p:cNvSpPr>
            <a:spLocks noGrp="1"/>
          </p:cNvSpPr>
          <p:nvPr>
            <p:ph type="title"/>
          </p:nvPr>
        </p:nvSpPr>
        <p:spPr>
          <a:xfrm>
            <a:off x="5799465" y="4146883"/>
            <a:ext cx="6313467" cy="443480"/>
          </a:xfrm>
        </p:spPr>
        <p:txBody>
          <a:bodyPr>
            <a:normAutofit/>
          </a:bodyPr>
          <a:lstStyle>
            <a:lvl1pPr>
              <a:defRPr sz="2797" b="0" i="0">
                <a:latin typeface="+mj-lt"/>
              </a:defRPr>
            </a:lvl1pPr>
          </a:lstStyle>
          <a:p>
            <a:r>
              <a:rPr lang="en-US"/>
              <a:t>Click to edit Master title style</a:t>
            </a:r>
          </a:p>
        </p:txBody>
      </p:sp>
      <p:sp>
        <p:nvSpPr>
          <p:cNvPr id="5" name="Slide Number Placeholder 4">
            <a:extLst>
              <a:ext uri="{FF2B5EF4-FFF2-40B4-BE49-F238E27FC236}">
                <a16:creationId xmlns:a16="http://schemas.microsoft.com/office/drawing/2014/main" id="{3A7590AC-6F83-F64D-A1E0-3FA568350F68}"/>
              </a:ext>
            </a:extLst>
          </p:cNvPr>
          <p:cNvSpPr>
            <a:spLocks noGrp="1"/>
          </p:cNvSpPr>
          <p:nvPr>
            <p:ph type="sldNum" sz="quarter" idx="12"/>
          </p:nvPr>
        </p:nvSpPr>
        <p:spPr>
          <a:xfrm>
            <a:off x="9190219" y="6356352"/>
            <a:ext cx="2743200" cy="365125"/>
          </a:xfrm>
        </p:spPr>
        <p:txBody>
          <a:bodyPr/>
          <a:lstStyle>
            <a:lvl1pPr>
              <a:defRPr sz="1332"/>
            </a:lvl1pPr>
          </a:lstStyle>
          <a:p>
            <a:fld id="{D5257509-0CD2-43E1-82B2-1A4F0A7F56DB}" type="slidenum">
              <a:rPr lang="en-US" smtClean="0"/>
              <a:pPr/>
              <a:t>‹#›</a:t>
            </a:fld>
            <a:endParaRPr lang="en-US"/>
          </a:p>
        </p:txBody>
      </p:sp>
      <p:pic>
        <p:nvPicPr>
          <p:cNvPr id="8" name="Picture 7">
            <a:extLst>
              <a:ext uri="{FF2B5EF4-FFF2-40B4-BE49-F238E27FC236}">
                <a16:creationId xmlns:a16="http://schemas.microsoft.com/office/drawing/2014/main" id="{F61B43E4-4F87-6345-ABE7-84B1C801E02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0755" y="6126513"/>
            <a:ext cx="3589415" cy="425919"/>
          </a:xfrm>
          <a:prstGeom prst="rect">
            <a:avLst/>
          </a:prstGeom>
        </p:spPr>
      </p:pic>
      <p:sp>
        <p:nvSpPr>
          <p:cNvPr id="32" name="Freeform 31">
            <a:extLst>
              <a:ext uri="{FF2B5EF4-FFF2-40B4-BE49-F238E27FC236}">
                <a16:creationId xmlns:a16="http://schemas.microsoft.com/office/drawing/2014/main" id="{2621A8AC-04B8-D34C-B3E3-C1FD988DD767}"/>
              </a:ext>
            </a:extLst>
          </p:cNvPr>
          <p:cNvSpPr/>
          <p:nvPr userDrawn="1"/>
        </p:nvSpPr>
        <p:spPr>
          <a:xfrm>
            <a:off x="-11016" y="0"/>
            <a:ext cx="2064216" cy="1362693"/>
          </a:xfrm>
          <a:custGeom>
            <a:avLst/>
            <a:gdLst>
              <a:gd name="connsiteX0" fmla="*/ 0 w 1548162"/>
              <a:gd name="connsiteY0" fmla="*/ 0 h 1022966"/>
              <a:gd name="connsiteX1" fmla="*/ 1548162 w 1548162"/>
              <a:gd name="connsiteY1" fmla="*/ 0 h 1022966"/>
              <a:gd name="connsiteX2" fmla="*/ 1548162 w 1548162"/>
              <a:gd name="connsiteY2" fmla="*/ 573163 h 1022966"/>
              <a:gd name="connsiteX3" fmla="*/ 774081 w 1548162"/>
              <a:gd name="connsiteY3" fmla="*/ 1022966 h 1022966"/>
              <a:gd name="connsiteX4" fmla="*/ 0 w 1548162"/>
              <a:gd name="connsiteY4" fmla="*/ 573163 h 1022966"/>
              <a:gd name="connsiteX5" fmla="*/ 0 w 1548162"/>
              <a:gd name="connsiteY5" fmla="*/ 0 h 102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022966">
                <a:moveTo>
                  <a:pt x="0" y="0"/>
                </a:moveTo>
                <a:lnTo>
                  <a:pt x="1548162" y="0"/>
                </a:lnTo>
                <a:lnTo>
                  <a:pt x="1548162" y="573163"/>
                </a:lnTo>
                <a:lnTo>
                  <a:pt x="774081" y="1022966"/>
                </a:lnTo>
                <a:lnTo>
                  <a:pt x="0" y="573163"/>
                </a:lnTo>
                <a:lnTo>
                  <a:pt x="0" y="0"/>
                </a:lnTo>
                <a:close/>
              </a:path>
            </a:pathLst>
          </a:custGeom>
          <a:gradFill>
            <a:gsLst>
              <a:gs pos="0">
                <a:srgbClr val="0E76AE"/>
              </a:gs>
              <a:gs pos="94000">
                <a:srgbClr val="6AA13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8"/>
          </a:p>
        </p:txBody>
      </p:sp>
      <p:sp>
        <p:nvSpPr>
          <p:cNvPr id="31" name="Freeform 30">
            <a:extLst>
              <a:ext uri="{FF2B5EF4-FFF2-40B4-BE49-F238E27FC236}">
                <a16:creationId xmlns:a16="http://schemas.microsoft.com/office/drawing/2014/main" id="{58A5EE92-545E-2648-8187-A41654FDB3C6}"/>
              </a:ext>
            </a:extLst>
          </p:cNvPr>
          <p:cNvSpPr/>
          <p:nvPr userDrawn="1"/>
        </p:nvSpPr>
        <p:spPr>
          <a:xfrm>
            <a:off x="4206684" y="0"/>
            <a:ext cx="2064216" cy="1362690"/>
          </a:xfrm>
          <a:custGeom>
            <a:avLst/>
            <a:gdLst>
              <a:gd name="connsiteX0" fmla="*/ 0 w 1548162"/>
              <a:gd name="connsiteY0" fmla="*/ 0 h 1022964"/>
              <a:gd name="connsiteX1" fmla="*/ 1548162 w 1548162"/>
              <a:gd name="connsiteY1" fmla="*/ 0 h 1022964"/>
              <a:gd name="connsiteX2" fmla="*/ 1548162 w 1548162"/>
              <a:gd name="connsiteY2" fmla="*/ 573161 h 1022964"/>
              <a:gd name="connsiteX3" fmla="*/ 774081 w 1548162"/>
              <a:gd name="connsiteY3" fmla="*/ 1022964 h 1022964"/>
              <a:gd name="connsiteX4" fmla="*/ 0 w 1548162"/>
              <a:gd name="connsiteY4" fmla="*/ 573161 h 1022964"/>
              <a:gd name="connsiteX5" fmla="*/ 0 w 1548162"/>
              <a:gd name="connsiteY5" fmla="*/ 0 h 10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022964">
                <a:moveTo>
                  <a:pt x="0" y="0"/>
                </a:moveTo>
                <a:lnTo>
                  <a:pt x="1548162" y="0"/>
                </a:lnTo>
                <a:lnTo>
                  <a:pt x="1548162" y="573161"/>
                </a:lnTo>
                <a:lnTo>
                  <a:pt x="774081" y="1022964"/>
                </a:lnTo>
                <a:lnTo>
                  <a:pt x="0" y="573161"/>
                </a:lnTo>
                <a:lnTo>
                  <a:pt x="0" y="0"/>
                </a:lnTo>
                <a:close/>
              </a:path>
            </a:pathLst>
          </a:custGeom>
          <a:gradFill>
            <a:gsLst>
              <a:gs pos="0">
                <a:srgbClr val="0E76AE"/>
              </a:gs>
              <a:gs pos="94000">
                <a:srgbClr val="6AA13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8"/>
          </a:p>
        </p:txBody>
      </p:sp>
      <p:sp>
        <p:nvSpPr>
          <p:cNvPr id="30" name="Freeform 29">
            <a:extLst>
              <a:ext uri="{FF2B5EF4-FFF2-40B4-BE49-F238E27FC236}">
                <a16:creationId xmlns:a16="http://schemas.microsoft.com/office/drawing/2014/main" id="{835572A4-BD0C-8844-8AA7-2F2AD5A649AF}"/>
              </a:ext>
            </a:extLst>
          </p:cNvPr>
          <p:cNvSpPr/>
          <p:nvPr userDrawn="1"/>
        </p:nvSpPr>
        <p:spPr>
          <a:xfrm>
            <a:off x="6315532" y="2"/>
            <a:ext cx="2064216" cy="1362694"/>
          </a:xfrm>
          <a:custGeom>
            <a:avLst/>
            <a:gdLst>
              <a:gd name="connsiteX0" fmla="*/ 0 w 1548162"/>
              <a:gd name="connsiteY0" fmla="*/ 0 h 1022967"/>
              <a:gd name="connsiteX1" fmla="*/ 1548162 w 1548162"/>
              <a:gd name="connsiteY1" fmla="*/ 0 h 1022967"/>
              <a:gd name="connsiteX2" fmla="*/ 1548162 w 1548162"/>
              <a:gd name="connsiteY2" fmla="*/ 573164 h 1022967"/>
              <a:gd name="connsiteX3" fmla="*/ 774081 w 1548162"/>
              <a:gd name="connsiteY3" fmla="*/ 1022967 h 1022967"/>
              <a:gd name="connsiteX4" fmla="*/ 0 w 1548162"/>
              <a:gd name="connsiteY4" fmla="*/ 573164 h 1022967"/>
              <a:gd name="connsiteX5" fmla="*/ 0 w 1548162"/>
              <a:gd name="connsiteY5" fmla="*/ 0 h 102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022967">
                <a:moveTo>
                  <a:pt x="0" y="0"/>
                </a:moveTo>
                <a:lnTo>
                  <a:pt x="1548162" y="0"/>
                </a:lnTo>
                <a:lnTo>
                  <a:pt x="1548162" y="573164"/>
                </a:lnTo>
                <a:lnTo>
                  <a:pt x="774081" y="1022967"/>
                </a:lnTo>
                <a:lnTo>
                  <a:pt x="0" y="573164"/>
                </a:lnTo>
                <a:lnTo>
                  <a:pt x="0" y="0"/>
                </a:lnTo>
                <a:close/>
              </a:path>
            </a:pathLst>
          </a:custGeom>
          <a:gradFill>
            <a:gsLst>
              <a:gs pos="0">
                <a:srgbClr val="378977"/>
              </a:gs>
              <a:gs pos="47000">
                <a:srgbClr val="6AA13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8"/>
          </a:p>
        </p:txBody>
      </p:sp>
      <p:sp>
        <p:nvSpPr>
          <p:cNvPr id="29" name="Freeform 28">
            <a:extLst>
              <a:ext uri="{FF2B5EF4-FFF2-40B4-BE49-F238E27FC236}">
                <a16:creationId xmlns:a16="http://schemas.microsoft.com/office/drawing/2014/main" id="{E2752433-83B6-A54C-B81D-B4339260A97C}"/>
              </a:ext>
            </a:extLst>
          </p:cNvPr>
          <p:cNvSpPr/>
          <p:nvPr userDrawn="1"/>
        </p:nvSpPr>
        <p:spPr>
          <a:xfrm>
            <a:off x="8424379" y="2"/>
            <a:ext cx="2064216" cy="1362694"/>
          </a:xfrm>
          <a:custGeom>
            <a:avLst/>
            <a:gdLst>
              <a:gd name="connsiteX0" fmla="*/ 0 w 1548162"/>
              <a:gd name="connsiteY0" fmla="*/ 0 h 1022967"/>
              <a:gd name="connsiteX1" fmla="*/ 1548162 w 1548162"/>
              <a:gd name="connsiteY1" fmla="*/ 0 h 1022967"/>
              <a:gd name="connsiteX2" fmla="*/ 1548162 w 1548162"/>
              <a:gd name="connsiteY2" fmla="*/ 573164 h 1022967"/>
              <a:gd name="connsiteX3" fmla="*/ 774081 w 1548162"/>
              <a:gd name="connsiteY3" fmla="*/ 1022967 h 1022967"/>
              <a:gd name="connsiteX4" fmla="*/ 0 w 1548162"/>
              <a:gd name="connsiteY4" fmla="*/ 573164 h 1022967"/>
              <a:gd name="connsiteX5" fmla="*/ 0 w 1548162"/>
              <a:gd name="connsiteY5" fmla="*/ 0 h 102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022967">
                <a:moveTo>
                  <a:pt x="0" y="0"/>
                </a:moveTo>
                <a:lnTo>
                  <a:pt x="1548162" y="0"/>
                </a:lnTo>
                <a:lnTo>
                  <a:pt x="1548162" y="573164"/>
                </a:lnTo>
                <a:lnTo>
                  <a:pt x="774081" y="1022967"/>
                </a:lnTo>
                <a:lnTo>
                  <a:pt x="0" y="573164"/>
                </a:lnTo>
                <a:lnTo>
                  <a:pt x="0" y="0"/>
                </a:lnTo>
                <a:close/>
              </a:path>
            </a:pathLst>
          </a:custGeom>
          <a:gradFill>
            <a:gsLst>
              <a:gs pos="0">
                <a:srgbClr val="358879"/>
              </a:gs>
              <a:gs pos="33000">
                <a:srgbClr val="6AA13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8"/>
          </a:p>
        </p:txBody>
      </p:sp>
      <p:sp>
        <p:nvSpPr>
          <p:cNvPr id="28" name="Freeform 27">
            <a:extLst>
              <a:ext uri="{FF2B5EF4-FFF2-40B4-BE49-F238E27FC236}">
                <a16:creationId xmlns:a16="http://schemas.microsoft.com/office/drawing/2014/main" id="{3B2A2853-3760-9E40-8DBA-895DD40BD987}"/>
              </a:ext>
            </a:extLst>
          </p:cNvPr>
          <p:cNvSpPr/>
          <p:nvPr userDrawn="1"/>
        </p:nvSpPr>
        <p:spPr>
          <a:xfrm>
            <a:off x="-15446" y="852379"/>
            <a:ext cx="1009796" cy="2301495"/>
          </a:xfrm>
          <a:custGeom>
            <a:avLst/>
            <a:gdLst>
              <a:gd name="connsiteX0" fmla="*/ 0 w 757347"/>
              <a:gd name="connsiteY0" fmla="*/ 0 h 1727720"/>
              <a:gd name="connsiteX1" fmla="*/ 757347 w 757347"/>
              <a:gd name="connsiteY1" fmla="*/ 440079 h 1727720"/>
              <a:gd name="connsiteX2" fmla="*/ 757347 w 757347"/>
              <a:gd name="connsiteY2" fmla="*/ 1287641 h 1727720"/>
              <a:gd name="connsiteX3" fmla="*/ 0 w 757347"/>
              <a:gd name="connsiteY3" fmla="*/ 1727720 h 1727720"/>
              <a:gd name="connsiteX4" fmla="*/ 0 w 757347"/>
              <a:gd name="connsiteY4" fmla="*/ 0 h 1727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347" h="1727720">
                <a:moveTo>
                  <a:pt x="0" y="0"/>
                </a:moveTo>
                <a:lnTo>
                  <a:pt x="757347" y="440079"/>
                </a:lnTo>
                <a:lnTo>
                  <a:pt x="757347" y="1287641"/>
                </a:lnTo>
                <a:lnTo>
                  <a:pt x="0" y="1727720"/>
                </a:lnTo>
                <a:lnTo>
                  <a:pt x="0" y="0"/>
                </a:lnTo>
                <a:close/>
              </a:path>
            </a:pathLst>
          </a:custGeom>
          <a:gradFill>
            <a:gsLst>
              <a:gs pos="0">
                <a:srgbClr val="0E76AE"/>
              </a:gs>
              <a:gs pos="94000">
                <a:srgbClr val="6AA13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8"/>
          </a:p>
        </p:txBody>
      </p:sp>
      <p:sp>
        <p:nvSpPr>
          <p:cNvPr id="46" name="Content Placeholder 14">
            <a:extLst>
              <a:ext uri="{FF2B5EF4-FFF2-40B4-BE49-F238E27FC236}">
                <a16:creationId xmlns:a16="http://schemas.microsoft.com/office/drawing/2014/main" id="{DA51489B-6087-314B-A71F-AFD3C69360C5}"/>
              </a:ext>
            </a:extLst>
          </p:cNvPr>
          <p:cNvSpPr>
            <a:spLocks noGrp="1"/>
          </p:cNvSpPr>
          <p:nvPr>
            <p:ph sz="quarter" idx="15" hasCustomPrompt="1"/>
          </p:nvPr>
        </p:nvSpPr>
        <p:spPr>
          <a:xfrm>
            <a:off x="5966694" y="3825618"/>
            <a:ext cx="5793317" cy="188799"/>
          </a:xfrm>
        </p:spPr>
        <p:txBody>
          <a:bodyPr lIns="0" tIns="0" rIns="0" bIns="0">
            <a:normAutofit/>
          </a:bodyPr>
          <a:lstStyle>
            <a:lvl1pPr marL="0" indent="0">
              <a:buNone/>
              <a:defRPr/>
            </a:lvl1pPr>
            <a:lvl5pPr>
              <a:defRPr sz="1332"/>
            </a:lvl5pPr>
          </a:lstStyle>
          <a:p>
            <a:r>
              <a:rPr lang="en-US" sz="1399" b="0" i="1">
                <a:solidFill>
                  <a:schemeClr val="accent6">
                    <a:lumMod val="75000"/>
                  </a:schemeClr>
                </a:solidFill>
              </a:rPr>
              <a:t>“Positioned to be a premier carbon management provider in California”</a:t>
            </a:r>
          </a:p>
        </p:txBody>
      </p:sp>
    </p:spTree>
    <p:extLst>
      <p:ext uri="{BB962C8B-B14F-4D97-AF65-F5344CB8AC3E}">
        <p14:creationId xmlns:p14="http://schemas.microsoft.com/office/powerpoint/2010/main" val="1963002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1" name="Picture 20" descr="A picture containing mountain, sky, nature, background&#10;&#10;Description automatically generated">
            <a:extLst>
              <a:ext uri="{FF2B5EF4-FFF2-40B4-BE49-F238E27FC236}">
                <a16:creationId xmlns:a16="http://schemas.microsoft.com/office/drawing/2014/main" id="{9FA2FB06-1296-234B-8012-5A17CE4626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0257" y="2888120"/>
            <a:ext cx="2256723" cy="2486520"/>
          </a:xfrm>
          <a:prstGeom prst="rect">
            <a:avLst/>
          </a:prstGeom>
        </p:spPr>
      </p:pic>
      <p:pic>
        <p:nvPicPr>
          <p:cNvPr id="17" name="Picture 16">
            <a:extLst>
              <a:ext uri="{FF2B5EF4-FFF2-40B4-BE49-F238E27FC236}">
                <a16:creationId xmlns:a16="http://schemas.microsoft.com/office/drawing/2014/main" id="{B8DB1CAB-EFD9-084B-955D-C6576E2A31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6483" y="1095522"/>
            <a:ext cx="2256723" cy="2486519"/>
          </a:xfrm>
          <a:prstGeom prst="rect">
            <a:avLst/>
          </a:prstGeom>
        </p:spPr>
      </p:pic>
      <p:pic>
        <p:nvPicPr>
          <p:cNvPr id="16" name="Picture 15" descr="A picture containing sky, grass, mountain, outdoor&#10;&#10;Description automatically generated">
            <a:extLst>
              <a:ext uri="{FF2B5EF4-FFF2-40B4-BE49-F238E27FC236}">
                <a16:creationId xmlns:a16="http://schemas.microsoft.com/office/drawing/2014/main" id="{4A7A893A-FF26-AD4C-AF3F-01A690D4A2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1847" y="1087856"/>
            <a:ext cx="2212848" cy="2457677"/>
          </a:xfrm>
          <a:prstGeom prst="rect">
            <a:avLst/>
          </a:prstGeom>
        </p:spPr>
      </p:pic>
      <p:sp>
        <p:nvSpPr>
          <p:cNvPr id="20" name="Text Placeholder 9">
            <a:extLst>
              <a:ext uri="{FF2B5EF4-FFF2-40B4-BE49-F238E27FC236}">
                <a16:creationId xmlns:a16="http://schemas.microsoft.com/office/drawing/2014/main" id="{CC6F21DD-B34B-0C4E-B7D6-B75A21FD20A9}"/>
              </a:ext>
            </a:extLst>
          </p:cNvPr>
          <p:cNvSpPr>
            <a:spLocks noGrp="1"/>
          </p:cNvSpPr>
          <p:nvPr>
            <p:ph type="body" sz="quarter" idx="13" hasCustomPrompt="1"/>
          </p:nvPr>
        </p:nvSpPr>
        <p:spPr>
          <a:xfrm>
            <a:off x="5848352" y="3717317"/>
            <a:ext cx="2762249" cy="401795"/>
          </a:xfrm>
        </p:spPr>
        <p:txBody>
          <a:bodyPr lIns="0" tIns="0" rIns="0" bIns="0">
            <a:normAutofit/>
          </a:bodyPr>
          <a:lstStyle>
            <a:lvl1pPr marL="0" indent="0">
              <a:buNone/>
              <a:defRPr sz="1332"/>
            </a:lvl1pPr>
          </a:lstStyle>
          <a:p>
            <a:r>
              <a:rPr lang="en-US" sz="1397" b="0">
                <a:solidFill>
                  <a:schemeClr val="tx1"/>
                </a:solidFill>
              </a:rPr>
              <a:t>Presentation Date</a:t>
            </a:r>
          </a:p>
        </p:txBody>
      </p:sp>
      <p:sp>
        <p:nvSpPr>
          <p:cNvPr id="2" name="Title 1">
            <a:extLst>
              <a:ext uri="{FF2B5EF4-FFF2-40B4-BE49-F238E27FC236}">
                <a16:creationId xmlns:a16="http://schemas.microsoft.com/office/drawing/2014/main" id="{BDA3C018-9FD0-914C-8A93-821AAA54AE42}"/>
              </a:ext>
            </a:extLst>
          </p:cNvPr>
          <p:cNvSpPr>
            <a:spLocks noGrp="1"/>
          </p:cNvSpPr>
          <p:nvPr>
            <p:ph type="title"/>
          </p:nvPr>
        </p:nvSpPr>
        <p:spPr>
          <a:xfrm>
            <a:off x="5799465" y="3117642"/>
            <a:ext cx="6313467" cy="443480"/>
          </a:xfrm>
        </p:spPr>
        <p:txBody>
          <a:bodyPr lIns="0" tIns="0" rIns="0" bIns="0">
            <a:normAutofit/>
          </a:bodyPr>
          <a:lstStyle>
            <a:lvl1pPr>
              <a:defRPr sz="2797" b="0" i="0">
                <a:latin typeface="+mj-lt"/>
              </a:defRPr>
            </a:lvl1pPr>
          </a:lstStyle>
          <a:p>
            <a:r>
              <a:rPr lang="en-US"/>
              <a:t>Click to edit Master title style</a:t>
            </a:r>
          </a:p>
        </p:txBody>
      </p:sp>
      <p:sp>
        <p:nvSpPr>
          <p:cNvPr id="3" name="Date Placeholder 2">
            <a:extLst>
              <a:ext uri="{FF2B5EF4-FFF2-40B4-BE49-F238E27FC236}">
                <a16:creationId xmlns:a16="http://schemas.microsoft.com/office/drawing/2014/main" id="{081CB8DB-926B-1C40-8F2B-03AFBCFF56E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CF7C640-6192-FC49-96E4-E4CA779C42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7590AC-6F83-F64D-A1E0-3FA568350F68}"/>
              </a:ext>
            </a:extLst>
          </p:cNvPr>
          <p:cNvSpPr>
            <a:spLocks noGrp="1"/>
          </p:cNvSpPr>
          <p:nvPr>
            <p:ph type="sldNum" sz="quarter" idx="12"/>
          </p:nvPr>
        </p:nvSpPr>
        <p:spPr>
          <a:xfrm>
            <a:off x="9190219" y="6356352"/>
            <a:ext cx="2743200" cy="365125"/>
          </a:xfrm>
        </p:spPr>
        <p:txBody>
          <a:bodyPr/>
          <a:lstStyle>
            <a:lvl1pPr>
              <a:defRPr sz="1332"/>
            </a:lvl1pPr>
          </a:lstStyle>
          <a:p>
            <a:fld id="{D5257509-0CD2-43E1-82B2-1A4F0A7F56DB}" type="slidenum">
              <a:rPr lang="en-US" smtClean="0"/>
              <a:pPr/>
              <a:t>‹#›</a:t>
            </a:fld>
            <a:endParaRPr lang="en-US"/>
          </a:p>
        </p:txBody>
      </p:sp>
      <p:pic>
        <p:nvPicPr>
          <p:cNvPr id="8" name="Picture 7">
            <a:extLst>
              <a:ext uri="{FF2B5EF4-FFF2-40B4-BE49-F238E27FC236}">
                <a16:creationId xmlns:a16="http://schemas.microsoft.com/office/drawing/2014/main" id="{F61B43E4-4F87-6345-ABE7-84B1C801E02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0755" y="6126513"/>
            <a:ext cx="3589415" cy="425919"/>
          </a:xfrm>
          <a:prstGeom prst="rect">
            <a:avLst/>
          </a:prstGeom>
        </p:spPr>
      </p:pic>
      <p:sp>
        <p:nvSpPr>
          <p:cNvPr id="19" name="Chevron 18">
            <a:extLst>
              <a:ext uri="{FF2B5EF4-FFF2-40B4-BE49-F238E27FC236}">
                <a16:creationId xmlns:a16="http://schemas.microsoft.com/office/drawing/2014/main" id="{2E41AB5B-F6F9-0044-93F5-2EEF29F3894E}"/>
              </a:ext>
            </a:extLst>
          </p:cNvPr>
          <p:cNvSpPr/>
          <p:nvPr userDrawn="1"/>
        </p:nvSpPr>
        <p:spPr>
          <a:xfrm rot="1881099">
            <a:off x="3640137" y="3746025"/>
            <a:ext cx="1084729" cy="2020129"/>
          </a:xfrm>
          <a:prstGeom prst="chevron">
            <a:avLst>
              <a:gd name="adj" fmla="val 55883"/>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29" name="Freeform 28">
            <a:extLst>
              <a:ext uri="{FF2B5EF4-FFF2-40B4-BE49-F238E27FC236}">
                <a16:creationId xmlns:a16="http://schemas.microsoft.com/office/drawing/2014/main" id="{C386FA95-F63C-9244-8C7E-C462FE32E10A}"/>
              </a:ext>
            </a:extLst>
          </p:cNvPr>
          <p:cNvSpPr/>
          <p:nvPr userDrawn="1"/>
        </p:nvSpPr>
        <p:spPr>
          <a:xfrm>
            <a:off x="-11016" y="0"/>
            <a:ext cx="2064216" cy="1712809"/>
          </a:xfrm>
          <a:custGeom>
            <a:avLst/>
            <a:gdLst>
              <a:gd name="connsiteX0" fmla="*/ 0 w 1548162"/>
              <a:gd name="connsiteY0" fmla="*/ 0 h 1285796"/>
              <a:gd name="connsiteX1" fmla="*/ 1548162 w 1548162"/>
              <a:gd name="connsiteY1" fmla="*/ 0 h 1285796"/>
              <a:gd name="connsiteX2" fmla="*/ 1548162 w 1548162"/>
              <a:gd name="connsiteY2" fmla="*/ 835993 h 1285796"/>
              <a:gd name="connsiteX3" fmla="*/ 774081 w 1548162"/>
              <a:gd name="connsiteY3" fmla="*/ 1285796 h 1285796"/>
              <a:gd name="connsiteX4" fmla="*/ 0 w 1548162"/>
              <a:gd name="connsiteY4" fmla="*/ 835993 h 1285796"/>
              <a:gd name="connsiteX5" fmla="*/ 0 w 1548162"/>
              <a:gd name="connsiteY5" fmla="*/ 0 h 128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285796">
                <a:moveTo>
                  <a:pt x="0" y="0"/>
                </a:moveTo>
                <a:lnTo>
                  <a:pt x="1548162" y="0"/>
                </a:lnTo>
                <a:lnTo>
                  <a:pt x="1548162" y="835993"/>
                </a:lnTo>
                <a:lnTo>
                  <a:pt x="774081" y="1285796"/>
                </a:lnTo>
                <a:lnTo>
                  <a:pt x="0" y="835993"/>
                </a:lnTo>
                <a:lnTo>
                  <a:pt x="0" y="0"/>
                </a:lnTo>
                <a:close/>
              </a:path>
            </a:pathLst>
          </a:custGeom>
          <a:gradFill flip="none" rotWithShape="1">
            <a:gsLst>
              <a:gs pos="16000">
                <a:srgbClr val="0070C0"/>
              </a:gs>
              <a:gs pos="100000">
                <a:srgbClr val="6AA13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8"/>
          </a:p>
        </p:txBody>
      </p:sp>
      <p:sp>
        <p:nvSpPr>
          <p:cNvPr id="28" name="Freeform 27">
            <a:extLst>
              <a:ext uri="{FF2B5EF4-FFF2-40B4-BE49-F238E27FC236}">
                <a16:creationId xmlns:a16="http://schemas.microsoft.com/office/drawing/2014/main" id="{82710D4C-1782-A24D-8BBF-EF98CC034CF7}"/>
              </a:ext>
            </a:extLst>
          </p:cNvPr>
          <p:cNvSpPr/>
          <p:nvPr userDrawn="1"/>
        </p:nvSpPr>
        <p:spPr>
          <a:xfrm>
            <a:off x="4206684" y="0"/>
            <a:ext cx="2064216" cy="1712806"/>
          </a:xfrm>
          <a:custGeom>
            <a:avLst/>
            <a:gdLst>
              <a:gd name="connsiteX0" fmla="*/ 0 w 1548162"/>
              <a:gd name="connsiteY0" fmla="*/ 0 h 1285794"/>
              <a:gd name="connsiteX1" fmla="*/ 1548162 w 1548162"/>
              <a:gd name="connsiteY1" fmla="*/ 0 h 1285794"/>
              <a:gd name="connsiteX2" fmla="*/ 1548162 w 1548162"/>
              <a:gd name="connsiteY2" fmla="*/ 835991 h 1285794"/>
              <a:gd name="connsiteX3" fmla="*/ 774081 w 1548162"/>
              <a:gd name="connsiteY3" fmla="*/ 1285794 h 1285794"/>
              <a:gd name="connsiteX4" fmla="*/ 0 w 1548162"/>
              <a:gd name="connsiteY4" fmla="*/ 835991 h 1285794"/>
              <a:gd name="connsiteX5" fmla="*/ 0 w 1548162"/>
              <a:gd name="connsiteY5" fmla="*/ 0 h 1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285794">
                <a:moveTo>
                  <a:pt x="0" y="0"/>
                </a:moveTo>
                <a:lnTo>
                  <a:pt x="1548162" y="0"/>
                </a:lnTo>
                <a:lnTo>
                  <a:pt x="1548162" y="835991"/>
                </a:lnTo>
                <a:lnTo>
                  <a:pt x="774081" y="1285794"/>
                </a:lnTo>
                <a:lnTo>
                  <a:pt x="0" y="835991"/>
                </a:lnTo>
                <a:lnTo>
                  <a:pt x="0" y="0"/>
                </a:lnTo>
                <a:close/>
              </a:path>
            </a:pathLst>
          </a:custGeom>
          <a:gradFill flip="none" rotWithShape="1">
            <a:gsLst>
              <a:gs pos="0">
                <a:srgbClr val="0E76AE"/>
              </a:gs>
              <a:gs pos="94000">
                <a:srgbClr val="6AA13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8"/>
          </a:p>
        </p:txBody>
      </p:sp>
      <p:sp>
        <p:nvSpPr>
          <p:cNvPr id="15" name="Content Placeholder 14">
            <a:extLst>
              <a:ext uri="{FF2B5EF4-FFF2-40B4-BE49-F238E27FC236}">
                <a16:creationId xmlns:a16="http://schemas.microsoft.com/office/drawing/2014/main" id="{2732F904-7298-2B43-8E59-A59297D7C4FD}"/>
              </a:ext>
            </a:extLst>
          </p:cNvPr>
          <p:cNvSpPr>
            <a:spLocks noGrp="1"/>
          </p:cNvSpPr>
          <p:nvPr>
            <p:ph sz="quarter" idx="15" hasCustomPrompt="1"/>
          </p:nvPr>
        </p:nvSpPr>
        <p:spPr>
          <a:xfrm>
            <a:off x="5799667" y="2827222"/>
            <a:ext cx="5793317" cy="188799"/>
          </a:xfrm>
        </p:spPr>
        <p:txBody>
          <a:bodyPr lIns="0" tIns="0" rIns="0" bIns="0">
            <a:normAutofit/>
          </a:bodyPr>
          <a:lstStyle>
            <a:lvl1pPr marL="0" indent="0">
              <a:buNone/>
              <a:defRPr/>
            </a:lvl1pPr>
            <a:lvl5pPr>
              <a:defRPr sz="1332"/>
            </a:lvl5pPr>
          </a:lstStyle>
          <a:p>
            <a:r>
              <a:rPr lang="en-US" sz="1399" b="0" i="1">
                <a:solidFill>
                  <a:schemeClr val="accent6">
                    <a:lumMod val="75000"/>
                  </a:schemeClr>
                </a:solidFill>
              </a:rPr>
              <a:t>“Positioned to be a premier carbon management provider in California”</a:t>
            </a:r>
          </a:p>
        </p:txBody>
      </p:sp>
      <p:pic>
        <p:nvPicPr>
          <p:cNvPr id="18" name="Picture 17" descr="A picture containing mountain, sky, grass, nature&#10;&#10;Description automatically generated">
            <a:extLst>
              <a:ext uri="{FF2B5EF4-FFF2-40B4-BE49-F238E27FC236}">
                <a16:creationId xmlns:a16="http://schemas.microsoft.com/office/drawing/2014/main" id="{B0D43D20-F824-2A44-B38A-F77ADF524D0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041309" y="1"/>
            <a:ext cx="2202582" cy="1755498"/>
          </a:xfrm>
          <a:prstGeom prst="rect">
            <a:avLst/>
          </a:prstGeom>
        </p:spPr>
      </p:pic>
    </p:spTree>
    <p:extLst>
      <p:ext uri="{BB962C8B-B14F-4D97-AF65-F5344CB8AC3E}">
        <p14:creationId xmlns:p14="http://schemas.microsoft.com/office/powerpoint/2010/main" val="1554493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B1B88E66-2D1E-A544-A404-C94874503E95}"/>
              </a:ext>
            </a:extLst>
          </p:cNvPr>
          <p:cNvSpPr>
            <a:spLocks noGrp="1"/>
          </p:cNvSpPr>
          <p:nvPr userDrawn="1">
            <p:ph type="dt" sz="half" idx="10"/>
          </p:nvPr>
        </p:nvSpPr>
        <p:spPr/>
        <p:txBody>
          <a:bodyPr/>
          <a:lstStyle/>
          <a:p>
            <a:endParaRPr lang="en-US"/>
          </a:p>
        </p:txBody>
      </p:sp>
      <p:sp>
        <p:nvSpPr>
          <p:cNvPr id="12" name="Footer Placeholder 11">
            <a:extLst>
              <a:ext uri="{FF2B5EF4-FFF2-40B4-BE49-F238E27FC236}">
                <a16:creationId xmlns:a16="http://schemas.microsoft.com/office/drawing/2014/main" id="{BD8A9CB9-8CBA-2A42-A129-DD13EC2E8F4E}"/>
              </a:ext>
            </a:extLst>
          </p:cNvPr>
          <p:cNvSpPr>
            <a:spLocks noGrp="1"/>
          </p:cNvSpPr>
          <p:nvPr userDrawn="1">
            <p:ph type="ftr" sz="quarter" idx="11"/>
          </p:nvPr>
        </p:nvSpPr>
        <p:spPr/>
        <p:txBody>
          <a:bodyPr/>
          <a:lstStyle/>
          <a:p>
            <a:endParaRPr lang="en-US"/>
          </a:p>
        </p:txBody>
      </p:sp>
      <p:sp>
        <p:nvSpPr>
          <p:cNvPr id="14" name="Slide Number Placeholder 13">
            <a:extLst>
              <a:ext uri="{FF2B5EF4-FFF2-40B4-BE49-F238E27FC236}">
                <a16:creationId xmlns:a16="http://schemas.microsoft.com/office/drawing/2014/main" id="{5EE88ACE-EEFB-5549-B0D7-9CEC32272D41}"/>
              </a:ext>
            </a:extLst>
          </p:cNvPr>
          <p:cNvSpPr>
            <a:spLocks noGrp="1"/>
          </p:cNvSpPr>
          <p:nvPr>
            <p:ph type="sldNum" sz="quarter" idx="12"/>
          </p:nvPr>
        </p:nvSpPr>
        <p:spPr>
          <a:xfrm>
            <a:off x="9190219" y="6356352"/>
            <a:ext cx="2743200" cy="365125"/>
          </a:xfrm>
        </p:spPr>
        <p:txBody>
          <a:bodyPr/>
          <a:lstStyle>
            <a:lvl1pPr>
              <a:defRPr sz="1332"/>
            </a:lvl1pPr>
          </a:lstStyle>
          <a:p>
            <a:fld id="{D5257509-0CD2-43E1-82B2-1A4F0A7F56DB}" type="slidenum">
              <a:rPr lang="en-US" smtClean="0"/>
              <a:pPr/>
              <a:t>‹#›</a:t>
            </a:fld>
            <a:endParaRPr lang="en-US"/>
          </a:p>
        </p:txBody>
      </p:sp>
      <p:sp>
        <p:nvSpPr>
          <p:cNvPr id="18" name="Title 17">
            <a:extLst>
              <a:ext uri="{FF2B5EF4-FFF2-40B4-BE49-F238E27FC236}">
                <a16:creationId xmlns:a16="http://schemas.microsoft.com/office/drawing/2014/main" id="{648B4F0A-CA35-BD4A-B72B-FF1A78BF2A0F}"/>
              </a:ext>
            </a:extLst>
          </p:cNvPr>
          <p:cNvSpPr>
            <a:spLocks noGrp="1"/>
          </p:cNvSpPr>
          <p:nvPr userDrawn="1">
            <p:ph type="title"/>
          </p:nvPr>
        </p:nvSpPr>
        <p:spPr>
          <a:xfrm>
            <a:off x="5624073" y="3756571"/>
            <a:ext cx="5257800" cy="365125"/>
          </a:xfrm>
        </p:spPr>
        <p:txBody>
          <a:bodyPr lIns="0" tIns="0" rIns="0" bIns="0" anchor="t">
            <a:noAutofit/>
          </a:bodyPr>
          <a:lstStyle>
            <a:lvl1pPr>
              <a:defRPr sz="2797" b="1" i="0">
                <a:solidFill>
                  <a:schemeClr val="tx1"/>
                </a:solidFill>
                <a:latin typeface="+mj-lt"/>
              </a:defRPr>
            </a:lvl1pPr>
          </a:lstStyle>
          <a:p>
            <a:r>
              <a:rPr lang="en-US"/>
              <a:t>Click to edit Master title style</a:t>
            </a:r>
          </a:p>
        </p:txBody>
      </p:sp>
      <p:pic>
        <p:nvPicPr>
          <p:cNvPr id="16" name="Picture 15">
            <a:extLst>
              <a:ext uri="{FF2B5EF4-FFF2-40B4-BE49-F238E27FC236}">
                <a16:creationId xmlns:a16="http://schemas.microsoft.com/office/drawing/2014/main" id="{7D61556B-123C-B94B-B5E8-E17A8C5137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3401" y="373039"/>
            <a:ext cx="3589415" cy="425919"/>
          </a:xfrm>
          <a:prstGeom prst="rect">
            <a:avLst/>
          </a:prstGeom>
        </p:spPr>
      </p:pic>
      <p:sp>
        <p:nvSpPr>
          <p:cNvPr id="28" name="Freeform 27">
            <a:extLst>
              <a:ext uri="{FF2B5EF4-FFF2-40B4-BE49-F238E27FC236}">
                <a16:creationId xmlns:a16="http://schemas.microsoft.com/office/drawing/2014/main" id="{0EF5A102-176F-3D43-B450-CA1E4911AF69}"/>
              </a:ext>
            </a:extLst>
          </p:cNvPr>
          <p:cNvSpPr/>
          <p:nvPr userDrawn="1"/>
        </p:nvSpPr>
        <p:spPr>
          <a:xfrm rot="16200000" flipH="1">
            <a:off x="2620808" y="-61551"/>
            <a:ext cx="3321688" cy="3444789"/>
          </a:xfrm>
          <a:custGeom>
            <a:avLst/>
            <a:gdLst>
              <a:gd name="connsiteX0" fmla="*/ 0 w 2493573"/>
              <a:gd name="connsiteY0" fmla="*/ 565347 h 2583592"/>
              <a:gd name="connsiteX1" fmla="*/ 0 w 2493573"/>
              <a:gd name="connsiteY1" fmla="*/ 2018245 h 2583592"/>
              <a:gd name="connsiteX2" fmla="*/ 328512 w 2493573"/>
              <a:gd name="connsiteY2" fmla="*/ 2583592 h 2583592"/>
              <a:gd name="connsiteX3" fmla="*/ 1742936 w 2493573"/>
              <a:gd name="connsiteY3" fmla="*/ 2583592 h 2583592"/>
              <a:gd name="connsiteX4" fmla="*/ 2493573 w 2493573"/>
              <a:gd name="connsiteY4" fmla="*/ 1291796 h 2583592"/>
              <a:gd name="connsiteX5" fmla="*/ 1796881 w 2493573"/>
              <a:gd name="connsiteY5" fmla="*/ 92836 h 2583592"/>
              <a:gd name="connsiteX6" fmla="*/ 670965 w 2493573"/>
              <a:gd name="connsiteY6" fmla="*/ 92836 h 2583592"/>
              <a:gd name="connsiteX7" fmla="*/ 617020 w 2493573"/>
              <a:gd name="connsiteY7" fmla="*/ 0 h 2583592"/>
              <a:gd name="connsiteX8" fmla="*/ 328512 w 2493573"/>
              <a:gd name="connsiteY8" fmla="*/ 0 h 2583592"/>
              <a:gd name="connsiteX9" fmla="*/ 0 w 2493573"/>
              <a:gd name="connsiteY9" fmla="*/ 565347 h 258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3573" h="2583592">
                <a:moveTo>
                  <a:pt x="0" y="565347"/>
                </a:moveTo>
                <a:lnTo>
                  <a:pt x="0" y="2018245"/>
                </a:lnTo>
                <a:lnTo>
                  <a:pt x="328512" y="2583592"/>
                </a:lnTo>
                <a:lnTo>
                  <a:pt x="1742936" y="2583592"/>
                </a:lnTo>
                <a:lnTo>
                  <a:pt x="2493573" y="1291796"/>
                </a:lnTo>
                <a:lnTo>
                  <a:pt x="1796881" y="92836"/>
                </a:lnTo>
                <a:lnTo>
                  <a:pt x="670965" y="92836"/>
                </a:lnTo>
                <a:lnTo>
                  <a:pt x="617020" y="0"/>
                </a:lnTo>
                <a:lnTo>
                  <a:pt x="328512" y="0"/>
                </a:lnTo>
                <a:lnTo>
                  <a:pt x="0" y="565347"/>
                </a:lnTo>
                <a:close/>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49"/>
          </a:p>
        </p:txBody>
      </p:sp>
      <p:sp>
        <p:nvSpPr>
          <p:cNvPr id="46" name="Freeform 45">
            <a:extLst>
              <a:ext uri="{FF2B5EF4-FFF2-40B4-BE49-F238E27FC236}">
                <a16:creationId xmlns:a16="http://schemas.microsoft.com/office/drawing/2014/main" id="{666C72EF-A75B-4B40-92D5-015174C4AF4A}"/>
              </a:ext>
            </a:extLst>
          </p:cNvPr>
          <p:cNvSpPr/>
          <p:nvPr userDrawn="1"/>
        </p:nvSpPr>
        <p:spPr>
          <a:xfrm rot="16200000" flipH="1">
            <a:off x="299670" y="1060528"/>
            <a:ext cx="2825641" cy="1980541"/>
          </a:xfrm>
          <a:custGeom>
            <a:avLst/>
            <a:gdLst>
              <a:gd name="connsiteX0" fmla="*/ 0 w 2121193"/>
              <a:gd name="connsiteY0" fmla="*/ 1154921 h 1485406"/>
              <a:gd name="connsiteX1" fmla="*/ 138093 w 2121193"/>
              <a:gd name="connsiteY1" fmla="*/ 1392570 h 1485406"/>
              <a:gd name="connsiteX2" fmla="*/ 192038 w 2121193"/>
              <a:gd name="connsiteY2" fmla="*/ 1485406 h 1485406"/>
              <a:gd name="connsiteX3" fmla="*/ 1317954 w 2121193"/>
              <a:gd name="connsiteY3" fmla="*/ 1485406 h 1485406"/>
              <a:gd name="connsiteX4" fmla="*/ 1452346 w 2121193"/>
              <a:gd name="connsiteY4" fmla="*/ 1485406 h 1485406"/>
              <a:gd name="connsiteX5" fmla="*/ 2121193 w 2121193"/>
              <a:gd name="connsiteY5" fmla="*/ 334365 h 1485406"/>
              <a:gd name="connsiteX6" fmla="*/ 1926900 w 2121193"/>
              <a:gd name="connsiteY6" fmla="*/ 0 h 1485406"/>
              <a:gd name="connsiteX7" fmla="*/ 1255798 w 2121193"/>
              <a:gd name="connsiteY7" fmla="*/ 1154921 h 148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193" h="1485406">
                <a:moveTo>
                  <a:pt x="0" y="1154921"/>
                </a:moveTo>
                <a:lnTo>
                  <a:pt x="138093" y="1392570"/>
                </a:lnTo>
                <a:lnTo>
                  <a:pt x="192038" y="1485406"/>
                </a:lnTo>
                <a:lnTo>
                  <a:pt x="1317954" y="1485406"/>
                </a:lnTo>
                <a:lnTo>
                  <a:pt x="1452346" y="1485406"/>
                </a:lnTo>
                <a:lnTo>
                  <a:pt x="2121193" y="334365"/>
                </a:lnTo>
                <a:lnTo>
                  <a:pt x="1926900" y="0"/>
                </a:lnTo>
                <a:lnTo>
                  <a:pt x="1255798" y="1154921"/>
                </a:lnTo>
                <a:close/>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49"/>
          </a:p>
        </p:txBody>
      </p:sp>
      <p:sp>
        <p:nvSpPr>
          <p:cNvPr id="47" name="Freeform 46">
            <a:extLst>
              <a:ext uri="{FF2B5EF4-FFF2-40B4-BE49-F238E27FC236}">
                <a16:creationId xmlns:a16="http://schemas.microsoft.com/office/drawing/2014/main" id="{C5F26B3B-F527-BD43-BB76-5DE67A5BF48D}"/>
              </a:ext>
            </a:extLst>
          </p:cNvPr>
          <p:cNvSpPr/>
          <p:nvPr userDrawn="1"/>
        </p:nvSpPr>
        <p:spPr>
          <a:xfrm rot="16200000" flipH="1">
            <a:off x="-535558" y="520112"/>
            <a:ext cx="3317785" cy="2277563"/>
          </a:xfrm>
          <a:custGeom>
            <a:avLst/>
            <a:gdLst>
              <a:gd name="connsiteX0" fmla="*/ 2084345 w 2490643"/>
              <a:gd name="connsiteY0" fmla="*/ 0 h 1708172"/>
              <a:gd name="connsiteX1" fmla="*/ 2405827 w 2490643"/>
              <a:gd name="connsiteY1" fmla="*/ 553250 h 1708172"/>
              <a:gd name="connsiteX2" fmla="*/ 2490643 w 2490643"/>
              <a:gd name="connsiteY2" fmla="*/ 407287 h 1708172"/>
              <a:gd name="connsiteX3" fmla="*/ 2253977 w 2490643"/>
              <a:gd name="connsiteY3" fmla="*/ 0 h 1708172"/>
              <a:gd name="connsiteX4" fmla="*/ 0 w 2490643"/>
              <a:gd name="connsiteY4" fmla="*/ 1 h 1708172"/>
              <a:gd name="connsiteX5" fmla="*/ 0 w 2490643"/>
              <a:gd name="connsiteY5" fmla="*/ 1174081 h 1708172"/>
              <a:gd name="connsiteX6" fmla="*/ 310350 w 2490643"/>
              <a:gd name="connsiteY6" fmla="*/ 1708172 h 1708172"/>
              <a:gd name="connsiteX7" fmla="*/ 478927 w 2490643"/>
              <a:gd name="connsiteY7" fmla="*/ 1708172 h 1708172"/>
              <a:gd name="connsiteX8" fmla="*/ 1734725 w 2490643"/>
              <a:gd name="connsiteY8" fmla="*/ 1708172 h 1708172"/>
              <a:gd name="connsiteX9" fmla="*/ 2405827 w 2490643"/>
              <a:gd name="connsiteY9" fmla="*/ 553251 h 1708172"/>
              <a:gd name="connsiteX10" fmla="*/ 2084345 w 2490643"/>
              <a:gd name="connsiteY10" fmla="*/ 1 h 1708172"/>
              <a:gd name="connsiteX11" fmla="*/ 517893 w 2490643"/>
              <a:gd name="connsiteY11" fmla="*/ 1 h 170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0643" h="1708172">
                <a:moveTo>
                  <a:pt x="2084345" y="0"/>
                </a:moveTo>
                <a:lnTo>
                  <a:pt x="2405827" y="553250"/>
                </a:lnTo>
                <a:lnTo>
                  <a:pt x="2490643" y="407287"/>
                </a:lnTo>
                <a:lnTo>
                  <a:pt x="2253977" y="0"/>
                </a:lnTo>
                <a:close/>
                <a:moveTo>
                  <a:pt x="0" y="1"/>
                </a:moveTo>
                <a:lnTo>
                  <a:pt x="0" y="1174081"/>
                </a:lnTo>
                <a:lnTo>
                  <a:pt x="310350" y="1708172"/>
                </a:lnTo>
                <a:lnTo>
                  <a:pt x="478927" y="1708172"/>
                </a:lnTo>
                <a:lnTo>
                  <a:pt x="1734725" y="1708172"/>
                </a:lnTo>
                <a:lnTo>
                  <a:pt x="2405827" y="553251"/>
                </a:lnTo>
                <a:lnTo>
                  <a:pt x="2084345" y="1"/>
                </a:lnTo>
                <a:lnTo>
                  <a:pt x="517893" y="1"/>
                </a:lnTo>
                <a:close/>
              </a:path>
            </a:pathLst>
          </a:custGeom>
          <a:gradFill>
            <a:gsLst>
              <a:gs pos="14000">
                <a:srgbClr val="378977"/>
              </a:gs>
              <a:gs pos="65000">
                <a:srgbClr val="6AA132"/>
              </a:gs>
            </a:gsLst>
            <a:lin ang="2700000" scaled="1"/>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49"/>
          </a:p>
        </p:txBody>
      </p:sp>
      <p:pic>
        <p:nvPicPr>
          <p:cNvPr id="2" name="Picture 1">
            <a:extLst>
              <a:ext uri="{FF2B5EF4-FFF2-40B4-BE49-F238E27FC236}">
                <a16:creationId xmlns:a16="http://schemas.microsoft.com/office/drawing/2014/main" id="{C4454293-5F2D-A542-A0D3-28D2A05FFE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8891" y="2328812"/>
            <a:ext cx="3489723" cy="4063574"/>
          </a:xfrm>
          <a:prstGeom prst="rect">
            <a:avLst/>
          </a:prstGeom>
        </p:spPr>
      </p:pic>
      <p:sp>
        <p:nvSpPr>
          <p:cNvPr id="17" name="Text Placeholder 9">
            <a:extLst>
              <a:ext uri="{FF2B5EF4-FFF2-40B4-BE49-F238E27FC236}">
                <a16:creationId xmlns:a16="http://schemas.microsoft.com/office/drawing/2014/main" id="{8BEC8C11-7004-464B-82C8-C3A138B8E6E0}"/>
              </a:ext>
            </a:extLst>
          </p:cNvPr>
          <p:cNvSpPr>
            <a:spLocks noGrp="1"/>
          </p:cNvSpPr>
          <p:nvPr>
            <p:ph type="body" sz="quarter" idx="13" hasCustomPrompt="1"/>
          </p:nvPr>
        </p:nvSpPr>
        <p:spPr>
          <a:xfrm>
            <a:off x="5665402" y="4244148"/>
            <a:ext cx="2762249" cy="401795"/>
          </a:xfrm>
        </p:spPr>
        <p:txBody>
          <a:bodyPr lIns="0" tIns="0" rIns="0" bIns="0"/>
          <a:lstStyle>
            <a:lvl1pPr marL="0" indent="0">
              <a:buNone/>
              <a:defRPr/>
            </a:lvl1pPr>
          </a:lstStyle>
          <a:p>
            <a:r>
              <a:rPr lang="en-US" sz="1397" b="0">
                <a:solidFill>
                  <a:schemeClr val="tx1"/>
                </a:solidFill>
              </a:rPr>
              <a:t>Presentation Date</a:t>
            </a:r>
          </a:p>
        </p:txBody>
      </p:sp>
      <p:sp>
        <p:nvSpPr>
          <p:cNvPr id="49" name="Content Placeholder 14">
            <a:extLst>
              <a:ext uri="{FF2B5EF4-FFF2-40B4-BE49-F238E27FC236}">
                <a16:creationId xmlns:a16="http://schemas.microsoft.com/office/drawing/2014/main" id="{B37C8DFD-DD8C-6546-9A81-0DDDECB60C89}"/>
              </a:ext>
            </a:extLst>
          </p:cNvPr>
          <p:cNvSpPr>
            <a:spLocks noGrp="1"/>
          </p:cNvSpPr>
          <p:nvPr>
            <p:ph sz="quarter" idx="15" hasCustomPrompt="1"/>
          </p:nvPr>
        </p:nvSpPr>
        <p:spPr>
          <a:xfrm>
            <a:off x="5665402" y="3453839"/>
            <a:ext cx="5793317" cy="188799"/>
          </a:xfrm>
        </p:spPr>
        <p:txBody>
          <a:bodyPr lIns="0" tIns="0" rIns="0" bIns="0">
            <a:normAutofit/>
          </a:bodyPr>
          <a:lstStyle>
            <a:lvl1pPr marL="0" indent="0">
              <a:buNone/>
              <a:defRPr/>
            </a:lvl1pPr>
            <a:lvl5pPr>
              <a:defRPr sz="1332"/>
            </a:lvl5pPr>
          </a:lstStyle>
          <a:p>
            <a:r>
              <a:rPr lang="en-US" sz="1399" b="0" i="1">
                <a:solidFill>
                  <a:schemeClr val="accent6">
                    <a:lumMod val="75000"/>
                  </a:schemeClr>
                </a:solidFill>
              </a:rPr>
              <a:t>“Positioned to be a premier carbon management provider in California”</a:t>
            </a:r>
          </a:p>
        </p:txBody>
      </p:sp>
      <p:pic>
        <p:nvPicPr>
          <p:cNvPr id="21" name="Picture 20" descr="A picture containing sky, grass, mountain, outdoor&#10;&#10;Description automatically generated">
            <a:extLst>
              <a:ext uri="{FF2B5EF4-FFF2-40B4-BE49-F238E27FC236}">
                <a16:creationId xmlns:a16="http://schemas.microsoft.com/office/drawing/2014/main" id="{FBBC4415-D25F-7940-B50B-118B251CF9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199223" y="-1"/>
            <a:ext cx="3658769" cy="3346782"/>
          </a:xfrm>
          <a:prstGeom prst="rect">
            <a:avLst/>
          </a:prstGeom>
        </p:spPr>
      </p:pic>
    </p:spTree>
    <p:extLst>
      <p:ext uri="{BB962C8B-B14F-4D97-AF65-F5344CB8AC3E}">
        <p14:creationId xmlns:p14="http://schemas.microsoft.com/office/powerpoint/2010/main" val="1062048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3" name="Picture 32" descr="A body of water with plants and trees around it&#10;&#10;Description automatically generated with low confidence">
            <a:extLst>
              <a:ext uri="{FF2B5EF4-FFF2-40B4-BE49-F238E27FC236}">
                <a16:creationId xmlns:a16="http://schemas.microsoft.com/office/drawing/2014/main" id="{9F957A0D-7FA2-F64B-89DF-60ECD44AEE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653" y="1282"/>
            <a:ext cx="7032348" cy="6856719"/>
          </a:xfrm>
          <a:prstGeom prst="rect">
            <a:avLst/>
          </a:prstGeom>
        </p:spPr>
      </p:pic>
      <p:sp>
        <p:nvSpPr>
          <p:cNvPr id="8" name="Rectangle 7">
            <a:extLst>
              <a:ext uri="{FF2B5EF4-FFF2-40B4-BE49-F238E27FC236}">
                <a16:creationId xmlns:a16="http://schemas.microsoft.com/office/drawing/2014/main" id="{8934B028-7519-304D-99BC-03B4E7E611E0}"/>
              </a:ext>
            </a:extLst>
          </p:cNvPr>
          <p:cNvSpPr/>
          <p:nvPr userDrawn="1"/>
        </p:nvSpPr>
        <p:spPr>
          <a:xfrm>
            <a:off x="5159653" y="1"/>
            <a:ext cx="7032347"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grpSp>
        <p:nvGrpSpPr>
          <p:cNvPr id="31" name="Group 30">
            <a:extLst>
              <a:ext uri="{FF2B5EF4-FFF2-40B4-BE49-F238E27FC236}">
                <a16:creationId xmlns:a16="http://schemas.microsoft.com/office/drawing/2014/main" id="{4C4A2F33-BCB7-964B-9AC0-E0465BD460C5}"/>
              </a:ext>
            </a:extLst>
          </p:cNvPr>
          <p:cNvGrpSpPr/>
          <p:nvPr userDrawn="1"/>
        </p:nvGrpSpPr>
        <p:grpSpPr>
          <a:xfrm>
            <a:off x="946597" y="469065"/>
            <a:ext cx="3880552" cy="3494896"/>
            <a:chOff x="427206" y="352124"/>
            <a:chExt cx="2910414" cy="2623599"/>
          </a:xfrm>
        </p:grpSpPr>
        <p:grpSp>
          <p:nvGrpSpPr>
            <p:cNvPr id="28" name="Group 27">
              <a:extLst>
                <a:ext uri="{FF2B5EF4-FFF2-40B4-BE49-F238E27FC236}">
                  <a16:creationId xmlns:a16="http://schemas.microsoft.com/office/drawing/2014/main" id="{6171548D-806E-314E-9836-4935BE3E4F14}"/>
                </a:ext>
              </a:extLst>
            </p:cNvPr>
            <p:cNvGrpSpPr/>
            <p:nvPr userDrawn="1"/>
          </p:nvGrpSpPr>
          <p:grpSpPr>
            <a:xfrm>
              <a:off x="427206" y="352124"/>
              <a:ext cx="2666906" cy="2478942"/>
              <a:chOff x="427206" y="352124"/>
              <a:chExt cx="2666906" cy="2478942"/>
            </a:xfrm>
          </p:grpSpPr>
          <p:sp>
            <p:nvSpPr>
              <p:cNvPr id="20" name="Hexagon 19">
                <a:extLst>
                  <a:ext uri="{FF2B5EF4-FFF2-40B4-BE49-F238E27FC236}">
                    <a16:creationId xmlns:a16="http://schemas.microsoft.com/office/drawing/2014/main" id="{6DF860DD-1688-E34D-97DE-10953E2FF53F}"/>
                  </a:ext>
                </a:extLst>
              </p:cNvPr>
              <p:cNvSpPr/>
              <p:nvPr userDrawn="1"/>
            </p:nvSpPr>
            <p:spPr>
              <a:xfrm rot="16200000" flipH="1">
                <a:off x="900683" y="434337"/>
                <a:ext cx="1186724" cy="1051554"/>
              </a:xfrm>
              <a:prstGeom prst="hexagon">
                <a:avLst>
                  <a:gd name="adj" fmla="val 29054"/>
                  <a:gd name="vf" fmla="val 115470"/>
                </a:avLst>
              </a:prstGeom>
              <a:gradFill>
                <a:gsLst>
                  <a:gs pos="95000">
                    <a:srgbClr val="127AAC"/>
                  </a:gs>
                  <a:gs pos="0">
                    <a:schemeClr val="accent6"/>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1" name="Hexagon 20">
                <a:extLst>
                  <a:ext uri="{FF2B5EF4-FFF2-40B4-BE49-F238E27FC236}">
                    <a16:creationId xmlns:a16="http://schemas.microsoft.com/office/drawing/2014/main" id="{83879D5C-4B36-684E-97F1-DCB831E610E0}"/>
                  </a:ext>
                </a:extLst>
              </p:cNvPr>
              <p:cNvSpPr/>
              <p:nvPr userDrawn="1"/>
            </p:nvSpPr>
            <p:spPr>
              <a:xfrm rot="16200000" flipH="1">
                <a:off x="1437825" y="1333298"/>
                <a:ext cx="1186724" cy="1051554"/>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2" name="Hexagon 21">
                <a:extLst>
                  <a:ext uri="{FF2B5EF4-FFF2-40B4-BE49-F238E27FC236}">
                    <a16:creationId xmlns:a16="http://schemas.microsoft.com/office/drawing/2014/main" id="{F80F5AEC-1477-6B4B-9C80-14D7D420CA2B}"/>
                  </a:ext>
                </a:extLst>
              </p:cNvPr>
              <p:cNvSpPr/>
              <p:nvPr userDrawn="1"/>
            </p:nvSpPr>
            <p:spPr>
              <a:xfrm rot="16200000" flipH="1">
                <a:off x="1974973" y="419709"/>
                <a:ext cx="1186724" cy="1051554"/>
              </a:xfrm>
              <a:prstGeom prst="hexagon">
                <a:avLst>
                  <a:gd name="adj" fmla="val 29054"/>
                  <a:gd name="vf" fmla="val 115470"/>
                </a:avLst>
              </a:prstGeom>
              <a:gradFill>
                <a:gsLst>
                  <a:gs pos="88000">
                    <a:srgbClr val="348D87"/>
                  </a:gs>
                  <a:gs pos="0">
                    <a:schemeClr val="accent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3" name="Chevron 22">
                <a:extLst>
                  <a:ext uri="{FF2B5EF4-FFF2-40B4-BE49-F238E27FC236}">
                    <a16:creationId xmlns:a16="http://schemas.microsoft.com/office/drawing/2014/main" id="{9D20EFA8-94BD-234A-B02F-6112E887D590}"/>
                  </a:ext>
                </a:extLst>
              </p:cNvPr>
              <p:cNvSpPr/>
              <p:nvPr userDrawn="1"/>
            </p:nvSpPr>
            <p:spPr>
              <a:xfrm rot="1881099">
                <a:off x="2292044" y="1658191"/>
                <a:ext cx="552584" cy="1030048"/>
              </a:xfrm>
              <a:prstGeom prst="chevron">
                <a:avLst>
                  <a:gd name="adj" fmla="val 55883"/>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24" name="Hexagon 23">
                <a:extLst>
                  <a:ext uri="{FF2B5EF4-FFF2-40B4-BE49-F238E27FC236}">
                    <a16:creationId xmlns:a16="http://schemas.microsoft.com/office/drawing/2014/main" id="{F30D3B33-6123-0C43-BD94-26034103088F}"/>
                  </a:ext>
                </a:extLst>
              </p:cNvPr>
              <p:cNvSpPr/>
              <p:nvPr userDrawn="1"/>
            </p:nvSpPr>
            <p:spPr>
              <a:xfrm rot="16200000" flipH="1">
                <a:off x="359621" y="1333298"/>
                <a:ext cx="1186724" cy="1051554"/>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5" name="Chevron 24">
                <a:extLst>
                  <a:ext uri="{FF2B5EF4-FFF2-40B4-BE49-F238E27FC236}">
                    <a16:creationId xmlns:a16="http://schemas.microsoft.com/office/drawing/2014/main" id="{F3AAEE7A-BD8E-6449-9EC1-CB5132D99CBD}"/>
                  </a:ext>
                </a:extLst>
              </p:cNvPr>
              <p:cNvSpPr/>
              <p:nvPr userDrawn="1"/>
            </p:nvSpPr>
            <p:spPr>
              <a:xfrm rot="1881099">
                <a:off x="2537113" y="1801018"/>
                <a:ext cx="552584" cy="1030048"/>
              </a:xfrm>
              <a:prstGeom prst="chevron">
                <a:avLst>
                  <a:gd name="adj" fmla="val 55883"/>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grpSp>
        <p:sp>
          <p:nvSpPr>
            <p:cNvPr id="26" name="Chevron 25">
              <a:extLst>
                <a:ext uri="{FF2B5EF4-FFF2-40B4-BE49-F238E27FC236}">
                  <a16:creationId xmlns:a16="http://schemas.microsoft.com/office/drawing/2014/main" id="{A08C2966-76E2-F54E-B186-3AA93F82F871}"/>
                </a:ext>
              </a:extLst>
            </p:cNvPr>
            <p:cNvSpPr/>
            <p:nvPr userDrawn="1"/>
          </p:nvSpPr>
          <p:spPr>
            <a:xfrm rot="1881099">
              <a:off x="2785036" y="1945675"/>
              <a:ext cx="552584" cy="1030048"/>
            </a:xfrm>
            <a:prstGeom prst="chevron">
              <a:avLst>
                <a:gd name="adj" fmla="val 55883"/>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grpSp>
      <p:sp>
        <p:nvSpPr>
          <p:cNvPr id="27" name="Chevron 26">
            <a:extLst>
              <a:ext uri="{FF2B5EF4-FFF2-40B4-BE49-F238E27FC236}">
                <a16:creationId xmlns:a16="http://schemas.microsoft.com/office/drawing/2014/main" id="{A5889FE2-BB78-574A-B67A-4F6CB107F6C0}"/>
              </a:ext>
            </a:extLst>
          </p:cNvPr>
          <p:cNvSpPr/>
          <p:nvPr userDrawn="1"/>
        </p:nvSpPr>
        <p:spPr>
          <a:xfrm>
            <a:off x="5544904" y="2747785"/>
            <a:ext cx="736779" cy="1372127"/>
          </a:xfrm>
          <a:prstGeom prst="chevron">
            <a:avLst>
              <a:gd name="adj" fmla="val 558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pic>
        <p:nvPicPr>
          <p:cNvPr id="29" name="Picture 28">
            <a:extLst>
              <a:ext uri="{FF2B5EF4-FFF2-40B4-BE49-F238E27FC236}">
                <a16:creationId xmlns:a16="http://schemas.microsoft.com/office/drawing/2014/main" id="{5B63F4C6-FC23-4F47-B6EF-9508C39F84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1015" y="6502418"/>
            <a:ext cx="1453896" cy="172519"/>
          </a:xfrm>
          <a:prstGeom prst="rect">
            <a:avLst/>
          </a:prstGeom>
        </p:spPr>
      </p:pic>
      <p:sp>
        <p:nvSpPr>
          <p:cNvPr id="2" name="Title 1">
            <a:extLst>
              <a:ext uri="{FF2B5EF4-FFF2-40B4-BE49-F238E27FC236}">
                <a16:creationId xmlns:a16="http://schemas.microsoft.com/office/drawing/2014/main" id="{E20695DA-3FF2-0F4E-AB88-B2F62DA2E297}"/>
              </a:ext>
            </a:extLst>
          </p:cNvPr>
          <p:cNvSpPr>
            <a:spLocks noGrp="1"/>
          </p:cNvSpPr>
          <p:nvPr>
            <p:ph type="title"/>
          </p:nvPr>
        </p:nvSpPr>
        <p:spPr>
          <a:xfrm>
            <a:off x="6375985" y="2747785"/>
            <a:ext cx="5383079" cy="1372127"/>
          </a:xfrm>
        </p:spPr>
        <p:txBody>
          <a:bodyPr/>
          <a:lstStyle>
            <a:lvl1pPr>
              <a:defRPr>
                <a:solidFill>
                  <a:schemeClr val="bg1"/>
                </a:solidFill>
              </a:defRPr>
            </a:lvl1pPr>
          </a:lstStyle>
          <a:p>
            <a:r>
              <a:rPr lang="en-US"/>
              <a:t>Click to edit Master title style</a:t>
            </a:r>
          </a:p>
        </p:txBody>
      </p:sp>
      <p:pic>
        <p:nvPicPr>
          <p:cNvPr id="17" name="Picture 16" descr="A picture containing sky, grass, mountain, outdoor&#10;&#10;Description automatically generated">
            <a:extLst>
              <a:ext uri="{FF2B5EF4-FFF2-40B4-BE49-F238E27FC236}">
                <a16:creationId xmlns:a16="http://schemas.microsoft.com/office/drawing/2014/main" id="{68C914D7-F974-684D-87D7-7A655B42D2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09374" y="415757"/>
            <a:ext cx="1519349" cy="1687449"/>
          </a:xfrm>
          <a:prstGeom prst="rect">
            <a:avLst/>
          </a:prstGeom>
        </p:spPr>
      </p:pic>
    </p:spTree>
    <p:extLst>
      <p:ext uri="{BB962C8B-B14F-4D97-AF65-F5344CB8AC3E}">
        <p14:creationId xmlns:p14="http://schemas.microsoft.com/office/powerpoint/2010/main" val="4166696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75B207-755E-774E-8096-6BF9864361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468" y="2044141"/>
            <a:ext cx="2130422" cy="1397896"/>
          </a:xfrm>
          <a:prstGeom prst="rect">
            <a:avLst/>
          </a:prstGeom>
        </p:spPr>
      </p:pic>
      <p:pic>
        <p:nvPicPr>
          <p:cNvPr id="3" name="Picture 2">
            <a:extLst>
              <a:ext uri="{FF2B5EF4-FFF2-40B4-BE49-F238E27FC236}">
                <a16:creationId xmlns:a16="http://schemas.microsoft.com/office/drawing/2014/main" id="{06D95C00-718F-BC4C-A32D-1D0F07D691F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159653" y="-1"/>
            <a:ext cx="7032347" cy="6858001"/>
          </a:xfrm>
          <a:prstGeom prst="rect">
            <a:avLst/>
          </a:prstGeom>
        </p:spPr>
      </p:pic>
      <p:sp>
        <p:nvSpPr>
          <p:cNvPr id="9" name="Rectangle 8">
            <a:extLst>
              <a:ext uri="{FF2B5EF4-FFF2-40B4-BE49-F238E27FC236}">
                <a16:creationId xmlns:a16="http://schemas.microsoft.com/office/drawing/2014/main" id="{8EE9CCC6-457C-054C-AF72-8B76A8CC2E96}"/>
              </a:ext>
            </a:extLst>
          </p:cNvPr>
          <p:cNvSpPr/>
          <p:nvPr userDrawn="1"/>
        </p:nvSpPr>
        <p:spPr>
          <a:xfrm>
            <a:off x="5159653" y="1"/>
            <a:ext cx="7032347"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grpSp>
        <p:nvGrpSpPr>
          <p:cNvPr id="2" name="Group 1">
            <a:extLst>
              <a:ext uri="{FF2B5EF4-FFF2-40B4-BE49-F238E27FC236}">
                <a16:creationId xmlns:a16="http://schemas.microsoft.com/office/drawing/2014/main" id="{73111363-FA31-A04B-86AA-CC8AA291F934}"/>
              </a:ext>
            </a:extLst>
          </p:cNvPr>
          <p:cNvGrpSpPr/>
          <p:nvPr userDrawn="1"/>
        </p:nvGrpSpPr>
        <p:grpSpPr>
          <a:xfrm rot="1800000">
            <a:off x="1436095" y="1561579"/>
            <a:ext cx="3266739" cy="3872792"/>
            <a:chOff x="1235176" y="1873583"/>
            <a:chExt cx="2450054" cy="2907284"/>
          </a:xfrm>
        </p:grpSpPr>
        <p:sp>
          <p:nvSpPr>
            <p:cNvPr id="10" name="Hexagon 9">
              <a:extLst>
                <a:ext uri="{FF2B5EF4-FFF2-40B4-BE49-F238E27FC236}">
                  <a16:creationId xmlns:a16="http://schemas.microsoft.com/office/drawing/2014/main" id="{53C87D8C-5242-5846-92FD-466A79AFFCE2}"/>
                </a:ext>
              </a:extLst>
            </p:cNvPr>
            <p:cNvSpPr/>
            <p:nvPr userDrawn="1"/>
          </p:nvSpPr>
          <p:spPr>
            <a:xfrm rot="12600000" flipH="1">
              <a:off x="1779091" y="2795561"/>
              <a:ext cx="1186724" cy="1051554"/>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4" name="Hexagon 13">
              <a:extLst>
                <a:ext uri="{FF2B5EF4-FFF2-40B4-BE49-F238E27FC236}">
                  <a16:creationId xmlns:a16="http://schemas.microsoft.com/office/drawing/2014/main" id="{1CBA4D0D-0A07-9548-9092-404BB7868C55}"/>
                </a:ext>
              </a:extLst>
            </p:cNvPr>
            <p:cNvSpPr/>
            <p:nvPr userDrawn="1"/>
          </p:nvSpPr>
          <p:spPr>
            <a:xfrm rot="12600000" flipH="1">
              <a:off x="1256474" y="1873583"/>
              <a:ext cx="1186724" cy="1051554"/>
            </a:xfrm>
            <a:prstGeom prst="hexagon">
              <a:avLst>
                <a:gd name="adj" fmla="val 29054"/>
                <a:gd name="vf" fmla="val 115470"/>
              </a:avLst>
            </a:prstGeom>
            <a:gradFill>
              <a:gsLst>
                <a:gs pos="88000">
                  <a:srgbClr val="348D87"/>
                </a:gs>
                <a:gs pos="0">
                  <a:schemeClr val="accent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5" name="Chevron 14">
              <a:extLst>
                <a:ext uri="{FF2B5EF4-FFF2-40B4-BE49-F238E27FC236}">
                  <a16:creationId xmlns:a16="http://schemas.microsoft.com/office/drawing/2014/main" id="{F48C8B99-6B3E-EF47-89BD-7EABD59CCD27}"/>
                </a:ext>
              </a:extLst>
            </p:cNvPr>
            <p:cNvSpPr/>
            <p:nvPr userDrawn="1"/>
          </p:nvSpPr>
          <p:spPr>
            <a:xfrm rot="19881099">
              <a:off x="2636789" y="2498199"/>
              <a:ext cx="552584" cy="1030048"/>
            </a:xfrm>
            <a:prstGeom prst="chevron">
              <a:avLst>
                <a:gd name="adj" fmla="val 55883"/>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18" name="Hexagon 17">
              <a:extLst>
                <a:ext uri="{FF2B5EF4-FFF2-40B4-BE49-F238E27FC236}">
                  <a16:creationId xmlns:a16="http://schemas.microsoft.com/office/drawing/2014/main" id="{D249A383-3CBE-0B44-8A1D-8FEC858869C8}"/>
                </a:ext>
              </a:extLst>
            </p:cNvPr>
            <p:cNvSpPr/>
            <p:nvPr userDrawn="1"/>
          </p:nvSpPr>
          <p:spPr>
            <a:xfrm rot="12600000" flipH="1">
              <a:off x="1235176" y="3729313"/>
              <a:ext cx="1186724" cy="1051554"/>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9" name="Chevron 18">
              <a:extLst>
                <a:ext uri="{FF2B5EF4-FFF2-40B4-BE49-F238E27FC236}">
                  <a16:creationId xmlns:a16="http://schemas.microsoft.com/office/drawing/2014/main" id="{4BD29141-F55A-4F4A-B63C-63E02849CA4F}"/>
                </a:ext>
              </a:extLst>
            </p:cNvPr>
            <p:cNvSpPr/>
            <p:nvPr userDrawn="1"/>
          </p:nvSpPr>
          <p:spPr>
            <a:xfrm rot="19881099">
              <a:off x="2883015" y="2357377"/>
              <a:ext cx="552584" cy="1030048"/>
            </a:xfrm>
            <a:prstGeom prst="chevron">
              <a:avLst>
                <a:gd name="adj" fmla="val 55883"/>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20" name="Chevron 19">
              <a:extLst>
                <a:ext uri="{FF2B5EF4-FFF2-40B4-BE49-F238E27FC236}">
                  <a16:creationId xmlns:a16="http://schemas.microsoft.com/office/drawing/2014/main" id="{821A89D4-4DD2-F84A-8CAC-03F8A34E54D8}"/>
                </a:ext>
              </a:extLst>
            </p:cNvPr>
            <p:cNvSpPr/>
            <p:nvPr userDrawn="1"/>
          </p:nvSpPr>
          <p:spPr>
            <a:xfrm rot="19881099">
              <a:off x="3132646" y="2221875"/>
              <a:ext cx="552584" cy="1030048"/>
            </a:xfrm>
            <a:prstGeom prst="chevron">
              <a:avLst>
                <a:gd name="adj" fmla="val 55883"/>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grpSp>
      <p:sp>
        <p:nvSpPr>
          <p:cNvPr id="21" name="Chevron 20">
            <a:extLst>
              <a:ext uri="{FF2B5EF4-FFF2-40B4-BE49-F238E27FC236}">
                <a16:creationId xmlns:a16="http://schemas.microsoft.com/office/drawing/2014/main" id="{03ECF71A-6C8A-524E-8B7A-91E80743B6F2}"/>
              </a:ext>
            </a:extLst>
          </p:cNvPr>
          <p:cNvSpPr/>
          <p:nvPr userDrawn="1"/>
        </p:nvSpPr>
        <p:spPr>
          <a:xfrm>
            <a:off x="5544904" y="2747785"/>
            <a:ext cx="736779" cy="1372127"/>
          </a:xfrm>
          <a:prstGeom prst="chevron">
            <a:avLst>
              <a:gd name="adj" fmla="val 558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4" name="Title 3">
            <a:extLst>
              <a:ext uri="{FF2B5EF4-FFF2-40B4-BE49-F238E27FC236}">
                <a16:creationId xmlns:a16="http://schemas.microsoft.com/office/drawing/2014/main" id="{34F34461-91F5-0646-8A08-11526E22DBE1}"/>
              </a:ext>
            </a:extLst>
          </p:cNvPr>
          <p:cNvSpPr>
            <a:spLocks noGrp="1"/>
          </p:cNvSpPr>
          <p:nvPr>
            <p:ph type="title"/>
          </p:nvPr>
        </p:nvSpPr>
        <p:spPr>
          <a:xfrm>
            <a:off x="6347208" y="2754150"/>
            <a:ext cx="5435061"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817473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D95C00-718F-BC4C-A32D-1D0F07D691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651" y="-1"/>
            <a:ext cx="7032348" cy="6858001"/>
          </a:xfrm>
          <a:prstGeom prst="rect">
            <a:avLst/>
          </a:prstGeom>
        </p:spPr>
      </p:pic>
      <p:sp>
        <p:nvSpPr>
          <p:cNvPr id="25" name="Rectangle 24">
            <a:extLst>
              <a:ext uri="{FF2B5EF4-FFF2-40B4-BE49-F238E27FC236}">
                <a16:creationId xmlns:a16="http://schemas.microsoft.com/office/drawing/2014/main" id="{FBC14ECE-7285-5442-A562-78D90722AD6C}"/>
              </a:ext>
            </a:extLst>
          </p:cNvPr>
          <p:cNvSpPr/>
          <p:nvPr userDrawn="1"/>
        </p:nvSpPr>
        <p:spPr>
          <a:xfrm>
            <a:off x="5159653" y="1"/>
            <a:ext cx="7032347"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19" name="Hexagon 18">
            <a:extLst>
              <a:ext uri="{FF2B5EF4-FFF2-40B4-BE49-F238E27FC236}">
                <a16:creationId xmlns:a16="http://schemas.microsoft.com/office/drawing/2014/main" id="{D8711E9A-59A6-5546-A757-04703141C784}"/>
              </a:ext>
            </a:extLst>
          </p:cNvPr>
          <p:cNvSpPr/>
          <p:nvPr userDrawn="1"/>
        </p:nvSpPr>
        <p:spPr>
          <a:xfrm rot="12600000" flipH="1">
            <a:off x="2285801" y="3723966"/>
            <a:ext cx="1582299" cy="1400775"/>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0" name="Hexagon 19">
            <a:extLst>
              <a:ext uri="{FF2B5EF4-FFF2-40B4-BE49-F238E27FC236}">
                <a16:creationId xmlns:a16="http://schemas.microsoft.com/office/drawing/2014/main" id="{D0C3B473-B9BD-B84E-B83B-1D4B303082BC}"/>
              </a:ext>
            </a:extLst>
          </p:cNvPr>
          <p:cNvSpPr/>
          <p:nvPr userDrawn="1"/>
        </p:nvSpPr>
        <p:spPr>
          <a:xfrm rot="12600000" flipH="1">
            <a:off x="1588979" y="2495799"/>
            <a:ext cx="1582299" cy="1400775"/>
          </a:xfrm>
          <a:prstGeom prst="hexagon">
            <a:avLst>
              <a:gd name="adj" fmla="val 29054"/>
              <a:gd name="vf" fmla="val 115470"/>
            </a:avLst>
          </a:prstGeom>
          <a:gradFill>
            <a:gsLst>
              <a:gs pos="88000">
                <a:srgbClr val="348D87"/>
              </a:gs>
              <a:gs pos="0">
                <a:schemeClr val="accent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1" name="Chevron 20">
            <a:extLst>
              <a:ext uri="{FF2B5EF4-FFF2-40B4-BE49-F238E27FC236}">
                <a16:creationId xmlns:a16="http://schemas.microsoft.com/office/drawing/2014/main" id="{F3FCD59D-0FDB-0749-9491-1CE2AD4FFE64}"/>
              </a:ext>
            </a:extLst>
          </p:cNvPr>
          <p:cNvSpPr/>
          <p:nvPr userDrawn="1"/>
        </p:nvSpPr>
        <p:spPr>
          <a:xfrm rot="19881099">
            <a:off x="3429399" y="3327850"/>
            <a:ext cx="736779" cy="1372127"/>
          </a:xfrm>
          <a:prstGeom prst="chevron">
            <a:avLst>
              <a:gd name="adj" fmla="val 55883"/>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22" name="Hexagon 21">
            <a:extLst>
              <a:ext uri="{FF2B5EF4-FFF2-40B4-BE49-F238E27FC236}">
                <a16:creationId xmlns:a16="http://schemas.microsoft.com/office/drawing/2014/main" id="{BF778748-7733-774B-8E85-06B86166868F}"/>
              </a:ext>
            </a:extLst>
          </p:cNvPr>
          <p:cNvSpPr/>
          <p:nvPr userDrawn="1"/>
        </p:nvSpPr>
        <p:spPr>
          <a:xfrm rot="12600000" flipH="1">
            <a:off x="1560581" y="4967817"/>
            <a:ext cx="1582299" cy="1400775"/>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3" name="Chevron 22">
            <a:extLst>
              <a:ext uri="{FF2B5EF4-FFF2-40B4-BE49-F238E27FC236}">
                <a16:creationId xmlns:a16="http://schemas.microsoft.com/office/drawing/2014/main" id="{F7C30D7B-F92D-BB47-A075-F1DE4378BB01}"/>
              </a:ext>
            </a:extLst>
          </p:cNvPr>
          <p:cNvSpPr/>
          <p:nvPr userDrawn="1"/>
        </p:nvSpPr>
        <p:spPr>
          <a:xfrm rot="19881099">
            <a:off x="3757700" y="3140261"/>
            <a:ext cx="736779" cy="1372127"/>
          </a:xfrm>
          <a:prstGeom prst="chevron">
            <a:avLst>
              <a:gd name="adj" fmla="val 55883"/>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14" name="Chevron 13">
            <a:extLst>
              <a:ext uri="{FF2B5EF4-FFF2-40B4-BE49-F238E27FC236}">
                <a16:creationId xmlns:a16="http://schemas.microsoft.com/office/drawing/2014/main" id="{46471E0F-0044-A84C-AD7C-049F9EC7DDD4}"/>
              </a:ext>
            </a:extLst>
          </p:cNvPr>
          <p:cNvSpPr/>
          <p:nvPr userDrawn="1"/>
        </p:nvSpPr>
        <p:spPr>
          <a:xfrm rot="19881099">
            <a:off x="4090541" y="2959759"/>
            <a:ext cx="736779" cy="1372127"/>
          </a:xfrm>
          <a:prstGeom prst="chevron">
            <a:avLst>
              <a:gd name="adj" fmla="val 55883"/>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24" name="Chevron 23">
            <a:extLst>
              <a:ext uri="{FF2B5EF4-FFF2-40B4-BE49-F238E27FC236}">
                <a16:creationId xmlns:a16="http://schemas.microsoft.com/office/drawing/2014/main" id="{E007A9F8-0CA4-9348-9892-DED59F8418E4}"/>
              </a:ext>
            </a:extLst>
          </p:cNvPr>
          <p:cNvSpPr/>
          <p:nvPr userDrawn="1"/>
        </p:nvSpPr>
        <p:spPr>
          <a:xfrm>
            <a:off x="5544904" y="2747785"/>
            <a:ext cx="736779" cy="1372127"/>
          </a:xfrm>
          <a:prstGeom prst="chevron">
            <a:avLst>
              <a:gd name="adj" fmla="val 558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4" name="Title 3">
            <a:extLst>
              <a:ext uri="{FF2B5EF4-FFF2-40B4-BE49-F238E27FC236}">
                <a16:creationId xmlns:a16="http://schemas.microsoft.com/office/drawing/2014/main" id="{ECD14882-71A1-2241-95E8-7C00FB424CD9}"/>
              </a:ext>
            </a:extLst>
          </p:cNvPr>
          <p:cNvSpPr>
            <a:spLocks noGrp="1"/>
          </p:cNvSpPr>
          <p:nvPr>
            <p:ph type="title"/>
          </p:nvPr>
        </p:nvSpPr>
        <p:spPr>
          <a:xfrm>
            <a:off x="6302325" y="2811551"/>
            <a:ext cx="5340035" cy="1325563"/>
          </a:xfrm>
        </p:spPr>
        <p:txBody>
          <a:bodyPr/>
          <a:lstStyle>
            <a:lvl1pPr>
              <a:defRPr>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7DFF79CE-17E9-9943-AF29-017E64904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2393" y="3529094"/>
            <a:ext cx="2601834" cy="1739951"/>
          </a:xfrm>
          <a:prstGeom prst="rect">
            <a:avLst/>
          </a:prstGeom>
        </p:spPr>
      </p:pic>
    </p:spTree>
    <p:extLst>
      <p:ext uri="{BB962C8B-B14F-4D97-AF65-F5344CB8AC3E}">
        <p14:creationId xmlns:p14="http://schemas.microsoft.com/office/powerpoint/2010/main" val="3286366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648B4F0A-CA35-BD4A-B72B-FF1A78BF2A0F}"/>
              </a:ext>
            </a:extLst>
          </p:cNvPr>
          <p:cNvSpPr>
            <a:spLocks noGrp="1"/>
          </p:cNvSpPr>
          <p:nvPr userDrawn="1">
            <p:ph type="title" hasCustomPrompt="1"/>
          </p:nvPr>
        </p:nvSpPr>
        <p:spPr>
          <a:xfrm>
            <a:off x="602865" y="3945613"/>
            <a:ext cx="2991239" cy="365125"/>
          </a:xfrm>
        </p:spPr>
        <p:txBody>
          <a:bodyPr anchor="t">
            <a:noAutofit/>
          </a:bodyPr>
          <a:lstStyle>
            <a:lvl1pPr>
              <a:defRPr sz="1865" b="1" i="0">
                <a:solidFill>
                  <a:schemeClr val="tx1"/>
                </a:solidFill>
                <a:latin typeface="+mj-lt"/>
              </a:defRPr>
            </a:lvl1pPr>
          </a:lstStyle>
          <a:p>
            <a:r>
              <a:rPr lang="en-US"/>
              <a:t>Name</a:t>
            </a:r>
          </a:p>
        </p:txBody>
      </p:sp>
      <p:sp>
        <p:nvSpPr>
          <p:cNvPr id="19" name="TextBox 18">
            <a:extLst>
              <a:ext uri="{FF2B5EF4-FFF2-40B4-BE49-F238E27FC236}">
                <a16:creationId xmlns:a16="http://schemas.microsoft.com/office/drawing/2014/main" id="{3A8BA798-6A49-B84D-8294-8055D20008DF}"/>
              </a:ext>
            </a:extLst>
          </p:cNvPr>
          <p:cNvSpPr txBox="1"/>
          <p:nvPr userDrawn="1"/>
        </p:nvSpPr>
        <p:spPr>
          <a:xfrm>
            <a:off x="596517" y="3609915"/>
            <a:ext cx="1501772" cy="317779"/>
          </a:xfrm>
          <a:prstGeom prst="rect">
            <a:avLst/>
          </a:prstGeom>
          <a:noFill/>
        </p:spPr>
        <p:txBody>
          <a:bodyPr wrap="square">
            <a:spAutoFit/>
          </a:bodyPr>
          <a:lstStyle/>
          <a:p>
            <a:r>
              <a:rPr lang="en-US" sz="1465" b="0" i="1">
                <a:solidFill>
                  <a:schemeClr val="bg1">
                    <a:lumMod val="50000"/>
                  </a:schemeClr>
                </a:solidFill>
                <a:latin typeface="Franklin Gothic Book" panose="020B0503020102020204" pitchFamily="34" charset="0"/>
              </a:rPr>
              <a:t>Presenters</a:t>
            </a:r>
          </a:p>
        </p:txBody>
      </p:sp>
      <p:sp>
        <p:nvSpPr>
          <p:cNvPr id="20" name="Chevron 19">
            <a:extLst>
              <a:ext uri="{FF2B5EF4-FFF2-40B4-BE49-F238E27FC236}">
                <a16:creationId xmlns:a16="http://schemas.microsoft.com/office/drawing/2014/main" id="{56E5A427-6586-5344-9D70-8290DC84E474}"/>
              </a:ext>
            </a:extLst>
          </p:cNvPr>
          <p:cNvSpPr/>
          <p:nvPr userDrawn="1"/>
        </p:nvSpPr>
        <p:spPr>
          <a:xfrm>
            <a:off x="417733" y="3948533"/>
            <a:ext cx="187299" cy="348813"/>
          </a:xfrm>
          <a:prstGeom prst="chevron">
            <a:avLst>
              <a:gd name="adj" fmla="val 558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solidFill>
                <a:schemeClr val="tx1"/>
              </a:solidFill>
            </a:endParaRPr>
          </a:p>
        </p:txBody>
      </p:sp>
      <p:sp>
        <p:nvSpPr>
          <p:cNvPr id="25" name="Chevron 24">
            <a:extLst>
              <a:ext uri="{FF2B5EF4-FFF2-40B4-BE49-F238E27FC236}">
                <a16:creationId xmlns:a16="http://schemas.microsoft.com/office/drawing/2014/main" id="{2C5049D2-1348-2B40-83F0-D2E45A047753}"/>
              </a:ext>
            </a:extLst>
          </p:cNvPr>
          <p:cNvSpPr/>
          <p:nvPr userDrawn="1"/>
        </p:nvSpPr>
        <p:spPr>
          <a:xfrm>
            <a:off x="417733" y="4508370"/>
            <a:ext cx="187299" cy="348813"/>
          </a:xfrm>
          <a:prstGeom prst="chevron">
            <a:avLst>
              <a:gd name="adj" fmla="val 558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solidFill>
                <a:schemeClr val="tx1"/>
              </a:solidFill>
            </a:endParaRPr>
          </a:p>
        </p:txBody>
      </p:sp>
      <p:sp>
        <p:nvSpPr>
          <p:cNvPr id="32" name="Chevron 31">
            <a:extLst>
              <a:ext uri="{FF2B5EF4-FFF2-40B4-BE49-F238E27FC236}">
                <a16:creationId xmlns:a16="http://schemas.microsoft.com/office/drawing/2014/main" id="{27B38FCF-27EC-D641-A317-60CA91E31C86}"/>
              </a:ext>
            </a:extLst>
          </p:cNvPr>
          <p:cNvSpPr/>
          <p:nvPr userDrawn="1"/>
        </p:nvSpPr>
        <p:spPr>
          <a:xfrm>
            <a:off x="417733" y="5080649"/>
            <a:ext cx="187299" cy="348813"/>
          </a:xfrm>
          <a:prstGeom prst="chevron">
            <a:avLst>
              <a:gd name="adj" fmla="val 558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solidFill>
                <a:schemeClr val="tx1"/>
              </a:solidFill>
            </a:endParaRPr>
          </a:p>
        </p:txBody>
      </p:sp>
      <p:grpSp>
        <p:nvGrpSpPr>
          <p:cNvPr id="4" name="Group 3">
            <a:extLst>
              <a:ext uri="{FF2B5EF4-FFF2-40B4-BE49-F238E27FC236}">
                <a16:creationId xmlns:a16="http://schemas.microsoft.com/office/drawing/2014/main" id="{C5123F23-DF5F-5548-8330-1F48B7D9C64D}"/>
              </a:ext>
            </a:extLst>
          </p:cNvPr>
          <p:cNvGrpSpPr/>
          <p:nvPr userDrawn="1"/>
        </p:nvGrpSpPr>
        <p:grpSpPr>
          <a:xfrm>
            <a:off x="198974" y="136525"/>
            <a:ext cx="1712433" cy="1498643"/>
            <a:chOff x="709948" y="351798"/>
            <a:chExt cx="2666906" cy="2333954"/>
          </a:xfrm>
        </p:grpSpPr>
        <p:sp>
          <p:nvSpPr>
            <p:cNvPr id="38" name="Hexagon 37">
              <a:extLst>
                <a:ext uri="{FF2B5EF4-FFF2-40B4-BE49-F238E27FC236}">
                  <a16:creationId xmlns:a16="http://schemas.microsoft.com/office/drawing/2014/main" id="{956BCCEE-F231-C842-8959-4340B4832ECA}"/>
                </a:ext>
              </a:extLst>
            </p:cNvPr>
            <p:cNvSpPr/>
            <p:nvPr userDrawn="1"/>
          </p:nvSpPr>
          <p:spPr>
            <a:xfrm rot="16200000" flipH="1">
              <a:off x="1183974" y="433449"/>
              <a:ext cx="1185626" cy="1051554"/>
            </a:xfrm>
            <a:prstGeom prst="hexagon">
              <a:avLst>
                <a:gd name="adj" fmla="val 29054"/>
                <a:gd name="vf" fmla="val 115470"/>
              </a:avLst>
            </a:prstGeom>
            <a:gradFill>
              <a:gsLst>
                <a:gs pos="95000">
                  <a:srgbClr val="127AAC"/>
                </a:gs>
                <a:gs pos="0">
                  <a:schemeClr val="accent6"/>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40" name="Hexagon 39">
              <a:extLst>
                <a:ext uri="{FF2B5EF4-FFF2-40B4-BE49-F238E27FC236}">
                  <a16:creationId xmlns:a16="http://schemas.microsoft.com/office/drawing/2014/main" id="{C5C8EDB2-D1BF-9041-BEEE-DE95324EC8E2}"/>
                </a:ext>
              </a:extLst>
            </p:cNvPr>
            <p:cNvSpPr/>
            <p:nvPr userDrawn="1"/>
          </p:nvSpPr>
          <p:spPr>
            <a:xfrm rot="16200000" flipH="1">
              <a:off x="1721116" y="1331578"/>
              <a:ext cx="1185626" cy="1051554"/>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41" name="Hexagon 40">
              <a:extLst>
                <a:ext uri="{FF2B5EF4-FFF2-40B4-BE49-F238E27FC236}">
                  <a16:creationId xmlns:a16="http://schemas.microsoft.com/office/drawing/2014/main" id="{882EF242-8ED2-124B-831D-EB682909E258}"/>
                </a:ext>
              </a:extLst>
            </p:cNvPr>
            <p:cNvSpPr/>
            <p:nvPr userDrawn="1"/>
          </p:nvSpPr>
          <p:spPr>
            <a:xfrm rot="16200000" flipH="1">
              <a:off x="2258264" y="418834"/>
              <a:ext cx="1185626" cy="1051554"/>
            </a:xfrm>
            <a:prstGeom prst="hexagon">
              <a:avLst>
                <a:gd name="adj" fmla="val 29054"/>
                <a:gd name="vf" fmla="val 115470"/>
              </a:avLst>
            </a:prstGeom>
            <a:gradFill>
              <a:gsLst>
                <a:gs pos="88000">
                  <a:srgbClr val="348D87"/>
                </a:gs>
                <a:gs pos="0">
                  <a:schemeClr val="accent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42" name="Chevron 41">
              <a:extLst>
                <a:ext uri="{FF2B5EF4-FFF2-40B4-BE49-F238E27FC236}">
                  <a16:creationId xmlns:a16="http://schemas.microsoft.com/office/drawing/2014/main" id="{4F709193-50A0-E14C-937A-8D76E3371238}"/>
                </a:ext>
              </a:extLst>
            </p:cNvPr>
            <p:cNvSpPr/>
            <p:nvPr userDrawn="1"/>
          </p:nvSpPr>
          <p:spPr>
            <a:xfrm rot="1881099">
              <a:off x="2574786" y="1656657"/>
              <a:ext cx="552584" cy="1029095"/>
            </a:xfrm>
            <a:prstGeom prst="chevron">
              <a:avLst>
                <a:gd name="adj" fmla="val 55883"/>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solidFill>
                  <a:schemeClr val="tx1"/>
                </a:solidFill>
              </a:endParaRPr>
            </a:p>
          </p:txBody>
        </p:sp>
        <p:sp>
          <p:nvSpPr>
            <p:cNvPr id="43" name="Hexagon 42">
              <a:extLst>
                <a:ext uri="{FF2B5EF4-FFF2-40B4-BE49-F238E27FC236}">
                  <a16:creationId xmlns:a16="http://schemas.microsoft.com/office/drawing/2014/main" id="{04D876DB-A56F-1C4E-BA8A-394AF97E04E8}"/>
                </a:ext>
              </a:extLst>
            </p:cNvPr>
            <p:cNvSpPr/>
            <p:nvPr userDrawn="1"/>
          </p:nvSpPr>
          <p:spPr>
            <a:xfrm rot="16200000" flipH="1">
              <a:off x="642912" y="1331578"/>
              <a:ext cx="1185626" cy="1051554"/>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grpSp>
        <p:nvGrpSpPr>
          <p:cNvPr id="30" name="Group 29">
            <a:extLst>
              <a:ext uri="{FF2B5EF4-FFF2-40B4-BE49-F238E27FC236}">
                <a16:creationId xmlns:a16="http://schemas.microsoft.com/office/drawing/2014/main" id="{760CC8EA-F6F2-2743-BDCD-05C8155DF6A5}"/>
              </a:ext>
            </a:extLst>
          </p:cNvPr>
          <p:cNvGrpSpPr/>
          <p:nvPr userDrawn="1"/>
        </p:nvGrpSpPr>
        <p:grpSpPr>
          <a:xfrm>
            <a:off x="6351795" y="388942"/>
            <a:ext cx="4161439" cy="5465271"/>
            <a:chOff x="4763846" y="291706"/>
            <a:chExt cx="3121079" cy="4098953"/>
          </a:xfrm>
        </p:grpSpPr>
        <p:sp>
          <p:nvSpPr>
            <p:cNvPr id="31" name="Hexagon 30">
              <a:extLst>
                <a:ext uri="{FF2B5EF4-FFF2-40B4-BE49-F238E27FC236}">
                  <a16:creationId xmlns:a16="http://schemas.microsoft.com/office/drawing/2014/main" id="{20C8C2E4-72F1-4B46-914C-9F2F71766F49}"/>
                </a:ext>
              </a:extLst>
            </p:cNvPr>
            <p:cNvSpPr/>
            <p:nvPr userDrawn="1"/>
          </p:nvSpPr>
          <p:spPr>
            <a:xfrm rot="16200000" flipH="1">
              <a:off x="4564879" y="490673"/>
              <a:ext cx="3519013" cy="3121079"/>
            </a:xfrm>
            <a:prstGeom prst="hexagon">
              <a:avLst>
                <a:gd name="adj" fmla="val 29054"/>
                <a:gd name="vf" fmla="val 11547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33" name="Hexagon 32">
              <a:extLst>
                <a:ext uri="{FF2B5EF4-FFF2-40B4-BE49-F238E27FC236}">
                  <a16:creationId xmlns:a16="http://schemas.microsoft.com/office/drawing/2014/main" id="{B427C030-B444-F64D-BC74-BA9B24B118A3}"/>
                </a:ext>
              </a:extLst>
            </p:cNvPr>
            <p:cNvSpPr/>
            <p:nvPr userDrawn="1"/>
          </p:nvSpPr>
          <p:spPr>
            <a:xfrm rot="16200000" flipH="1">
              <a:off x="4795295" y="1765305"/>
              <a:ext cx="2782691" cy="2468018"/>
            </a:xfrm>
            <a:prstGeom prst="hexagon">
              <a:avLst>
                <a:gd name="adj" fmla="val 29054"/>
                <a:gd name="vf" fmla="val 115470"/>
              </a:avLst>
            </a:prstGeom>
            <a:solidFill>
              <a:srgbClr val="6AA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
        <p:nvSpPr>
          <p:cNvPr id="3" name="Text Placeholder 2">
            <a:extLst>
              <a:ext uri="{FF2B5EF4-FFF2-40B4-BE49-F238E27FC236}">
                <a16:creationId xmlns:a16="http://schemas.microsoft.com/office/drawing/2014/main" id="{00572873-A409-4147-B248-1CF2529D7D41}"/>
              </a:ext>
            </a:extLst>
          </p:cNvPr>
          <p:cNvSpPr>
            <a:spLocks noGrp="1"/>
          </p:cNvSpPr>
          <p:nvPr>
            <p:ph type="body" sz="quarter" idx="13" hasCustomPrompt="1"/>
          </p:nvPr>
        </p:nvSpPr>
        <p:spPr>
          <a:xfrm>
            <a:off x="602863" y="4519410"/>
            <a:ext cx="2995084" cy="348926"/>
          </a:xfrm>
        </p:spPr>
        <p:txBody>
          <a:bodyPr>
            <a:noAutofit/>
          </a:bodyPr>
          <a:lstStyle>
            <a:lvl1pPr marL="0" indent="0">
              <a:buNone/>
              <a:defRPr sz="1865">
                <a:latin typeface="+mj-lt"/>
              </a:defRPr>
            </a:lvl1pPr>
          </a:lstStyle>
          <a:p>
            <a:pPr lvl="0"/>
            <a:r>
              <a:rPr lang="en-US"/>
              <a:t>Name</a:t>
            </a:r>
          </a:p>
        </p:txBody>
      </p:sp>
      <p:sp>
        <p:nvSpPr>
          <p:cNvPr id="6" name="Text Placeholder 5">
            <a:extLst>
              <a:ext uri="{FF2B5EF4-FFF2-40B4-BE49-F238E27FC236}">
                <a16:creationId xmlns:a16="http://schemas.microsoft.com/office/drawing/2014/main" id="{61B6F69B-5F5A-D546-B770-59856F24642B}"/>
              </a:ext>
            </a:extLst>
          </p:cNvPr>
          <p:cNvSpPr>
            <a:spLocks noGrp="1"/>
          </p:cNvSpPr>
          <p:nvPr>
            <p:ph type="body" sz="quarter" idx="14" hasCustomPrompt="1"/>
          </p:nvPr>
        </p:nvSpPr>
        <p:spPr>
          <a:xfrm>
            <a:off x="602863" y="5087357"/>
            <a:ext cx="2990851" cy="359500"/>
          </a:xfrm>
        </p:spPr>
        <p:txBody>
          <a:bodyPr>
            <a:noAutofit/>
          </a:bodyPr>
          <a:lstStyle>
            <a:lvl1pPr marL="0" indent="0">
              <a:buNone/>
              <a:defRPr sz="1865">
                <a:latin typeface="+mj-lt"/>
              </a:defRPr>
            </a:lvl1pPr>
          </a:lstStyle>
          <a:p>
            <a:pPr lvl="0"/>
            <a:r>
              <a:rPr lang="en-US"/>
              <a:t>Name</a:t>
            </a:r>
          </a:p>
        </p:txBody>
      </p:sp>
      <p:sp>
        <p:nvSpPr>
          <p:cNvPr id="15" name="Text Placeholder 14">
            <a:extLst>
              <a:ext uri="{FF2B5EF4-FFF2-40B4-BE49-F238E27FC236}">
                <a16:creationId xmlns:a16="http://schemas.microsoft.com/office/drawing/2014/main" id="{1560EC72-4F82-F64A-9B07-5ABB18D57A9B}"/>
              </a:ext>
            </a:extLst>
          </p:cNvPr>
          <p:cNvSpPr>
            <a:spLocks noGrp="1"/>
          </p:cNvSpPr>
          <p:nvPr>
            <p:ph type="body" sz="quarter" idx="15" hasCustomPrompt="1"/>
          </p:nvPr>
        </p:nvSpPr>
        <p:spPr>
          <a:xfrm>
            <a:off x="3627579" y="3946046"/>
            <a:ext cx="2118784" cy="363730"/>
          </a:xfrm>
        </p:spPr>
        <p:txBody>
          <a:bodyPr lIns="0">
            <a:noAutofit/>
          </a:bodyPr>
          <a:lstStyle>
            <a:lvl1pPr marL="0" indent="0">
              <a:buNone/>
              <a:defRPr sz="1332" i="0">
                <a:latin typeface="+mn-lt"/>
              </a:defRPr>
            </a:lvl1pPr>
          </a:lstStyle>
          <a:p>
            <a:r>
              <a:rPr lang="en-US" sz="1332" b="0" i="0">
                <a:solidFill>
                  <a:schemeClr val="accent6"/>
                </a:solidFill>
                <a:latin typeface="+mn-lt"/>
              </a:rPr>
              <a:t>Presenter title</a:t>
            </a:r>
            <a:endParaRPr lang="en-US" sz="2131" b="0" i="1">
              <a:solidFill>
                <a:schemeClr val="accent6"/>
              </a:solidFill>
              <a:latin typeface="Franklin Gothic Book" panose="020B0503020102020204" pitchFamily="34" charset="0"/>
            </a:endParaRPr>
          </a:p>
        </p:txBody>
      </p:sp>
      <p:sp>
        <p:nvSpPr>
          <p:cNvPr id="44" name="Text Placeholder 14">
            <a:extLst>
              <a:ext uri="{FF2B5EF4-FFF2-40B4-BE49-F238E27FC236}">
                <a16:creationId xmlns:a16="http://schemas.microsoft.com/office/drawing/2014/main" id="{C55E72B4-3C6E-0B45-A9AF-FDA44298C377}"/>
              </a:ext>
            </a:extLst>
          </p:cNvPr>
          <p:cNvSpPr>
            <a:spLocks noGrp="1"/>
          </p:cNvSpPr>
          <p:nvPr>
            <p:ph type="body" sz="quarter" idx="16" hasCustomPrompt="1"/>
          </p:nvPr>
        </p:nvSpPr>
        <p:spPr>
          <a:xfrm>
            <a:off x="3627579" y="4515144"/>
            <a:ext cx="2118784" cy="363730"/>
          </a:xfrm>
        </p:spPr>
        <p:txBody>
          <a:bodyPr lIns="0">
            <a:noAutofit/>
          </a:bodyPr>
          <a:lstStyle>
            <a:lvl1pPr marL="0" indent="0">
              <a:buNone/>
              <a:defRPr sz="1332" i="0">
                <a:latin typeface="+mn-lt"/>
              </a:defRPr>
            </a:lvl1pPr>
          </a:lstStyle>
          <a:p>
            <a:r>
              <a:rPr lang="en-US" sz="1332" b="0" i="0">
                <a:solidFill>
                  <a:schemeClr val="accent6"/>
                </a:solidFill>
                <a:latin typeface="+mn-lt"/>
              </a:rPr>
              <a:t>Presenter title</a:t>
            </a:r>
            <a:endParaRPr lang="en-US" sz="2131" b="0" i="1">
              <a:solidFill>
                <a:schemeClr val="accent6"/>
              </a:solidFill>
              <a:latin typeface="Franklin Gothic Book" panose="020B0503020102020204" pitchFamily="34" charset="0"/>
            </a:endParaRPr>
          </a:p>
        </p:txBody>
      </p:sp>
      <p:sp>
        <p:nvSpPr>
          <p:cNvPr id="45" name="Text Placeholder 14">
            <a:extLst>
              <a:ext uri="{FF2B5EF4-FFF2-40B4-BE49-F238E27FC236}">
                <a16:creationId xmlns:a16="http://schemas.microsoft.com/office/drawing/2014/main" id="{9FD6B7A8-4504-144E-9C28-981B4D9C8739}"/>
              </a:ext>
            </a:extLst>
          </p:cNvPr>
          <p:cNvSpPr>
            <a:spLocks noGrp="1"/>
          </p:cNvSpPr>
          <p:nvPr>
            <p:ph type="body" sz="quarter" idx="17" hasCustomPrompt="1"/>
          </p:nvPr>
        </p:nvSpPr>
        <p:spPr>
          <a:xfrm>
            <a:off x="3627579" y="5084244"/>
            <a:ext cx="2118784" cy="363730"/>
          </a:xfrm>
        </p:spPr>
        <p:txBody>
          <a:bodyPr lIns="0">
            <a:noAutofit/>
          </a:bodyPr>
          <a:lstStyle>
            <a:lvl1pPr marL="0" indent="0">
              <a:buNone/>
              <a:defRPr sz="1332" i="0">
                <a:latin typeface="+mn-lt"/>
              </a:defRPr>
            </a:lvl1pPr>
          </a:lstStyle>
          <a:p>
            <a:r>
              <a:rPr lang="en-US" sz="1332" b="0" i="0">
                <a:solidFill>
                  <a:schemeClr val="accent6"/>
                </a:solidFill>
                <a:latin typeface="+mn-lt"/>
              </a:rPr>
              <a:t>Presenter title</a:t>
            </a:r>
            <a:endParaRPr lang="en-US" sz="2131" b="0" i="1">
              <a:solidFill>
                <a:schemeClr val="accent6"/>
              </a:solidFill>
              <a:latin typeface="Franklin Gothic Book" panose="020B0503020102020204" pitchFamily="34" charset="0"/>
            </a:endParaRPr>
          </a:p>
        </p:txBody>
      </p:sp>
      <p:sp>
        <p:nvSpPr>
          <p:cNvPr id="46" name="Hexagon 45">
            <a:extLst>
              <a:ext uri="{FF2B5EF4-FFF2-40B4-BE49-F238E27FC236}">
                <a16:creationId xmlns:a16="http://schemas.microsoft.com/office/drawing/2014/main" id="{276CB4D3-5F71-4D4C-9F5D-90D57CD0356B}"/>
              </a:ext>
            </a:extLst>
          </p:cNvPr>
          <p:cNvSpPr/>
          <p:nvPr userDrawn="1"/>
        </p:nvSpPr>
        <p:spPr>
          <a:xfrm rot="16200000" flipH="1">
            <a:off x="10212553" y="241060"/>
            <a:ext cx="1848824" cy="1639756"/>
          </a:xfrm>
          <a:prstGeom prst="hexagon">
            <a:avLst>
              <a:gd name="adj" fmla="val 29054"/>
              <a:gd name="vf" fmla="val 11547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3" name="Hexagon 22">
            <a:extLst>
              <a:ext uri="{FF2B5EF4-FFF2-40B4-BE49-F238E27FC236}">
                <a16:creationId xmlns:a16="http://schemas.microsoft.com/office/drawing/2014/main" id="{FBA6B4A1-34C2-EF43-B2A1-F34360C4DAAF}"/>
              </a:ext>
            </a:extLst>
          </p:cNvPr>
          <p:cNvSpPr/>
          <p:nvPr userDrawn="1"/>
        </p:nvSpPr>
        <p:spPr>
          <a:xfrm rot="16200000" flipH="1">
            <a:off x="6428936" y="593288"/>
            <a:ext cx="6124392" cy="5401737"/>
          </a:xfrm>
          <a:prstGeom prst="hexagon">
            <a:avLst>
              <a:gd name="adj" fmla="val 29054"/>
              <a:gd name="vf" fmla="val 115470"/>
            </a:avLst>
          </a:prstGeom>
          <a:blipFill dpi="0" rotWithShape="0">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Tree>
    <p:extLst>
      <p:ext uri="{BB962C8B-B14F-4D97-AF65-F5344CB8AC3E}">
        <p14:creationId xmlns:p14="http://schemas.microsoft.com/office/powerpoint/2010/main" val="473253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C0F0BD-1345-CA2A-C5EF-C32F8BBCBB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9206" y="6195023"/>
            <a:ext cx="3589415" cy="425919"/>
          </a:xfrm>
          <a:prstGeom prst="rect">
            <a:avLst/>
          </a:prstGeom>
        </p:spPr>
      </p:pic>
      <p:pic>
        <p:nvPicPr>
          <p:cNvPr id="21" name="Picture 20" descr="A picture containing mountain, sky, nature, background&#10;&#10;Description automatically generated">
            <a:extLst>
              <a:ext uri="{FF2B5EF4-FFF2-40B4-BE49-F238E27FC236}">
                <a16:creationId xmlns:a16="http://schemas.microsoft.com/office/drawing/2014/main" id="{9FA2FB06-1296-234B-8012-5A17CE462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0257" y="2888120"/>
            <a:ext cx="2256723" cy="2486520"/>
          </a:xfrm>
          <a:prstGeom prst="rect">
            <a:avLst/>
          </a:prstGeom>
        </p:spPr>
      </p:pic>
      <p:pic>
        <p:nvPicPr>
          <p:cNvPr id="17" name="Picture 16">
            <a:extLst>
              <a:ext uri="{FF2B5EF4-FFF2-40B4-BE49-F238E27FC236}">
                <a16:creationId xmlns:a16="http://schemas.microsoft.com/office/drawing/2014/main" id="{B8DB1CAB-EFD9-084B-955D-C6576E2A31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6483" y="1095522"/>
            <a:ext cx="2256723" cy="2486519"/>
          </a:xfrm>
          <a:prstGeom prst="rect">
            <a:avLst/>
          </a:prstGeom>
        </p:spPr>
      </p:pic>
      <p:pic>
        <p:nvPicPr>
          <p:cNvPr id="16" name="Picture 15" descr="A picture containing sky, grass, mountain, outdoor&#10;&#10;Description automatically generated">
            <a:extLst>
              <a:ext uri="{FF2B5EF4-FFF2-40B4-BE49-F238E27FC236}">
                <a16:creationId xmlns:a16="http://schemas.microsoft.com/office/drawing/2014/main" id="{4A7A893A-FF26-AD4C-AF3F-01A690D4A2F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091847" y="1087856"/>
            <a:ext cx="2212848" cy="2457677"/>
          </a:xfrm>
          <a:prstGeom prst="rect">
            <a:avLst/>
          </a:prstGeom>
        </p:spPr>
      </p:pic>
      <p:sp>
        <p:nvSpPr>
          <p:cNvPr id="20" name="Text Placeholder 9">
            <a:extLst>
              <a:ext uri="{FF2B5EF4-FFF2-40B4-BE49-F238E27FC236}">
                <a16:creationId xmlns:a16="http://schemas.microsoft.com/office/drawing/2014/main" id="{CC6F21DD-B34B-0C4E-B7D6-B75A21FD20A9}"/>
              </a:ext>
            </a:extLst>
          </p:cNvPr>
          <p:cNvSpPr>
            <a:spLocks noGrp="1"/>
          </p:cNvSpPr>
          <p:nvPr>
            <p:ph type="body" sz="quarter" idx="13" hasCustomPrompt="1"/>
          </p:nvPr>
        </p:nvSpPr>
        <p:spPr>
          <a:xfrm>
            <a:off x="5848352" y="3717317"/>
            <a:ext cx="2762249" cy="401795"/>
          </a:xfrm>
        </p:spPr>
        <p:txBody>
          <a:bodyPr lIns="0" tIns="0" rIns="0" bIns="0">
            <a:normAutofit/>
          </a:bodyPr>
          <a:lstStyle>
            <a:lvl1pPr marL="0" indent="0">
              <a:buNone/>
              <a:defRPr sz="1332"/>
            </a:lvl1pPr>
          </a:lstStyle>
          <a:p>
            <a:r>
              <a:rPr lang="en-US" sz="1397" b="0">
                <a:solidFill>
                  <a:schemeClr val="tx1"/>
                </a:solidFill>
              </a:rPr>
              <a:t>Presentation Date</a:t>
            </a:r>
          </a:p>
        </p:txBody>
      </p:sp>
      <p:sp>
        <p:nvSpPr>
          <p:cNvPr id="2" name="Title 1">
            <a:extLst>
              <a:ext uri="{FF2B5EF4-FFF2-40B4-BE49-F238E27FC236}">
                <a16:creationId xmlns:a16="http://schemas.microsoft.com/office/drawing/2014/main" id="{BDA3C018-9FD0-914C-8A93-821AAA54AE42}"/>
              </a:ext>
            </a:extLst>
          </p:cNvPr>
          <p:cNvSpPr>
            <a:spLocks noGrp="1"/>
          </p:cNvSpPr>
          <p:nvPr>
            <p:ph type="title"/>
          </p:nvPr>
        </p:nvSpPr>
        <p:spPr>
          <a:xfrm>
            <a:off x="5799465" y="3117642"/>
            <a:ext cx="6313467" cy="443480"/>
          </a:xfrm>
        </p:spPr>
        <p:txBody>
          <a:bodyPr lIns="0" tIns="0" rIns="0" bIns="0">
            <a:normAutofit/>
          </a:bodyPr>
          <a:lstStyle>
            <a:lvl1pPr>
              <a:defRPr sz="2797" b="0" i="0">
                <a:latin typeface="+mj-lt"/>
              </a:defRPr>
            </a:lvl1pPr>
          </a:lstStyle>
          <a:p>
            <a:r>
              <a:rPr lang="en-US"/>
              <a:t>Click to edit Master title style</a:t>
            </a:r>
          </a:p>
        </p:txBody>
      </p:sp>
      <p:sp>
        <p:nvSpPr>
          <p:cNvPr id="3" name="Date Placeholder 2">
            <a:extLst>
              <a:ext uri="{FF2B5EF4-FFF2-40B4-BE49-F238E27FC236}">
                <a16:creationId xmlns:a16="http://schemas.microsoft.com/office/drawing/2014/main" id="{081CB8DB-926B-1C40-8F2B-03AFBCFF56E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CF7C640-6192-FC49-96E4-E4CA779C42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7590AC-6F83-F64D-A1E0-3FA568350F68}"/>
              </a:ext>
            </a:extLst>
          </p:cNvPr>
          <p:cNvSpPr>
            <a:spLocks noGrp="1"/>
          </p:cNvSpPr>
          <p:nvPr>
            <p:ph type="sldNum" sz="quarter" idx="12"/>
          </p:nvPr>
        </p:nvSpPr>
        <p:spPr>
          <a:xfrm>
            <a:off x="9190219" y="6356352"/>
            <a:ext cx="2743200" cy="365125"/>
          </a:xfrm>
        </p:spPr>
        <p:txBody>
          <a:bodyPr/>
          <a:lstStyle>
            <a:lvl1pPr>
              <a:defRPr sz="1332"/>
            </a:lvl1pPr>
          </a:lstStyle>
          <a:p>
            <a:fld id="{D5257509-0CD2-43E1-82B2-1A4F0A7F56DB}" type="slidenum">
              <a:rPr lang="en-US" smtClean="0"/>
              <a:pPr/>
              <a:t>‹#›</a:t>
            </a:fld>
            <a:endParaRPr lang="en-US"/>
          </a:p>
        </p:txBody>
      </p:sp>
      <p:sp>
        <p:nvSpPr>
          <p:cNvPr id="19" name="Chevron 18">
            <a:extLst>
              <a:ext uri="{FF2B5EF4-FFF2-40B4-BE49-F238E27FC236}">
                <a16:creationId xmlns:a16="http://schemas.microsoft.com/office/drawing/2014/main" id="{2E41AB5B-F6F9-0044-93F5-2EEF29F3894E}"/>
              </a:ext>
            </a:extLst>
          </p:cNvPr>
          <p:cNvSpPr/>
          <p:nvPr userDrawn="1"/>
        </p:nvSpPr>
        <p:spPr>
          <a:xfrm rot="1881099">
            <a:off x="3640137" y="3746025"/>
            <a:ext cx="1084729" cy="2020129"/>
          </a:xfrm>
          <a:prstGeom prst="chevron">
            <a:avLst>
              <a:gd name="adj" fmla="val 55883"/>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29" name="Freeform 28">
            <a:extLst>
              <a:ext uri="{FF2B5EF4-FFF2-40B4-BE49-F238E27FC236}">
                <a16:creationId xmlns:a16="http://schemas.microsoft.com/office/drawing/2014/main" id="{C386FA95-F63C-9244-8C7E-C462FE32E10A}"/>
              </a:ext>
            </a:extLst>
          </p:cNvPr>
          <p:cNvSpPr/>
          <p:nvPr userDrawn="1"/>
        </p:nvSpPr>
        <p:spPr>
          <a:xfrm>
            <a:off x="-11016" y="0"/>
            <a:ext cx="2064216" cy="1712809"/>
          </a:xfrm>
          <a:custGeom>
            <a:avLst/>
            <a:gdLst>
              <a:gd name="connsiteX0" fmla="*/ 0 w 1548162"/>
              <a:gd name="connsiteY0" fmla="*/ 0 h 1285796"/>
              <a:gd name="connsiteX1" fmla="*/ 1548162 w 1548162"/>
              <a:gd name="connsiteY1" fmla="*/ 0 h 1285796"/>
              <a:gd name="connsiteX2" fmla="*/ 1548162 w 1548162"/>
              <a:gd name="connsiteY2" fmla="*/ 835993 h 1285796"/>
              <a:gd name="connsiteX3" fmla="*/ 774081 w 1548162"/>
              <a:gd name="connsiteY3" fmla="*/ 1285796 h 1285796"/>
              <a:gd name="connsiteX4" fmla="*/ 0 w 1548162"/>
              <a:gd name="connsiteY4" fmla="*/ 835993 h 1285796"/>
              <a:gd name="connsiteX5" fmla="*/ 0 w 1548162"/>
              <a:gd name="connsiteY5" fmla="*/ 0 h 128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285796">
                <a:moveTo>
                  <a:pt x="0" y="0"/>
                </a:moveTo>
                <a:lnTo>
                  <a:pt x="1548162" y="0"/>
                </a:lnTo>
                <a:lnTo>
                  <a:pt x="1548162" y="835993"/>
                </a:lnTo>
                <a:lnTo>
                  <a:pt x="774081" y="1285796"/>
                </a:lnTo>
                <a:lnTo>
                  <a:pt x="0" y="835993"/>
                </a:lnTo>
                <a:lnTo>
                  <a:pt x="0" y="0"/>
                </a:lnTo>
                <a:close/>
              </a:path>
            </a:pathLst>
          </a:custGeom>
          <a:gradFill flip="none" rotWithShape="1">
            <a:gsLst>
              <a:gs pos="16000">
                <a:srgbClr val="0070C0"/>
              </a:gs>
              <a:gs pos="100000">
                <a:srgbClr val="6AA13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8"/>
          </a:p>
        </p:txBody>
      </p:sp>
      <p:sp>
        <p:nvSpPr>
          <p:cNvPr id="28" name="Freeform 27">
            <a:extLst>
              <a:ext uri="{FF2B5EF4-FFF2-40B4-BE49-F238E27FC236}">
                <a16:creationId xmlns:a16="http://schemas.microsoft.com/office/drawing/2014/main" id="{82710D4C-1782-A24D-8BBF-EF98CC034CF7}"/>
              </a:ext>
            </a:extLst>
          </p:cNvPr>
          <p:cNvSpPr/>
          <p:nvPr userDrawn="1"/>
        </p:nvSpPr>
        <p:spPr>
          <a:xfrm>
            <a:off x="4206684" y="0"/>
            <a:ext cx="2064216" cy="1712806"/>
          </a:xfrm>
          <a:custGeom>
            <a:avLst/>
            <a:gdLst>
              <a:gd name="connsiteX0" fmla="*/ 0 w 1548162"/>
              <a:gd name="connsiteY0" fmla="*/ 0 h 1285794"/>
              <a:gd name="connsiteX1" fmla="*/ 1548162 w 1548162"/>
              <a:gd name="connsiteY1" fmla="*/ 0 h 1285794"/>
              <a:gd name="connsiteX2" fmla="*/ 1548162 w 1548162"/>
              <a:gd name="connsiteY2" fmla="*/ 835991 h 1285794"/>
              <a:gd name="connsiteX3" fmla="*/ 774081 w 1548162"/>
              <a:gd name="connsiteY3" fmla="*/ 1285794 h 1285794"/>
              <a:gd name="connsiteX4" fmla="*/ 0 w 1548162"/>
              <a:gd name="connsiteY4" fmla="*/ 835991 h 1285794"/>
              <a:gd name="connsiteX5" fmla="*/ 0 w 1548162"/>
              <a:gd name="connsiteY5" fmla="*/ 0 h 128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285794">
                <a:moveTo>
                  <a:pt x="0" y="0"/>
                </a:moveTo>
                <a:lnTo>
                  <a:pt x="1548162" y="0"/>
                </a:lnTo>
                <a:lnTo>
                  <a:pt x="1548162" y="835991"/>
                </a:lnTo>
                <a:lnTo>
                  <a:pt x="774081" y="1285794"/>
                </a:lnTo>
                <a:lnTo>
                  <a:pt x="0" y="835991"/>
                </a:lnTo>
                <a:lnTo>
                  <a:pt x="0" y="0"/>
                </a:lnTo>
                <a:close/>
              </a:path>
            </a:pathLst>
          </a:custGeom>
          <a:gradFill flip="none" rotWithShape="1">
            <a:gsLst>
              <a:gs pos="0">
                <a:srgbClr val="0E76AE"/>
              </a:gs>
              <a:gs pos="94000">
                <a:srgbClr val="6AA13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8"/>
          </a:p>
        </p:txBody>
      </p:sp>
      <p:sp>
        <p:nvSpPr>
          <p:cNvPr id="15" name="Content Placeholder 14">
            <a:extLst>
              <a:ext uri="{FF2B5EF4-FFF2-40B4-BE49-F238E27FC236}">
                <a16:creationId xmlns:a16="http://schemas.microsoft.com/office/drawing/2014/main" id="{2732F904-7298-2B43-8E59-A59297D7C4FD}"/>
              </a:ext>
            </a:extLst>
          </p:cNvPr>
          <p:cNvSpPr>
            <a:spLocks noGrp="1"/>
          </p:cNvSpPr>
          <p:nvPr>
            <p:ph sz="quarter" idx="15" hasCustomPrompt="1"/>
          </p:nvPr>
        </p:nvSpPr>
        <p:spPr>
          <a:xfrm>
            <a:off x="5799667" y="2827222"/>
            <a:ext cx="5793317" cy="188799"/>
          </a:xfrm>
        </p:spPr>
        <p:txBody>
          <a:bodyPr lIns="0" tIns="0" rIns="0" bIns="0">
            <a:normAutofit/>
          </a:bodyPr>
          <a:lstStyle>
            <a:lvl1pPr marL="0" indent="0">
              <a:buNone/>
              <a:defRPr/>
            </a:lvl1pPr>
            <a:lvl5pPr>
              <a:defRPr sz="1332"/>
            </a:lvl5pPr>
          </a:lstStyle>
          <a:p>
            <a:r>
              <a:rPr lang="en-US" sz="1399" b="0" i="1">
                <a:solidFill>
                  <a:schemeClr val="accent6">
                    <a:lumMod val="75000"/>
                  </a:schemeClr>
                </a:solidFill>
              </a:rPr>
              <a:t>“Positioned to be a premier carbon management provider in California”</a:t>
            </a:r>
          </a:p>
        </p:txBody>
      </p:sp>
      <p:pic>
        <p:nvPicPr>
          <p:cNvPr id="18" name="Picture 17" descr="A picture containing mountain, sky, grass, nature&#10;&#10;Description automatically generated">
            <a:extLst>
              <a:ext uri="{FF2B5EF4-FFF2-40B4-BE49-F238E27FC236}">
                <a16:creationId xmlns:a16="http://schemas.microsoft.com/office/drawing/2014/main" id="{B0D43D20-F824-2A44-B38A-F77ADF524D0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041309" y="1"/>
            <a:ext cx="2202582" cy="1755498"/>
          </a:xfrm>
          <a:prstGeom prst="rect">
            <a:avLst/>
          </a:prstGeom>
        </p:spPr>
      </p:pic>
    </p:spTree>
    <p:extLst>
      <p:ext uri="{BB962C8B-B14F-4D97-AF65-F5344CB8AC3E}">
        <p14:creationId xmlns:p14="http://schemas.microsoft.com/office/powerpoint/2010/main" val="3174972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51B3BB-2D7F-4A0A-AB8A-02F4ED2A4178}"/>
              </a:ext>
            </a:extLst>
          </p:cNvPr>
          <p:cNvSpPr>
            <a:spLocks noGrp="1"/>
          </p:cNvSpPr>
          <p:nvPr>
            <p:ph type="sldNum" sz="quarter" idx="12"/>
          </p:nvPr>
        </p:nvSpPr>
        <p:spPr>
          <a:xfrm>
            <a:off x="11450458" y="6356352"/>
            <a:ext cx="474557" cy="365125"/>
          </a:xfrm>
        </p:spPr>
        <p:txBody>
          <a:bodyPr/>
          <a:lstStyle>
            <a:lvl1pPr>
              <a:defRPr sz="1332">
                <a:solidFill>
                  <a:schemeClr val="tx1">
                    <a:lumMod val="50000"/>
                    <a:lumOff val="50000"/>
                  </a:schemeClr>
                </a:solidFill>
                <a:latin typeface="Franklin Gothic Book" panose="020B0503020102020204" pitchFamily="34" charset="0"/>
              </a:defRPr>
            </a:lvl1pPr>
          </a:lstStyle>
          <a:p>
            <a:fld id="{D5257509-0CD2-43E1-82B2-1A4F0A7F56DB}" type="slidenum">
              <a:rPr lang="en-US" smtClean="0"/>
              <a:pPr/>
              <a:t>‹#›</a:t>
            </a:fld>
            <a:endParaRPr lang="en-US"/>
          </a:p>
        </p:txBody>
      </p:sp>
      <p:sp>
        <p:nvSpPr>
          <p:cNvPr id="2" name="Title 1">
            <a:extLst>
              <a:ext uri="{FF2B5EF4-FFF2-40B4-BE49-F238E27FC236}">
                <a16:creationId xmlns:a16="http://schemas.microsoft.com/office/drawing/2014/main" id="{04414C5B-FB4E-40CC-BF00-01C93E30A3F2}"/>
              </a:ext>
            </a:extLst>
          </p:cNvPr>
          <p:cNvSpPr>
            <a:spLocks noGrp="1"/>
          </p:cNvSpPr>
          <p:nvPr>
            <p:ph type="title"/>
          </p:nvPr>
        </p:nvSpPr>
        <p:spPr>
          <a:xfrm>
            <a:off x="400941" y="165747"/>
            <a:ext cx="10515600" cy="337529"/>
          </a:xfrm>
        </p:spPr>
        <p:txBody>
          <a:bodyPr lIns="0" tIns="0" rIns="0" bIns="0" anchor="t">
            <a:noAutofit/>
          </a:bodyPr>
          <a:lstStyle>
            <a:lvl1pPr>
              <a:defRPr sz="2100" b="0" i="0">
                <a:solidFill>
                  <a:schemeClr val="bg1">
                    <a:lumMod val="50000"/>
                  </a:schemeClr>
                </a:solidFill>
                <a:latin typeface="+mj-lt"/>
              </a:defRPr>
            </a:lvl1pPr>
          </a:lstStyle>
          <a:p>
            <a:r>
              <a:rPr lang="en-US"/>
              <a:t>Click to edit Master title style</a:t>
            </a:r>
          </a:p>
        </p:txBody>
      </p:sp>
      <p:sp>
        <p:nvSpPr>
          <p:cNvPr id="4" name="Footer Placeholder 3">
            <a:extLst>
              <a:ext uri="{FF2B5EF4-FFF2-40B4-BE49-F238E27FC236}">
                <a16:creationId xmlns:a16="http://schemas.microsoft.com/office/drawing/2014/main" id="{7464A5A1-F711-409A-8CBD-1393F53706D8}"/>
              </a:ext>
            </a:extLst>
          </p:cNvPr>
          <p:cNvSpPr>
            <a:spLocks noGrp="1"/>
          </p:cNvSpPr>
          <p:nvPr>
            <p:ph type="ftr" sz="quarter" idx="11"/>
          </p:nvPr>
        </p:nvSpPr>
        <p:spPr>
          <a:xfrm>
            <a:off x="964276" y="6564460"/>
            <a:ext cx="10361451" cy="127794"/>
          </a:xfrm>
        </p:spPr>
        <p:txBody>
          <a:bodyPr lIns="9144" tIns="0" rIns="0" bIns="0" anchor="t"/>
          <a:lstStyle>
            <a:lvl1pPr algn="l">
              <a:spcBef>
                <a:spcPts val="400"/>
              </a:spcBef>
              <a:defRPr sz="799">
                <a:solidFill>
                  <a:schemeClr val="tx1"/>
                </a:solidFill>
                <a:latin typeface="Franklin Gothic Book" panose="020B0503020102020204" pitchFamily="34" charset="0"/>
              </a:defRPr>
            </a:lvl1pPr>
          </a:lstStyle>
          <a:p>
            <a:endParaRPr lang="en-US"/>
          </a:p>
        </p:txBody>
      </p:sp>
      <p:sp>
        <p:nvSpPr>
          <p:cNvPr id="6" name="Chevron 5">
            <a:extLst>
              <a:ext uri="{FF2B5EF4-FFF2-40B4-BE49-F238E27FC236}">
                <a16:creationId xmlns:a16="http://schemas.microsoft.com/office/drawing/2014/main" id="{D6BCEE22-211D-7E4D-AEA5-CECC0547FACA}"/>
              </a:ext>
            </a:extLst>
          </p:cNvPr>
          <p:cNvSpPr/>
          <p:nvPr userDrawn="1"/>
        </p:nvSpPr>
        <p:spPr>
          <a:xfrm>
            <a:off x="124314" y="165747"/>
            <a:ext cx="179171" cy="272408"/>
          </a:xfrm>
          <a:prstGeom prst="chevron">
            <a:avLst/>
          </a:prstGeom>
          <a:solidFill>
            <a:srgbClr val="6AA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solidFill>
                <a:schemeClr val="tx1"/>
              </a:solidFill>
            </a:endParaRPr>
          </a:p>
        </p:txBody>
      </p:sp>
      <p:sp>
        <p:nvSpPr>
          <p:cNvPr id="8" name="Content Placeholder 7">
            <a:extLst>
              <a:ext uri="{FF2B5EF4-FFF2-40B4-BE49-F238E27FC236}">
                <a16:creationId xmlns:a16="http://schemas.microsoft.com/office/drawing/2014/main" id="{C41753DD-DDF6-3948-8A4F-6E153A9C61F4}"/>
              </a:ext>
            </a:extLst>
          </p:cNvPr>
          <p:cNvSpPr>
            <a:spLocks noGrp="1"/>
          </p:cNvSpPr>
          <p:nvPr>
            <p:ph sz="quarter" idx="13"/>
          </p:nvPr>
        </p:nvSpPr>
        <p:spPr>
          <a:xfrm>
            <a:off x="400941" y="864917"/>
            <a:ext cx="11013016" cy="4711570"/>
          </a:xfrm>
        </p:spPr>
        <p:txBody>
          <a:bodyPr lIns="0" rIns="0">
            <a:normAutofit/>
          </a:bodyPr>
          <a:lstStyle>
            <a:lvl1pPr marL="342900" indent="-342900">
              <a:buClr>
                <a:schemeClr val="accent6"/>
              </a:buClr>
              <a:buSzPct val="70000"/>
              <a:buFont typeface="Wingdings" pitchFamily="2" charset="2"/>
              <a:buChar char="§"/>
              <a:defRPr sz="2131">
                <a:latin typeface="+mn-lt"/>
              </a:defRPr>
            </a:lvl1pPr>
            <a:lvl2pPr marL="742527" indent="-285750">
              <a:buClr>
                <a:schemeClr val="accent6"/>
              </a:buClr>
              <a:buSzPct val="70000"/>
              <a:buFont typeface="Wingdings" pitchFamily="2" charset="2"/>
              <a:buChar char="§"/>
              <a:defRPr sz="1599">
                <a:latin typeface="+mn-lt"/>
              </a:defRPr>
            </a:lvl2pPr>
            <a:lvl3pPr marL="1199304" indent="-285750">
              <a:buClr>
                <a:schemeClr val="accent6"/>
              </a:buClr>
              <a:buSzPct val="70000"/>
              <a:buFont typeface="Wingdings" pitchFamily="2" charset="2"/>
              <a:buChar char="§"/>
              <a:defRPr sz="1465">
                <a:latin typeface="+mn-lt"/>
              </a:defRPr>
            </a:lvl3pPr>
            <a:lvl4pPr marL="1656081" indent="-285750">
              <a:buClr>
                <a:schemeClr val="accent6"/>
              </a:buClr>
              <a:buSzPct val="70000"/>
              <a:buFont typeface="Wingdings" pitchFamily="2" charset="2"/>
              <a:buChar char="§"/>
              <a:defRPr sz="1399">
                <a:latin typeface="+mn-lt"/>
              </a:defRPr>
            </a:lvl4pPr>
            <a:lvl5pPr marL="2112858" indent="-285750">
              <a:buClr>
                <a:schemeClr val="accent6"/>
              </a:buClr>
              <a:buSzPct val="70000"/>
              <a:buFont typeface="Wingdings" pitchFamily="2" charset="2"/>
              <a:buChar char="§"/>
              <a:defRPr sz="139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D8E3D4D-E415-4219-9120-2C0A0198E8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3015"/>
          <a:stretch/>
        </p:blipFill>
        <p:spPr>
          <a:xfrm>
            <a:off x="208692" y="6481553"/>
            <a:ext cx="364437" cy="254595"/>
          </a:xfrm>
          <a:prstGeom prst="rect">
            <a:avLst/>
          </a:prstGeom>
        </p:spPr>
      </p:pic>
      <p:pic>
        <p:nvPicPr>
          <p:cNvPr id="9" name="Picture 8">
            <a:extLst>
              <a:ext uri="{FF2B5EF4-FFF2-40B4-BE49-F238E27FC236}">
                <a16:creationId xmlns:a16="http://schemas.microsoft.com/office/drawing/2014/main" id="{588E797B-4E70-4954-B848-D8AF18CB80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864" r="36664"/>
          <a:stretch/>
        </p:blipFill>
        <p:spPr>
          <a:xfrm>
            <a:off x="580628" y="6480760"/>
            <a:ext cx="285645" cy="271764"/>
          </a:xfrm>
          <a:prstGeom prst="rect">
            <a:avLst/>
          </a:prstGeom>
        </p:spPr>
      </p:pic>
    </p:spTree>
    <p:extLst>
      <p:ext uri="{BB962C8B-B14F-4D97-AF65-F5344CB8AC3E}">
        <p14:creationId xmlns:p14="http://schemas.microsoft.com/office/powerpoint/2010/main" val="3252587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39BD59-109D-C73F-BC29-18B337770429}"/>
              </a:ext>
            </a:extLst>
          </p:cNvPr>
          <p:cNvSpPr txBox="1">
            <a:spLocks/>
          </p:cNvSpPr>
          <p:nvPr userDrawn="1"/>
        </p:nvSpPr>
        <p:spPr>
          <a:xfrm>
            <a:off x="11450458" y="6356352"/>
            <a:ext cx="474557" cy="365125"/>
          </a:xfrm>
          <a:prstGeom prst="rect">
            <a:avLst/>
          </a:prstGeom>
        </p:spPr>
        <p:txBody>
          <a:bodyPr vert="horz" lIns="91440" tIns="45720" rIns="91440" bIns="45720" rtlCol="0" anchor="ctr"/>
          <a:lstStyle>
            <a:defPPr>
              <a:defRPr lang="en-US"/>
            </a:defPPr>
            <a:lvl1pPr marL="0" algn="r" defTabSz="914400" rtl="0" eaLnBrk="1" latinLnBrk="0" hangingPunct="1">
              <a:defRPr sz="1332" kern="1200">
                <a:solidFill>
                  <a:schemeClr val="tx1">
                    <a:lumMod val="50000"/>
                    <a:lumOff val="50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257509-0CD2-43E1-82B2-1A4F0A7F56DB}" type="slidenum">
              <a:rPr lang="en-US" smtClean="0"/>
              <a:pPr/>
              <a:t>‹#›</a:t>
            </a:fld>
            <a:endParaRPr lang="en-US"/>
          </a:p>
        </p:txBody>
      </p:sp>
    </p:spTree>
    <p:extLst>
      <p:ext uri="{BB962C8B-B14F-4D97-AF65-F5344CB8AC3E}">
        <p14:creationId xmlns:p14="http://schemas.microsoft.com/office/powerpoint/2010/main" val="1707287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Blank Slide">
    <p:spTree>
      <p:nvGrpSpPr>
        <p:cNvPr id="1" name=""/>
        <p:cNvGrpSpPr/>
        <p:nvPr/>
      </p:nvGrpSpPr>
      <p:grpSpPr>
        <a:xfrm>
          <a:off x="0" y="0"/>
          <a:ext cx="0" cy="0"/>
          <a:chOff x="0" y="0"/>
          <a:chExt cx="0" cy="0"/>
        </a:xfrm>
      </p:grpSpPr>
      <p:sp>
        <p:nvSpPr>
          <p:cNvPr id="11" name="Chevron 5">
            <a:extLst>
              <a:ext uri="{FF2B5EF4-FFF2-40B4-BE49-F238E27FC236}">
                <a16:creationId xmlns:a16="http://schemas.microsoft.com/office/drawing/2014/main" id="{039C4F90-FF57-49F2-A780-F4053DC70852}"/>
              </a:ext>
            </a:extLst>
          </p:cNvPr>
          <p:cNvSpPr/>
          <p:nvPr userDrawn="1"/>
        </p:nvSpPr>
        <p:spPr>
          <a:xfrm>
            <a:off x="124314" y="165747"/>
            <a:ext cx="179171" cy="272408"/>
          </a:xfrm>
          <a:prstGeom prst="chevron">
            <a:avLst/>
          </a:prstGeom>
          <a:solidFill>
            <a:srgbClr val="6AA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solidFill>
                <a:schemeClr val="tx1"/>
              </a:solidFill>
            </a:endParaRPr>
          </a:p>
        </p:txBody>
      </p:sp>
      <p:sp>
        <p:nvSpPr>
          <p:cNvPr id="2" name="Title 1">
            <a:extLst>
              <a:ext uri="{FF2B5EF4-FFF2-40B4-BE49-F238E27FC236}">
                <a16:creationId xmlns:a16="http://schemas.microsoft.com/office/drawing/2014/main" id="{CE54BD8C-2C38-1E4E-AFFD-DC283B8FACC7}"/>
              </a:ext>
            </a:extLst>
          </p:cNvPr>
          <p:cNvSpPr>
            <a:spLocks noGrp="1"/>
          </p:cNvSpPr>
          <p:nvPr>
            <p:ph type="title"/>
          </p:nvPr>
        </p:nvSpPr>
        <p:spPr>
          <a:xfrm>
            <a:off x="303485" y="121852"/>
            <a:ext cx="10515600" cy="462968"/>
          </a:xfrm>
        </p:spPr>
        <p:txBody>
          <a:bodyPr anchor="t">
            <a:normAutofit/>
          </a:bodyPr>
          <a:lstStyle>
            <a:lvl1pPr>
              <a:defRPr sz="2100" b="0" i="0">
                <a:solidFill>
                  <a:schemeClr val="bg1">
                    <a:lumMod val="50000"/>
                  </a:schemeClr>
                </a:solidFill>
                <a:latin typeface="+mj-lt"/>
              </a:defRPr>
            </a:lvl1pPr>
          </a:lstStyle>
          <a:p>
            <a:r>
              <a:rPr lang="en-US"/>
              <a:t>Click to edit Master title style</a:t>
            </a:r>
          </a:p>
        </p:txBody>
      </p:sp>
      <p:pic>
        <p:nvPicPr>
          <p:cNvPr id="7" name="Picture 6">
            <a:extLst>
              <a:ext uri="{FF2B5EF4-FFF2-40B4-BE49-F238E27FC236}">
                <a16:creationId xmlns:a16="http://schemas.microsoft.com/office/drawing/2014/main" id="{670AF25B-5F70-4502-80F5-6665AB5ED2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3015"/>
          <a:stretch/>
        </p:blipFill>
        <p:spPr>
          <a:xfrm>
            <a:off x="208692" y="6481553"/>
            <a:ext cx="364437" cy="254595"/>
          </a:xfrm>
          <a:prstGeom prst="rect">
            <a:avLst/>
          </a:prstGeom>
        </p:spPr>
      </p:pic>
      <p:pic>
        <p:nvPicPr>
          <p:cNvPr id="9" name="Picture 8">
            <a:extLst>
              <a:ext uri="{FF2B5EF4-FFF2-40B4-BE49-F238E27FC236}">
                <a16:creationId xmlns:a16="http://schemas.microsoft.com/office/drawing/2014/main" id="{34482B39-CED0-44EC-BC82-CDDDA46EB6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864" r="36664"/>
          <a:stretch/>
        </p:blipFill>
        <p:spPr>
          <a:xfrm>
            <a:off x="580628" y="6480760"/>
            <a:ext cx="285645" cy="271764"/>
          </a:xfrm>
          <a:prstGeom prst="rect">
            <a:avLst/>
          </a:prstGeom>
        </p:spPr>
      </p:pic>
      <p:sp>
        <p:nvSpPr>
          <p:cNvPr id="4" name="Slide Number Placeholder 4">
            <a:extLst>
              <a:ext uri="{FF2B5EF4-FFF2-40B4-BE49-F238E27FC236}">
                <a16:creationId xmlns:a16="http://schemas.microsoft.com/office/drawing/2014/main" id="{DF58F79D-7ECB-3C8D-9B9F-FFF5BE7D9CA5}"/>
              </a:ext>
            </a:extLst>
          </p:cNvPr>
          <p:cNvSpPr>
            <a:spLocks noGrp="1"/>
          </p:cNvSpPr>
          <p:nvPr>
            <p:ph type="sldNum" sz="quarter" idx="12"/>
          </p:nvPr>
        </p:nvSpPr>
        <p:spPr>
          <a:xfrm>
            <a:off x="11450458" y="6356352"/>
            <a:ext cx="474557" cy="365125"/>
          </a:xfrm>
        </p:spPr>
        <p:txBody>
          <a:bodyPr/>
          <a:lstStyle>
            <a:lvl1pPr>
              <a:defRPr sz="1200">
                <a:solidFill>
                  <a:schemeClr val="tx1">
                    <a:lumMod val="50000"/>
                    <a:lumOff val="50000"/>
                  </a:schemeClr>
                </a:solidFill>
                <a:latin typeface="Franklin Gothic Book" panose="020B0503020102020204" pitchFamily="34" charset="0"/>
              </a:defRPr>
            </a:lvl1pPr>
          </a:lstStyle>
          <a:p>
            <a:fld id="{D5257509-0CD2-43E1-82B2-1A4F0A7F56DB}" type="slidenum">
              <a:rPr lang="en-US" smtClean="0"/>
              <a:pPr/>
              <a:t>‹#›</a:t>
            </a:fld>
            <a:endParaRPr lang="en-US"/>
          </a:p>
        </p:txBody>
      </p:sp>
    </p:spTree>
    <p:extLst>
      <p:ext uri="{BB962C8B-B14F-4D97-AF65-F5344CB8AC3E}">
        <p14:creationId xmlns:p14="http://schemas.microsoft.com/office/powerpoint/2010/main" val="3091729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408AB55-56AF-9749-8F84-EC4D50FCDD7A}"/>
              </a:ext>
            </a:extLst>
          </p:cNvPr>
          <p:cNvSpPr>
            <a:spLocks noGrp="1"/>
          </p:cNvSpPr>
          <p:nvPr>
            <p:ph type="title" hasCustomPrompt="1"/>
          </p:nvPr>
        </p:nvSpPr>
        <p:spPr>
          <a:xfrm>
            <a:off x="7059036" y="3937009"/>
            <a:ext cx="5021141" cy="564393"/>
          </a:xfrm>
          <a:prstGeom prst="rect">
            <a:avLst/>
          </a:prstGeom>
        </p:spPr>
        <p:txBody>
          <a:bodyPr>
            <a:normAutofit/>
          </a:bodyPr>
          <a:lstStyle>
            <a:lvl1pPr>
              <a:defRPr sz="2400">
                <a:solidFill>
                  <a:schemeClr val="accent6"/>
                </a:solidFill>
                <a:latin typeface="FranklinGothicURWBoo" pitchFamily="2" charset="77"/>
              </a:defRPr>
            </a:lvl1pPr>
          </a:lstStyle>
          <a:p>
            <a:r>
              <a:rPr lang="en-US"/>
              <a:t>Ending </a:t>
            </a:r>
          </a:p>
        </p:txBody>
      </p:sp>
      <p:sp>
        <p:nvSpPr>
          <p:cNvPr id="15" name="Text Placeholder 15">
            <a:extLst>
              <a:ext uri="{FF2B5EF4-FFF2-40B4-BE49-F238E27FC236}">
                <a16:creationId xmlns:a16="http://schemas.microsoft.com/office/drawing/2014/main" id="{74B48B54-B5C7-FE4C-B335-D31171216D08}"/>
              </a:ext>
            </a:extLst>
          </p:cNvPr>
          <p:cNvSpPr>
            <a:spLocks noGrp="1"/>
          </p:cNvSpPr>
          <p:nvPr>
            <p:ph type="body" sz="quarter" idx="11" hasCustomPrompt="1"/>
          </p:nvPr>
        </p:nvSpPr>
        <p:spPr>
          <a:xfrm>
            <a:off x="7059035" y="4681503"/>
            <a:ext cx="4019551" cy="752943"/>
          </a:xfrm>
        </p:spPr>
        <p:txBody>
          <a:bodyPr>
            <a:noAutofit/>
          </a:bodyPr>
          <a:lstStyle>
            <a:lvl1pPr marL="0" indent="0" algn="l">
              <a:buNone/>
              <a:defRPr sz="1400">
                <a:solidFill>
                  <a:schemeClr val="tx1"/>
                </a:solidFill>
              </a:defRPr>
            </a:lvl1pPr>
            <a:lvl2pPr algn="ctr">
              <a:defRPr>
                <a:solidFill>
                  <a:schemeClr val="bg2">
                    <a:lumMod val="25000"/>
                  </a:schemeClr>
                </a:solidFill>
              </a:defRPr>
            </a:lvl2pPr>
            <a:lvl3pPr algn="ctr">
              <a:defRPr>
                <a:solidFill>
                  <a:schemeClr val="bg2">
                    <a:lumMod val="25000"/>
                  </a:schemeClr>
                </a:solidFill>
              </a:defRPr>
            </a:lvl3pPr>
            <a:lvl4pPr algn="ctr">
              <a:defRPr>
                <a:solidFill>
                  <a:schemeClr val="bg2">
                    <a:lumMod val="25000"/>
                  </a:schemeClr>
                </a:solidFill>
              </a:defRPr>
            </a:lvl4pPr>
            <a:lvl5pPr algn="ctr">
              <a:defRPr>
                <a:solidFill>
                  <a:schemeClr val="bg2">
                    <a:lumMod val="25000"/>
                  </a:schemeClr>
                </a:solidFill>
              </a:defRPr>
            </a:lvl5pPr>
          </a:lstStyle>
          <a:p>
            <a:pPr lvl="0"/>
            <a:r>
              <a:rPr lang="en-US"/>
              <a:t>Character  |  Responsibility  |  Commitment</a:t>
            </a:r>
          </a:p>
        </p:txBody>
      </p:sp>
      <p:sp>
        <p:nvSpPr>
          <p:cNvPr id="18" name="Hexagon 17">
            <a:extLst>
              <a:ext uri="{FF2B5EF4-FFF2-40B4-BE49-F238E27FC236}">
                <a16:creationId xmlns:a16="http://schemas.microsoft.com/office/drawing/2014/main" id="{00D8B8A9-1F40-D14D-A09C-67409D764AD6}"/>
              </a:ext>
            </a:extLst>
          </p:cNvPr>
          <p:cNvSpPr/>
          <p:nvPr userDrawn="1"/>
        </p:nvSpPr>
        <p:spPr>
          <a:xfrm rot="16200000" flipH="1">
            <a:off x="916243" y="971019"/>
            <a:ext cx="2327403" cy="2064216"/>
          </a:xfrm>
          <a:prstGeom prst="hexagon">
            <a:avLst>
              <a:gd name="adj" fmla="val 29054"/>
              <a:gd name="vf" fmla="val 11547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0" name="Hexagon 19">
            <a:extLst>
              <a:ext uri="{FF2B5EF4-FFF2-40B4-BE49-F238E27FC236}">
                <a16:creationId xmlns:a16="http://schemas.microsoft.com/office/drawing/2014/main" id="{0FB08240-6031-844B-9D7C-C83239C18C91}"/>
              </a:ext>
            </a:extLst>
          </p:cNvPr>
          <p:cNvSpPr/>
          <p:nvPr userDrawn="1"/>
        </p:nvSpPr>
        <p:spPr>
          <a:xfrm rot="16200000" flipH="1">
            <a:off x="-1201462" y="971019"/>
            <a:ext cx="2327403" cy="2064216"/>
          </a:xfrm>
          <a:prstGeom prst="hexagon">
            <a:avLst>
              <a:gd name="adj" fmla="val 29054"/>
              <a:gd name="vf" fmla="val 115470"/>
            </a:avLst>
          </a:prstGeom>
          <a:gradFill>
            <a:gsLst>
              <a:gs pos="0">
                <a:srgbClr val="3F927B"/>
              </a:gs>
              <a:gs pos="99000">
                <a:srgbClr val="0070C0"/>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2" name="Hexagon 21">
            <a:extLst>
              <a:ext uri="{FF2B5EF4-FFF2-40B4-BE49-F238E27FC236}">
                <a16:creationId xmlns:a16="http://schemas.microsoft.com/office/drawing/2014/main" id="{1A97260D-73B8-8846-B074-30E744C341F8}"/>
              </a:ext>
            </a:extLst>
          </p:cNvPr>
          <p:cNvSpPr/>
          <p:nvPr userDrawn="1"/>
        </p:nvSpPr>
        <p:spPr>
          <a:xfrm rot="16200000" flipH="1">
            <a:off x="3037316" y="971019"/>
            <a:ext cx="2327403" cy="2064216"/>
          </a:xfrm>
          <a:prstGeom prst="hexagon">
            <a:avLst>
              <a:gd name="adj" fmla="val 29054"/>
              <a:gd name="vf" fmla="val 115470"/>
            </a:avLst>
          </a:prstGeom>
          <a:gradFill>
            <a:gsLst>
              <a:gs pos="2000">
                <a:schemeClr val="accent6"/>
              </a:gs>
              <a:gs pos="84000">
                <a:srgbClr val="3F927B"/>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pic>
        <p:nvPicPr>
          <p:cNvPr id="11" name="Picture 10">
            <a:extLst>
              <a:ext uri="{FF2B5EF4-FFF2-40B4-BE49-F238E27FC236}">
                <a16:creationId xmlns:a16="http://schemas.microsoft.com/office/drawing/2014/main" id="{DEF0A3B9-8241-9748-A8CE-4283081CE8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3401" y="358912"/>
            <a:ext cx="3676239" cy="456904"/>
          </a:xfrm>
          <a:prstGeom prst="rect">
            <a:avLst/>
          </a:prstGeom>
        </p:spPr>
      </p:pic>
      <p:sp>
        <p:nvSpPr>
          <p:cNvPr id="12" name="Hexagon 11">
            <a:extLst>
              <a:ext uri="{FF2B5EF4-FFF2-40B4-BE49-F238E27FC236}">
                <a16:creationId xmlns:a16="http://schemas.microsoft.com/office/drawing/2014/main" id="{B1426921-528B-4029-A733-C11D9097EBF2}"/>
              </a:ext>
            </a:extLst>
          </p:cNvPr>
          <p:cNvSpPr/>
          <p:nvPr userDrawn="1"/>
        </p:nvSpPr>
        <p:spPr>
          <a:xfrm rot="16200000" flipH="1">
            <a:off x="1983925" y="2717113"/>
            <a:ext cx="2316480" cy="2064216"/>
          </a:xfrm>
          <a:prstGeom prst="hexagon">
            <a:avLst>
              <a:gd name="adj" fmla="val 29054"/>
              <a:gd name="vf" fmla="val 115470"/>
            </a:avLst>
          </a:prstGeom>
          <a:blipFill dpi="0" rotWithShape="0">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3" name="Freeform 12">
            <a:extLst>
              <a:ext uri="{FF2B5EF4-FFF2-40B4-BE49-F238E27FC236}">
                <a16:creationId xmlns:a16="http://schemas.microsoft.com/office/drawing/2014/main" id="{8658F95D-1B4C-CD01-B5C3-EA2E8D1E3A0B}"/>
              </a:ext>
            </a:extLst>
          </p:cNvPr>
          <p:cNvSpPr/>
          <p:nvPr userDrawn="1"/>
        </p:nvSpPr>
        <p:spPr>
          <a:xfrm>
            <a:off x="-8263" y="-353038"/>
            <a:ext cx="2068975" cy="1718347"/>
          </a:xfrm>
          <a:custGeom>
            <a:avLst/>
            <a:gdLst>
              <a:gd name="connsiteX0" fmla="*/ 0 w 1548162"/>
              <a:gd name="connsiteY0" fmla="*/ 0 h 1285796"/>
              <a:gd name="connsiteX1" fmla="*/ 1548162 w 1548162"/>
              <a:gd name="connsiteY1" fmla="*/ 0 h 1285796"/>
              <a:gd name="connsiteX2" fmla="*/ 1548162 w 1548162"/>
              <a:gd name="connsiteY2" fmla="*/ 835993 h 1285796"/>
              <a:gd name="connsiteX3" fmla="*/ 774081 w 1548162"/>
              <a:gd name="connsiteY3" fmla="*/ 1285796 h 1285796"/>
              <a:gd name="connsiteX4" fmla="*/ 0 w 1548162"/>
              <a:gd name="connsiteY4" fmla="*/ 835993 h 1285796"/>
              <a:gd name="connsiteX5" fmla="*/ 0 w 1548162"/>
              <a:gd name="connsiteY5" fmla="*/ 0 h 128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285796">
                <a:moveTo>
                  <a:pt x="0" y="0"/>
                </a:moveTo>
                <a:lnTo>
                  <a:pt x="1548162" y="0"/>
                </a:lnTo>
                <a:lnTo>
                  <a:pt x="1548162" y="835993"/>
                </a:lnTo>
                <a:lnTo>
                  <a:pt x="774081" y="1285796"/>
                </a:lnTo>
                <a:lnTo>
                  <a:pt x="0" y="835993"/>
                </a:lnTo>
                <a:lnTo>
                  <a:pt x="0" y="0"/>
                </a:lnTo>
                <a:close/>
              </a:path>
            </a:pathLst>
          </a:custGeom>
          <a:gradFill flip="none" rotWithShape="1">
            <a:gsLst>
              <a:gs pos="16000">
                <a:srgbClr val="0070C0"/>
              </a:gs>
              <a:gs pos="100000">
                <a:srgbClr val="6AA13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D310A6E0-DB26-C9DB-D89D-2CDED437C67C}"/>
              </a:ext>
            </a:extLst>
          </p:cNvPr>
          <p:cNvSpPr/>
          <p:nvPr userDrawn="1"/>
        </p:nvSpPr>
        <p:spPr>
          <a:xfrm>
            <a:off x="2098833" y="-353038"/>
            <a:ext cx="2068975" cy="1718347"/>
          </a:xfrm>
          <a:custGeom>
            <a:avLst/>
            <a:gdLst>
              <a:gd name="connsiteX0" fmla="*/ 0 w 1548162"/>
              <a:gd name="connsiteY0" fmla="*/ 0 h 1285796"/>
              <a:gd name="connsiteX1" fmla="*/ 1548162 w 1548162"/>
              <a:gd name="connsiteY1" fmla="*/ 0 h 1285796"/>
              <a:gd name="connsiteX2" fmla="*/ 1548162 w 1548162"/>
              <a:gd name="connsiteY2" fmla="*/ 835993 h 1285796"/>
              <a:gd name="connsiteX3" fmla="*/ 774081 w 1548162"/>
              <a:gd name="connsiteY3" fmla="*/ 1285796 h 1285796"/>
              <a:gd name="connsiteX4" fmla="*/ 0 w 1548162"/>
              <a:gd name="connsiteY4" fmla="*/ 835993 h 1285796"/>
              <a:gd name="connsiteX5" fmla="*/ 0 w 1548162"/>
              <a:gd name="connsiteY5" fmla="*/ 0 h 128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162" h="1285796">
                <a:moveTo>
                  <a:pt x="0" y="0"/>
                </a:moveTo>
                <a:lnTo>
                  <a:pt x="1548162" y="0"/>
                </a:lnTo>
                <a:lnTo>
                  <a:pt x="1548162" y="835993"/>
                </a:lnTo>
                <a:lnTo>
                  <a:pt x="774081" y="1285796"/>
                </a:lnTo>
                <a:lnTo>
                  <a:pt x="0" y="835993"/>
                </a:lnTo>
                <a:lnTo>
                  <a:pt x="0" y="0"/>
                </a:lnTo>
                <a:close/>
              </a:path>
            </a:pathLst>
          </a:custGeom>
          <a:gradFill flip="none" rotWithShape="1">
            <a:gsLst>
              <a:gs pos="16000">
                <a:srgbClr val="0070C0"/>
              </a:gs>
              <a:gs pos="100000">
                <a:srgbClr val="6AA13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27569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14C5B-FB4E-40CC-BF00-01C93E30A3F2}"/>
              </a:ext>
            </a:extLst>
          </p:cNvPr>
          <p:cNvSpPr>
            <a:spLocks noGrp="1"/>
          </p:cNvSpPr>
          <p:nvPr>
            <p:ph type="title"/>
          </p:nvPr>
        </p:nvSpPr>
        <p:spPr>
          <a:xfrm>
            <a:off x="271400" y="102687"/>
            <a:ext cx="10515600" cy="365124"/>
          </a:xfrm>
        </p:spPr>
        <p:txBody>
          <a:bodyPr anchor="t">
            <a:noAutofit/>
          </a:bodyPr>
          <a:lstStyle>
            <a:lvl1pPr>
              <a:defRPr sz="2133" b="0" i="0">
                <a:solidFill>
                  <a:schemeClr val="bg1">
                    <a:lumMod val="50000"/>
                  </a:schemeClr>
                </a:solidFill>
                <a:latin typeface="FranklinGothicURWMed" pitchFamily="2" charset="77"/>
              </a:defRPr>
            </a:lvl1pPr>
          </a:lstStyle>
          <a:p>
            <a:r>
              <a:rPr lang="en-US"/>
              <a:t>Click to edit Master title style</a:t>
            </a:r>
          </a:p>
        </p:txBody>
      </p:sp>
      <p:sp>
        <p:nvSpPr>
          <p:cNvPr id="4" name="Footer Placeholder 3">
            <a:extLst>
              <a:ext uri="{FF2B5EF4-FFF2-40B4-BE49-F238E27FC236}">
                <a16:creationId xmlns:a16="http://schemas.microsoft.com/office/drawing/2014/main" id="{7464A5A1-F711-409A-8CBD-1393F53706D8}"/>
              </a:ext>
            </a:extLst>
          </p:cNvPr>
          <p:cNvSpPr>
            <a:spLocks noGrp="1"/>
          </p:cNvSpPr>
          <p:nvPr>
            <p:ph type="ftr" sz="quarter" idx="11"/>
          </p:nvPr>
        </p:nvSpPr>
        <p:spPr>
          <a:xfrm>
            <a:off x="1002084" y="6423158"/>
            <a:ext cx="10323645" cy="365124"/>
          </a:xfrm>
        </p:spPr>
        <p:txBody>
          <a:bodyPr lIns="9144" tIns="0" rIns="0" bIns="0" anchor="t"/>
          <a:lstStyle>
            <a:lvl1pPr algn="l">
              <a:spcBef>
                <a:spcPts val="400"/>
              </a:spcBef>
              <a:defRPr sz="1065">
                <a:solidFill>
                  <a:schemeClr val="tx1"/>
                </a:solidFill>
                <a:latin typeface="Franklin Gothic Book" panose="020B0503020102020204" pitchFamily="34" charset="0"/>
              </a:defRPr>
            </a:lvl1pPr>
          </a:lstStyle>
          <a:p>
            <a:endParaRPr lang="en-US"/>
          </a:p>
        </p:txBody>
      </p:sp>
      <p:sp>
        <p:nvSpPr>
          <p:cNvPr id="6" name="Chevron 5">
            <a:extLst>
              <a:ext uri="{FF2B5EF4-FFF2-40B4-BE49-F238E27FC236}">
                <a16:creationId xmlns:a16="http://schemas.microsoft.com/office/drawing/2014/main" id="{D6BCEE22-211D-7E4D-AEA5-CECC0547FACA}"/>
              </a:ext>
            </a:extLst>
          </p:cNvPr>
          <p:cNvSpPr/>
          <p:nvPr userDrawn="1"/>
        </p:nvSpPr>
        <p:spPr>
          <a:xfrm>
            <a:off x="124314" y="165747"/>
            <a:ext cx="179171" cy="272408"/>
          </a:xfrm>
          <a:prstGeom prst="chevron">
            <a:avLst/>
          </a:prstGeom>
          <a:solidFill>
            <a:srgbClr val="6AA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solidFill>
                <a:schemeClr val="tx1"/>
              </a:solidFill>
            </a:endParaRPr>
          </a:p>
        </p:txBody>
      </p:sp>
      <p:pic>
        <p:nvPicPr>
          <p:cNvPr id="7" name="Picture 6">
            <a:extLst>
              <a:ext uri="{FF2B5EF4-FFF2-40B4-BE49-F238E27FC236}">
                <a16:creationId xmlns:a16="http://schemas.microsoft.com/office/drawing/2014/main" id="{13229778-FF48-AD41-BB92-71FA08AC59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3015"/>
          <a:stretch/>
        </p:blipFill>
        <p:spPr>
          <a:xfrm>
            <a:off x="208692" y="6481553"/>
            <a:ext cx="364437" cy="254595"/>
          </a:xfrm>
          <a:prstGeom prst="rect">
            <a:avLst/>
          </a:prstGeom>
        </p:spPr>
      </p:pic>
      <p:pic>
        <p:nvPicPr>
          <p:cNvPr id="9" name="Picture 8">
            <a:extLst>
              <a:ext uri="{FF2B5EF4-FFF2-40B4-BE49-F238E27FC236}">
                <a16:creationId xmlns:a16="http://schemas.microsoft.com/office/drawing/2014/main" id="{24F2E19B-5DAF-084D-9A4D-F211DBCC94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952" t="-2335" r="36718" b="-1"/>
          <a:stretch/>
        </p:blipFill>
        <p:spPr>
          <a:xfrm>
            <a:off x="601716" y="6475608"/>
            <a:ext cx="264555" cy="260539"/>
          </a:xfrm>
          <a:prstGeom prst="rect">
            <a:avLst/>
          </a:prstGeom>
        </p:spPr>
      </p:pic>
      <p:sp>
        <p:nvSpPr>
          <p:cNvPr id="10" name="Content Placeholder 9">
            <a:extLst>
              <a:ext uri="{FF2B5EF4-FFF2-40B4-BE49-F238E27FC236}">
                <a16:creationId xmlns:a16="http://schemas.microsoft.com/office/drawing/2014/main" id="{EAE6FEDF-1B92-FE49-92EC-DACD51CB059B}"/>
              </a:ext>
            </a:extLst>
          </p:cNvPr>
          <p:cNvSpPr>
            <a:spLocks noGrp="1"/>
          </p:cNvSpPr>
          <p:nvPr>
            <p:ph sz="quarter" idx="13"/>
          </p:nvPr>
        </p:nvSpPr>
        <p:spPr>
          <a:xfrm>
            <a:off x="573617" y="927101"/>
            <a:ext cx="10524067" cy="5086351"/>
          </a:xfrm>
        </p:spPr>
        <p:txBody>
          <a:bodyPr>
            <a:normAutofit/>
          </a:bodyPr>
          <a:lstStyle>
            <a:lvl1pPr>
              <a:defRPr sz="2133">
                <a:latin typeface="Franklin Gothic Book" panose="020B0503020102020204" pitchFamily="34" charset="0"/>
              </a:defRPr>
            </a:lvl1pPr>
            <a:lvl2pPr>
              <a:defRPr sz="1600">
                <a:latin typeface="Franklin Gothic Book" panose="020B0503020102020204" pitchFamily="34" charset="0"/>
              </a:defRPr>
            </a:lvl2pPr>
            <a:lvl3pPr>
              <a:defRPr sz="1467">
                <a:latin typeface="Franklin Gothic Book" panose="020B0503020102020204" pitchFamily="34" charset="0"/>
              </a:defRPr>
            </a:lvl3pPr>
            <a:lvl4pPr>
              <a:defRPr sz="1400">
                <a:latin typeface="Franklin Gothic Book" panose="020B0503020102020204" pitchFamily="34" charset="0"/>
              </a:defRPr>
            </a:lvl4pPr>
            <a:lvl5pPr>
              <a:defRPr sz="14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06712D99-8E7C-B42B-6F8A-A4CA1744BA0D}"/>
              </a:ext>
            </a:extLst>
          </p:cNvPr>
          <p:cNvSpPr>
            <a:spLocks noGrp="1"/>
          </p:cNvSpPr>
          <p:nvPr>
            <p:ph type="sldNum" sz="quarter" idx="12"/>
          </p:nvPr>
        </p:nvSpPr>
        <p:spPr>
          <a:xfrm>
            <a:off x="11450458" y="6356352"/>
            <a:ext cx="474557" cy="365125"/>
          </a:xfrm>
        </p:spPr>
        <p:txBody>
          <a:bodyPr/>
          <a:lstStyle>
            <a:lvl1pPr>
              <a:defRPr sz="1332">
                <a:solidFill>
                  <a:schemeClr val="tx1">
                    <a:lumMod val="50000"/>
                    <a:lumOff val="50000"/>
                  </a:schemeClr>
                </a:solidFill>
                <a:latin typeface="Franklin Gothic Book" panose="020B0503020102020204" pitchFamily="34" charset="0"/>
              </a:defRPr>
            </a:lvl1pPr>
          </a:lstStyle>
          <a:p>
            <a:fld id="{D5257509-0CD2-43E1-82B2-1A4F0A7F56DB}" type="slidenum">
              <a:rPr lang="en-US" smtClean="0"/>
              <a:pPr/>
              <a:t>‹#›</a:t>
            </a:fld>
            <a:endParaRPr lang="en-US"/>
          </a:p>
        </p:txBody>
      </p:sp>
    </p:spTree>
    <p:extLst>
      <p:ext uri="{BB962C8B-B14F-4D97-AF65-F5344CB8AC3E}">
        <p14:creationId xmlns:p14="http://schemas.microsoft.com/office/powerpoint/2010/main" val="340490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B1B88E66-2D1E-A544-A404-C94874503E95}"/>
              </a:ext>
            </a:extLst>
          </p:cNvPr>
          <p:cNvSpPr>
            <a:spLocks noGrp="1"/>
          </p:cNvSpPr>
          <p:nvPr userDrawn="1">
            <p:ph type="dt" sz="half" idx="10"/>
          </p:nvPr>
        </p:nvSpPr>
        <p:spPr/>
        <p:txBody>
          <a:bodyPr/>
          <a:lstStyle/>
          <a:p>
            <a:endParaRPr lang="en-US"/>
          </a:p>
        </p:txBody>
      </p:sp>
      <p:sp>
        <p:nvSpPr>
          <p:cNvPr id="12" name="Footer Placeholder 11">
            <a:extLst>
              <a:ext uri="{FF2B5EF4-FFF2-40B4-BE49-F238E27FC236}">
                <a16:creationId xmlns:a16="http://schemas.microsoft.com/office/drawing/2014/main" id="{BD8A9CB9-8CBA-2A42-A129-DD13EC2E8F4E}"/>
              </a:ext>
            </a:extLst>
          </p:cNvPr>
          <p:cNvSpPr>
            <a:spLocks noGrp="1"/>
          </p:cNvSpPr>
          <p:nvPr userDrawn="1">
            <p:ph type="ftr" sz="quarter" idx="11"/>
          </p:nvPr>
        </p:nvSpPr>
        <p:spPr/>
        <p:txBody>
          <a:bodyPr/>
          <a:lstStyle/>
          <a:p>
            <a:endParaRPr lang="en-US"/>
          </a:p>
        </p:txBody>
      </p:sp>
      <p:sp>
        <p:nvSpPr>
          <p:cNvPr id="14" name="Slide Number Placeholder 13">
            <a:extLst>
              <a:ext uri="{FF2B5EF4-FFF2-40B4-BE49-F238E27FC236}">
                <a16:creationId xmlns:a16="http://schemas.microsoft.com/office/drawing/2014/main" id="{5EE88ACE-EEFB-5549-B0D7-9CEC32272D41}"/>
              </a:ext>
            </a:extLst>
          </p:cNvPr>
          <p:cNvSpPr>
            <a:spLocks noGrp="1"/>
          </p:cNvSpPr>
          <p:nvPr>
            <p:ph type="sldNum" sz="quarter" idx="12"/>
          </p:nvPr>
        </p:nvSpPr>
        <p:spPr>
          <a:xfrm>
            <a:off x="9190219" y="6356352"/>
            <a:ext cx="2743200" cy="365125"/>
          </a:xfrm>
        </p:spPr>
        <p:txBody>
          <a:bodyPr/>
          <a:lstStyle>
            <a:lvl1pPr>
              <a:defRPr sz="1332"/>
            </a:lvl1pPr>
          </a:lstStyle>
          <a:p>
            <a:fld id="{D5257509-0CD2-43E1-82B2-1A4F0A7F56DB}" type="slidenum">
              <a:rPr lang="en-US" smtClean="0"/>
              <a:pPr/>
              <a:t>‹#›</a:t>
            </a:fld>
            <a:endParaRPr lang="en-US"/>
          </a:p>
        </p:txBody>
      </p:sp>
      <p:sp>
        <p:nvSpPr>
          <p:cNvPr id="18" name="Title 17">
            <a:extLst>
              <a:ext uri="{FF2B5EF4-FFF2-40B4-BE49-F238E27FC236}">
                <a16:creationId xmlns:a16="http://schemas.microsoft.com/office/drawing/2014/main" id="{648B4F0A-CA35-BD4A-B72B-FF1A78BF2A0F}"/>
              </a:ext>
            </a:extLst>
          </p:cNvPr>
          <p:cNvSpPr>
            <a:spLocks noGrp="1"/>
          </p:cNvSpPr>
          <p:nvPr userDrawn="1">
            <p:ph type="title"/>
          </p:nvPr>
        </p:nvSpPr>
        <p:spPr>
          <a:xfrm>
            <a:off x="5624073" y="3756571"/>
            <a:ext cx="5257800" cy="365125"/>
          </a:xfrm>
        </p:spPr>
        <p:txBody>
          <a:bodyPr lIns="0" tIns="0" rIns="0" bIns="0" anchor="t">
            <a:noAutofit/>
          </a:bodyPr>
          <a:lstStyle>
            <a:lvl1pPr>
              <a:defRPr sz="2797" b="1" i="0">
                <a:solidFill>
                  <a:schemeClr val="tx1"/>
                </a:solidFill>
                <a:latin typeface="+mj-lt"/>
              </a:defRPr>
            </a:lvl1pPr>
          </a:lstStyle>
          <a:p>
            <a:r>
              <a:rPr lang="en-US"/>
              <a:t>Click to edit Master title style</a:t>
            </a:r>
          </a:p>
        </p:txBody>
      </p:sp>
      <p:pic>
        <p:nvPicPr>
          <p:cNvPr id="16" name="Picture 15">
            <a:extLst>
              <a:ext uri="{FF2B5EF4-FFF2-40B4-BE49-F238E27FC236}">
                <a16:creationId xmlns:a16="http://schemas.microsoft.com/office/drawing/2014/main" id="{7D61556B-123C-B94B-B5E8-E17A8C5137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3401" y="373039"/>
            <a:ext cx="3589415" cy="425919"/>
          </a:xfrm>
          <a:prstGeom prst="rect">
            <a:avLst/>
          </a:prstGeom>
        </p:spPr>
      </p:pic>
      <p:sp>
        <p:nvSpPr>
          <p:cNvPr id="28" name="Freeform 27">
            <a:extLst>
              <a:ext uri="{FF2B5EF4-FFF2-40B4-BE49-F238E27FC236}">
                <a16:creationId xmlns:a16="http://schemas.microsoft.com/office/drawing/2014/main" id="{0EF5A102-176F-3D43-B450-CA1E4911AF69}"/>
              </a:ext>
            </a:extLst>
          </p:cNvPr>
          <p:cNvSpPr/>
          <p:nvPr userDrawn="1"/>
        </p:nvSpPr>
        <p:spPr>
          <a:xfrm rot="16200000" flipH="1">
            <a:off x="2620808" y="-61551"/>
            <a:ext cx="3321688" cy="3444789"/>
          </a:xfrm>
          <a:custGeom>
            <a:avLst/>
            <a:gdLst>
              <a:gd name="connsiteX0" fmla="*/ 0 w 2493573"/>
              <a:gd name="connsiteY0" fmla="*/ 565347 h 2583592"/>
              <a:gd name="connsiteX1" fmla="*/ 0 w 2493573"/>
              <a:gd name="connsiteY1" fmla="*/ 2018245 h 2583592"/>
              <a:gd name="connsiteX2" fmla="*/ 328512 w 2493573"/>
              <a:gd name="connsiteY2" fmla="*/ 2583592 h 2583592"/>
              <a:gd name="connsiteX3" fmla="*/ 1742936 w 2493573"/>
              <a:gd name="connsiteY3" fmla="*/ 2583592 h 2583592"/>
              <a:gd name="connsiteX4" fmla="*/ 2493573 w 2493573"/>
              <a:gd name="connsiteY4" fmla="*/ 1291796 h 2583592"/>
              <a:gd name="connsiteX5" fmla="*/ 1796881 w 2493573"/>
              <a:gd name="connsiteY5" fmla="*/ 92836 h 2583592"/>
              <a:gd name="connsiteX6" fmla="*/ 670965 w 2493573"/>
              <a:gd name="connsiteY6" fmla="*/ 92836 h 2583592"/>
              <a:gd name="connsiteX7" fmla="*/ 617020 w 2493573"/>
              <a:gd name="connsiteY7" fmla="*/ 0 h 2583592"/>
              <a:gd name="connsiteX8" fmla="*/ 328512 w 2493573"/>
              <a:gd name="connsiteY8" fmla="*/ 0 h 2583592"/>
              <a:gd name="connsiteX9" fmla="*/ 0 w 2493573"/>
              <a:gd name="connsiteY9" fmla="*/ 565347 h 258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3573" h="2583592">
                <a:moveTo>
                  <a:pt x="0" y="565347"/>
                </a:moveTo>
                <a:lnTo>
                  <a:pt x="0" y="2018245"/>
                </a:lnTo>
                <a:lnTo>
                  <a:pt x="328512" y="2583592"/>
                </a:lnTo>
                <a:lnTo>
                  <a:pt x="1742936" y="2583592"/>
                </a:lnTo>
                <a:lnTo>
                  <a:pt x="2493573" y="1291796"/>
                </a:lnTo>
                <a:lnTo>
                  <a:pt x="1796881" y="92836"/>
                </a:lnTo>
                <a:lnTo>
                  <a:pt x="670965" y="92836"/>
                </a:lnTo>
                <a:lnTo>
                  <a:pt x="617020" y="0"/>
                </a:lnTo>
                <a:lnTo>
                  <a:pt x="328512" y="0"/>
                </a:lnTo>
                <a:lnTo>
                  <a:pt x="0" y="565347"/>
                </a:lnTo>
                <a:close/>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49"/>
          </a:p>
        </p:txBody>
      </p:sp>
      <p:sp>
        <p:nvSpPr>
          <p:cNvPr id="46" name="Freeform 45">
            <a:extLst>
              <a:ext uri="{FF2B5EF4-FFF2-40B4-BE49-F238E27FC236}">
                <a16:creationId xmlns:a16="http://schemas.microsoft.com/office/drawing/2014/main" id="{666C72EF-A75B-4B40-92D5-015174C4AF4A}"/>
              </a:ext>
            </a:extLst>
          </p:cNvPr>
          <p:cNvSpPr/>
          <p:nvPr userDrawn="1"/>
        </p:nvSpPr>
        <p:spPr>
          <a:xfrm rot="16200000" flipH="1">
            <a:off x="299670" y="1060528"/>
            <a:ext cx="2825641" cy="1980541"/>
          </a:xfrm>
          <a:custGeom>
            <a:avLst/>
            <a:gdLst>
              <a:gd name="connsiteX0" fmla="*/ 0 w 2121193"/>
              <a:gd name="connsiteY0" fmla="*/ 1154921 h 1485406"/>
              <a:gd name="connsiteX1" fmla="*/ 138093 w 2121193"/>
              <a:gd name="connsiteY1" fmla="*/ 1392570 h 1485406"/>
              <a:gd name="connsiteX2" fmla="*/ 192038 w 2121193"/>
              <a:gd name="connsiteY2" fmla="*/ 1485406 h 1485406"/>
              <a:gd name="connsiteX3" fmla="*/ 1317954 w 2121193"/>
              <a:gd name="connsiteY3" fmla="*/ 1485406 h 1485406"/>
              <a:gd name="connsiteX4" fmla="*/ 1452346 w 2121193"/>
              <a:gd name="connsiteY4" fmla="*/ 1485406 h 1485406"/>
              <a:gd name="connsiteX5" fmla="*/ 2121193 w 2121193"/>
              <a:gd name="connsiteY5" fmla="*/ 334365 h 1485406"/>
              <a:gd name="connsiteX6" fmla="*/ 1926900 w 2121193"/>
              <a:gd name="connsiteY6" fmla="*/ 0 h 1485406"/>
              <a:gd name="connsiteX7" fmla="*/ 1255798 w 2121193"/>
              <a:gd name="connsiteY7" fmla="*/ 1154921 h 148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1193" h="1485406">
                <a:moveTo>
                  <a:pt x="0" y="1154921"/>
                </a:moveTo>
                <a:lnTo>
                  <a:pt x="138093" y="1392570"/>
                </a:lnTo>
                <a:lnTo>
                  <a:pt x="192038" y="1485406"/>
                </a:lnTo>
                <a:lnTo>
                  <a:pt x="1317954" y="1485406"/>
                </a:lnTo>
                <a:lnTo>
                  <a:pt x="1452346" y="1485406"/>
                </a:lnTo>
                <a:lnTo>
                  <a:pt x="2121193" y="334365"/>
                </a:lnTo>
                <a:lnTo>
                  <a:pt x="1926900" y="0"/>
                </a:lnTo>
                <a:lnTo>
                  <a:pt x="1255798" y="1154921"/>
                </a:lnTo>
                <a:close/>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49"/>
          </a:p>
        </p:txBody>
      </p:sp>
      <p:sp>
        <p:nvSpPr>
          <p:cNvPr id="47" name="Freeform 46">
            <a:extLst>
              <a:ext uri="{FF2B5EF4-FFF2-40B4-BE49-F238E27FC236}">
                <a16:creationId xmlns:a16="http://schemas.microsoft.com/office/drawing/2014/main" id="{C5F26B3B-F527-BD43-BB76-5DE67A5BF48D}"/>
              </a:ext>
            </a:extLst>
          </p:cNvPr>
          <p:cNvSpPr/>
          <p:nvPr userDrawn="1"/>
        </p:nvSpPr>
        <p:spPr>
          <a:xfrm rot="16200000" flipH="1">
            <a:off x="-535558" y="520112"/>
            <a:ext cx="3317785" cy="2277563"/>
          </a:xfrm>
          <a:custGeom>
            <a:avLst/>
            <a:gdLst>
              <a:gd name="connsiteX0" fmla="*/ 2084345 w 2490643"/>
              <a:gd name="connsiteY0" fmla="*/ 0 h 1708172"/>
              <a:gd name="connsiteX1" fmla="*/ 2405827 w 2490643"/>
              <a:gd name="connsiteY1" fmla="*/ 553250 h 1708172"/>
              <a:gd name="connsiteX2" fmla="*/ 2490643 w 2490643"/>
              <a:gd name="connsiteY2" fmla="*/ 407287 h 1708172"/>
              <a:gd name="connsiteX3" fmla="*/ 2253977 w 2490643"/>
              <a:gd name="connsiteY3" fmla="*/ 0 h 1708172"/>
              <a:gd name="connsiteX4" fmla="*/ 0 w 2490643"/>
              <a:gd name="connsiteY4" fmla="*/ 1 h 1708172"/>
              <a:gd name="connsiteX5" fmla="*/ 0 w 2490643"/>
              <a:gd name="connsiteY5" fmla="*/ 1174081 h 1708172"/>
              <a:gd name="connsiteX6" fmla="*/ 310350 w 2490643"/>
              <a:gd name="connsiteY6" fmla="*/ 1708172 h 1708172"/>
              <a:gd name="connsiteX7" fmla="*/ 478927 w 2490643"/>
              <a:gd name="connsiteY7" fmla="*/ 1708172 h 1708172"/>
              <a:gd name="connsiteX8" fmla="*/ 1734725 w 2490643"/>
              <a:gd name="connsiteY8" fmla="*/ 1708172 h 1708172"/>
              <a:gd name="connsiteX9" fmla="*/ 2405827 w 2490643"/>
              <a:gd name="connsiteY9" fmla="*/ 553251 h 1708172"/>
              <a:gd name="connsiteX10" fmla="*/ 2084345 w 2490643"/>
              <a:gd name="connsiteY10" fmla="*/ 1 h 1708172"/>
              <a:gd name="connsiteX11" fmla="*/ 517893 w 2490643"/>
              <a:gd name="connsiteY11" fmla="*/ 1 h 170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0643" h="1708172">
                <a:moveTo>
                  <a:pt x="2084345" y="0"/>
                </a:moveTo>
                <a:lnTo>
                  <a:pt x="2405827" y="553250"/>
                </a:lnTo>
                <a:lnTo>
                  <a:pt x="2490643" y="407287"/>
                </a:lnTo>
                <a:lnTo>
                  <a:pt x="2253977" y="0"/>
                </a:lnTo>
                <a:close/>
                <a:moveTo>
                  <a:pt x="0" y="1"/>
                </a:moveTo>
                <a:lnTo>
                  <a:pt x="0" y="1174081"/>
                </a:lnTo>
                <a:lnTo>
                  <a:pt x="310350" y="1708172"/>
                </a:lnTo>
                <a:lnTo>
                  <a:pt x="478927" y="1708172"/>
                </a:lnTo>
                <a:lnTo>
                  <a:pt x="1734725" y="1708172"/>
                </a:lnTo>
                <a:lnTo>
                  <a:pt x="2405827" y="553251"/>
                </a:lnTo>
                <a:lnTo>
                  <a:pt x="2084345" y="1"/>
                </a:lnTo>
                <a:lnTo>
                  <a:pt x="517893" y="1"/>
                </a:lnTo>
                <a:close/>
              </a:path>
            </a:pathLst>
          </a:custGeom>
          <a:gradFill>
            <a:gsLst>
              <a:gs pos="14000">
                <a:srgbClr val="378977"/>
              </a:gs>
              <a:gs pos="65000">
                <a:srgbClr val="6AA132"/>
              </a:gs>
            </a:gsLst>
            <a:lin ang="2700000" scaled="1"/>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49"/>
          </a:p>
        </p:txBody>
      </p:sp>
      <p:pic>
        <p:nvPicPr>
          <p:cNvPr id="2" name="Picture 1">
            <a:extLst>
              <a:ext uri="{FF2B5EF4-FFF2-40B4-BE49-F238E27FC236}">
                <a16:creationId xmlns:a16="http://schemas.microsoft.com/office/drawing/2014/main" id="{C4454293-5F2D-A542-A0D3-28D2A05FFE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8891" y="2328812"/>
            <a:ext cx="3489723" cy="4063574"/>
          </a:xfrm>
          <a:prstGeom prst="rect">
            <a:avLst/>
          </a:prstGeom>
        </p:spPr>
      </p:pic>
      <p:sp>
        <p:nvSpPr>
          <p:cNvPr id="17" name="Text Placeholder 9">
            <a:extLst>
              <a:ext uri="{FF2B5EF4-FFF2-40B4-BE49-F238E27FC236}">
                <a16:creationId xmlns:a16="http://schemas.microsoft.com/office/drawing/2014/main" id="{8BEC8C11-7004-464B-82C8-C3A138B8E6E0}"/>
              </a:ext>
            </a:extLst>
          </p:cNvPr>
          <p:cNvSpPr>
            <a:spLocks noGrp="1"/>
          </p:cNvSpPr>
          <p:nvPr>
            <p:ph type="body" sz="quarter" idx="13" hasCustomPrompt="1"/>
          </p:nvPr>
        </p:nvSpPr>
        <p:spPr>
          <a:xfrm>
            <a:off x="5665402" y="4244148"/>
            <a:ext cx="2762249" cy="401795"/>
          </a:xfrm>
        </p:spPr>
        <p:txBody>
          <a:bodyPr lIns="0" tIns="0" rIns="0" bIns="0"/>
          <a:lstStyle>
            <a:lvl1pPr marL="0" indent="0">
              <a:buNone/>
              <a:defRPr/>
            </a:lvl1pPr>
          </a:lstStyle>
          <a:p>
            <a:r>
              <a:rPr lang="en-US" sz="1397" b="0">
                <a:solidFill>
                  <a:schemeClr val="tx1"/>
                </a:solidFill>
              </a:rPr>
              <a:t>Presentation Date</a:t>
            </a:r>
          </a:p>
        </p:txBody>
      </p:sp>
      <p:sp>
        <p:nvSpPr>
          <p:cNvPr id="49" name="Content Placeholder 14">
            <a:extLst>
              <a:ext uri="{FF2B5EF4-FFF2-40B4-BE49-F238E27FC236}">
                <a16:creationId xmlns:a16="http://schemas.microsoft.com/office/drawing/2014/main" id="{B37C8DFD-DD8C-6546-9A81-0DDDECB60C89}"/>
              </a:ext>
            </a:extLst>
          </p:cNvPr>
          <p:cNvSpPr>
            <a:spLocks noGrp="1"/>
          </p:cNvSpPr>
          <p:nvPr>
            <p:ph sz="quarter" idx="15" hasCustomPrompt="1"/>
          </p:nvPr>
        </p:nvSpPr>
        <p:spPr>
          <a:xfrm>
            <a:off x="5665402" y="3453839"/>
            <a:ext cx="5793317" cy="188799"/>
          </a:xfrm>
        </p:spPr>
        <p:txBody>
          <a:bodyPr lIns="0" tIns="0" rIns="0" bIns="0">
            <a:normAutofit/>
          </a:bodyPr>
          <a:lstStyle>
            <a:lvl1pPr marL="0" indent="0">
              <a:buNone/>
              <a:defRPr/>
            </a:lvl1pPr>
            <a:lvl5pPr>
              <a:defRPr sz="1332"/>
            </a:lvl5pPr>
          </a:lstStyle>
          <a:p>
            <a:r>
              <a:rPr lang="en-US" sz="1399" b="0" i="1">
                <a:solidFill>
                  <a:schemeClr val="accent6">
                    <a:lumMod val="75000"/>
                  </a:schemeClr>
                </a:solidFill>
              </a:rPr>
              <a:t>“Positioned to be a premier carbon management provider in California”</a:t>
            </a:r>
          </a:p>
        </p:txBody>
      </p:sp>
      <p:pic>
        <p:nvPicPr>
          <p:cNvPr id="21" name="Picture 20" descr="A picture containing sky, grass, mountain, outdoor&#10;&#10;Description automatically generated">
            <a:extLst>
              <a:ext uri="{FF2B5EF4-FFF2-40B4-BE49-F238E27FC236}">
                <a16:creationId xmlns:a16="http://schemas.microsoft.com/office/drawing/2014/main" id="{FBBC4415-D25F-7940-B50B-118B251CF9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199223" y="-1"/>
            <a:ext cx="3658769" cy="3346782"/>
          </a:xfrm>
          <a:prstGeom prst="rect">
            <a:avLst/>
          </a:prstGeom>
        </p:spPr>
      </p:pic>
    </p:spTree>
    <p:extLst>
      <p:ext uri="{BB962C8B-B14F-4D97-AF65-F5344CB8AC3E}">
        <p14:creationId xmlns:p14="http://schemas.microsoft.com/office/powerpoint/2010/main" val="542849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B18BFBB-2D1C-F882-3C0D-CE81E0BAF93F}"/>
              </a:ext>
            </a:extLst>
          </p:cNvPr>
          <p:cNvGrpSpPr/>
          <p:nvPr userDrawn="1"/>
        </p:nvGrpSpPr>
        <p:grpSpPr>
          <a:xfrm>
            <a:off x="331015" y="6484143"/>
            <a:ext cx="1453896" cy="192409"/>
            <a:chOff x="371476" y="6093100"/>
            <a:chExt cx="3618694" cy="468620"/>
          </a:xfrm>
        </p:grpSpPr>
        <p:pic>
          <p:nvPicPr>
            <p:cNvPr id="3" name="Picture 2">
              <a:extLst>
                <a:ext uri="{FF2B5EF4-FFF2-40B4-BE49-F238E27FC236}">
                  <a16:creationId xmlns:a16="http://schemas.microsoft.com/office/drawing/2014/main" id="{A6C53335-BF21-58FF-6DE0-E2FC9B06D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0755" y="6126513"/>
              <a:ext cx="3589415" cy="425919"/>
            </a:xfrm>
            <a:prstGeom prst="rect">
              <a:avLst/>
            </a:prstGeom>
          </p:spPr>
        </p:pic>
        <p:pic>
          <p:nvPicPr>
            <p:cNvPr id="4" name="Picture 3" descr="Logo&#10;&#10;Description automatically generated">
              <a:extLst>
                <a:ext uri="{FF2B5EF4-FFF2-40B4-BE49-F238E27FC236}">
                  <a16:creationId xmlns:a16="http://schemas.microsoft.com/office/drawing/2014/main" id="{ED0FF22D-522A-E7E2-A872-9EB5440AC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476" y="6093100"/>
              <a:ext cx="1682750" cy="468620"/>
            </a:xfrm>
            <a:prstGeom prst="rect">
              <a:avLst/>
            </a:prstGeom>
          </p:spPr>
        </p:pic>
      </p:grpSp>
      <p:pic>
        <p:nvPicPr>
          <p:cNvPr id="33" name="Picture 32" descr="A body of water with plants and trees around it&#10;&#10;Description automatically generated with low confidence">
            <a:extLst>
              <a:ext uri="{FF2B5EF4-FFF2-40B4-BE49-F238E27FC236}">
                <a16:creationId xmlns:a16="http://schemas.microsoft.com/office/drawing/2014/main" id="{9F957A0D-7FA2-F64B-89DF-60ECD44AEEA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159653" y="1282"/>
            <a:ext cx="7032348" cy="6856719"/>
          </a:xfrm>
          <a:prstGeom prst="rect">
            <a:avLst/>
          </a:prstGeom>
        </p:spPr>
      </p:pic>
      <p:sp>
        <p:nvSpPr>
          <p:cNvPr id="8" name="Rectangle 7">
            <a:extLst>
              <a:ext uri="{FF2B5EF4-FFF2-40B4-BE49-F238E27FC236}">
                <a16:creationId xmlns:a16="http://schemas.microsoft.com/office/drawing/2014/main" id="{8934B028-7519-304D-99BC-03B4E7E611E0}"/>
              </a:ext>
            </a:extLst>
          </p:cNvPr>
          <p:cNvSpPr/>
          <p:nvPr userDrawn="1"/>
        </p:nvSpPr>
        <p:spPr>
          <a:xfrm>
            <a:off x="5159653" y="1"/>
            <a:ext cx="7032347"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grpSp>
        <p:nvGrpSpPr>
          <p:cNvPr id="31" name="Group 30">
            <a:extLst>
              <a:ext uri="{FF2B5EF4-FFF2-40B4-BE49-F238E27FC236}">
                <a16:creationId xmlns:a16="http://schemas.microsoft.com/office/drawing/2014/main" id="{4C4A2F33-BCB7-964B-9AC0-E0465BD460C5}"/>
              </a:ext>
            </a:extLst>
          </p:cNvPr>
          <p:cNvGrpSpPr/>
          <p:nvPr userDrawn="1"/>
        </p:nvGrpSpPr>
        <p:grpSpPr>
          <a:xfrm>
            <a:off x="946597" y="469065"/>
            <a:ext cx="3880552" cy="3494896"/>
            <a:chOff x="427206" y="352124"/>
            <a:chExt cx="2910414" cy="2623599"/>
          </a:xfrm>
        </p:grpSpPr>
        <p:grpSp>
          <p:nvGrpSpPr>
            <p:cNvPr id="28" name="Group 27">
              <a:extLst>
                <a:ext uri="{FF2B5EF4-FFF2-40B4-BE49-F238E27FC236}">
                  <a16:creationId xmlns:a16="http://schemas.microsoft.com/office/drawing/2014/main" id="{6171548D-806E-314E-9836-4935BE3E4F14}"/>
                </a:ext>
              </a:extLst>
            </p:cNvPr>
            <p:cNvGrpSpPr/>
            <p:nvPr userDrawn="1"/>
          </p:nvGrpSpPr>
          <p:grpSpPr>
            <a:xfrm>
              <a:off x="427206" y="352124"/>
              <a:ext cx="2666906" cy="2478942"/>
              <a:chOff x="427206" y="352124"/>
              <a:chExt cx="2666906" cy="2478942"/>
            </a:xfrm>
          </p:grpSpPr>
          <p:sp>
            <p:nvSpPr>
              <p:cNvPr id="20" name="Hexagon 19">
                <a:extLst>
                  <a:ext uri="{FF2B5EF4-FFF2-40B4-BE49-F238E27FC236}">
                    <a16:creationId xmlns:a16="http://schemas.microsoft.com/office/drawing/2014/main" id="{6DF860DD-1688-E34D-97DE-10953E2FF53F}"/>
                  </a:ext>
                </a:extLst>
              </p:cNvPr>
              <p:cNvSpPr/>
              <p:nvPr userDrawn="1"/>
            </p:nvSpPr>
            <p:spPr>
              <a:xfrm rot="16200000" flipH="1">
                <a:off x="900683" y="434337"/>
                <a:ext cx="1186724" cy="1051554"/>
              </a:xfrm>
              <a:prstGeom prst="hexagon">
                <a:avLst>
                  <a:gd name="adj" fmla="val 29054"/>
                  <a:gd name="vf" fmla="val 115470"/>
                </a:avLst>
              </a:prstGeom>
              <a:gradFill>
                <a:gsLst>
                  <a:gs pos="95000">
                    <a:srgbClr val="127AAC"/>
                  </a:gs>
                  <a:gs pos="0">
                    <a:schemeClr val="accent6"/>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1" name="Hexagon 20">
                <a:extLst>
                  <a:ext uri="{FF2B5EF4-FFF2-40B4-BE49-F238E27FC236}">
                    <a16:creationId xmlns:a16="http://schemas.microsoft.com/office/drawing/2014/main" id="{83879D5C-4B36-684E-97F1-DCB831E610E0}"/>
                  </a:ext>
                </a:extLst>
              </p:cNvPr>
              <p:cNvSpPr/>
              <p:nvPr userDrawn="1"/>
            </p:nvSpPr>
            <p:spPr>
              <a:xfrm rot="16200000" flipH="1">
                <a:off x="1437825" y="1333298"/>
                <a:ext cx="1186724" cy="1051554"/>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2" name="Hexagon 21">
                <a:extLst>
                  <a:ext uri="{FF2B5EF4-FFF2-40B4-BE49-F238E27FC236}">
                    <a16:creationId xmlns:a16="http://schemas.microsoft.com/office/drawing/2014/main" id="{F80F5AEC-1477-6B4B-9C80-14D7D420CA2B}"/>
                  </a:ext>
                </a:extLst>
              </p:cNvPr>
              <p:cNvSpPr/>
              <p:nvPr userDrawn="1"/>
            </p:nvSpPr>
            <p:spPr>
              <a:xfrm rot="16200000" flipH="1">
                <a:off x="1974973" y="419709"/>
                <a:ext cx="1186724" cy="1051554"/>
              </a:xfrm>
              <a:prstGeom prst="hexagon">
                <a:avLst>
                  <a:gd name="adj" fmla="val 29054"/>
                  <a:gd name="vf" fmla="val 115470"/>
                </a:avLst>
              </a:prstGeom>
              <a:gradFill>
                <a:gsLst>
                  <a:gs pos="88000">
                    <a:srgbClr val="348D87"/>
                  </a:gs>
                  <a:gs pos="0">
                    <a:schemeClr val="accent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3" name="Chevron 22">
                <a:extLst>
                  <a:ext uri="{FF2B5EF4-FFF2-40B4-BE49-F238E27FC236}">
                    <a16:creationId xmlns:a16="http://schemas.microsoft.com/office/drawing/2014/main" id="{9D20EFA8-94BD-234A-B02F-6112E887D590}"/>
                  </a:ext>
                </a:extLst>
              </p:cNvPr>
              <p:cNvSpPr/>
              <p:nvPr userDrawn="1"/>
            </p:nvSpPr>
            <p:spPr>
              <a:xfrm rot="1881099">
                <a:off x="2292044" y="1658191"/>
                <a:ext cx="552584" cy="1030048"/>
              </a:xfrm>
              <a:prstGeom prst="chevron">
                <a:avLst>
                  <a:gd name="adj" fmla="val 55883"/>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24" name="Hexagon 23">
                <a:extLst>
                  <a:ext uri="{FF2B5EF4-FFF2-40B4-BE49-F238E27FC236}">
                    <a16:creationId xmlns:a16="http://schemas.microsoft.com/office/drawing/2014/main" id="{F30D3B33-6123-0C43-BD94-26034103088F}"/>
                  </a:ext>
                </a:extLst>
              </p:cNvPr>
              <p:cNvSpPr/>
              <p:nvPr userDrawn="1"/>
            </p:nvSpPr>
            <p:spPr>
              <a:xfrm rot="16200000" flipH="1">
                <a:off x="359621" y="1333298"/>
                <a:ext cx="1186724" cy="1051554"/>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5" name="Chevron 24">
                <a:extLst>
                  <a:ext uri="{FF2B5EF4-FFF2-40B4-BE49-F238E27FC236}">
                    <a16:creationId xmlns:a16="http://schemas.microsoft.com/office/drawing/2014/main" id="{F3AAEE7A-BD8E-6449-9EC1-CB5132D99CBD}"/>
                  </a:ext>
                </a:extLst>
              </p:cNvPr>
              <p:cNvSpPr/>
              <p:nvPr userDrawn="1"/>
            </p:nvSpPr>
            <p:spPr>
              <a:xfrm rot="1881099">
                <a:off x="2537113" y="1801018"/>
                <a:ext cx="552584" cy="1030048"/>
              </a:xfrm>
              <a:prstGeom prst="chevron">
                <a:avLst>
                  <a:gd name="adj" fmla="val 55883"/>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grpSp>
        <p:sp>
          <p:nvSpPr>
            <p:cNvPr id="26" name="Chevron 25">
              <a:extLst>
                <a:ext uri="{FF2B5EF4-FFF2-40B4-BE49-F238E27FC236}">
                  <a16:creationId xmlns:a16="http://schemas.microsoft.com/office/drawing/2014/main" id="{A08C2966-76E2-F54E-B186-3AA93F82F871}"/>
                </a:ext>
              </a:extLst>
            </p:cNvPr>
            <p:cNvSpPr/>
            <p:nvPr userDrawn="1"/>
          </p:nvSpPr>
          <p:spPr>
            <a:xfrm rot="1881099">
              <a:off x="2785036" y="1945675"/>
              <a:ext cx="552584" cy="1030048"/>
            </a:xfrm>
            <a:prstGeom prst="chevron">
              <a:avLst>
                <a:gd name="adj" fmla="val 55883"/>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grpSp>
      <p:sp>
        <p:nvSpPr>
          <p:cNvPr id="27" name="Chevron 26">
            <a:extLst>
              <a:ext uri="{FF2B5EF4-FFF2-40B4-BE49-F238E27FC236}">
                <a16:creationId xmlns:a16="http://schemas.microsoft.com/office/drawing/2014/main" id="{A5889FE2-BB78-574A-B67A-4F6CB107F6C0}"/>
              </a:ext>
            </a:extLst>
          </p:cNvPr>
          <p:cNvSpPr/>
          <p:nvPr userDrawn="1"/>
        </p:nvSpPr>
        <p:spPr>
          <a:xfrm>
            <a:off x="5544904" y="2747785"/>
            <a:ext cx="736779" cy="1372127"/>
          </a:xfrm>
          <a:prstGeom prst="chevron">
            <a:avLst>
              <a:gd name="adj" fmla="val 558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2" name="Title 1">
            <a:extLst>
              <a:ext uri="{FF2B5EF4-FFF2-40B4-BE49-F238E27FC236}">
                <a16:creationId xmlns:a16="http://schemas.microsoft.com/office/drawing/2014/main" id="{E20695DA-3FF2-0F4E-AB88-B2F62DA2E297}"/>
              </a:ext>
            </a:extLst>
          </p:cNvPr>
          <p:cNvSpPr>
            <a:spLocks noGrp="1"/>
          </p:cNvSpPr>
          <p:nvPr>
            <p:ph type="title"/>
          </p:nvPr>
        </p:nvSpPr>
        <p:spPr>
          <a:xfrm>
            <a:off x="6375985" y="2747785"/>
            <a:ext cx="5383079" cy="1372127"/>
          </a:xfrm>
        </p:spPr>
        <p:txBody>
          <a:bodyPr/>
          <a:lstStyle>
            <a:lvl1pPr>
              <a:defRPr>
                <a:solidFill>
                  <a:schemeClr val="bg1"/>
                </a:solidFill>
              </a:defRPr>
            </a:lvl1pPr>
          </a:lstStyle>
          <a:p>
            <a:r>
              <a:rPr lang="en-US"/>
              <a:t>Click to edit Master title style</a:t>
            </a:r>
          </a:p>
        </p:txBody>
      </p:sp>
      <p:pic>
        <p:nvPicPr>
          <p:cNvPr id="17" name="Picture 16" descr="A picture containing sky, grass, mountain, outdoor&#10;&#10;Description automatically generated">
            <a:extLst>
              <a:ext uri="{FF2B5EF4-FFF2-40B4-BE49-F238E27FC236}">
                <a16:creationId xmlns:a16="http://schemas.microsoft.com/office/drawing/2014/main" id="{68C914D7-F974-684D-87D7-7A655B42D27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09374" y="415757"/>
            <a:ext cx="1519349" cy="1687449"/>
          </a:xfrm>
          <a:prstGeom prst="rect">
            <a:avLst/>
          </a:prstGeom>
        </p:spPr>
      </p:pic>
    </p:spTree>
    <p:extLst>
      <p:ext uri="{BB962C8B-B14F-4D97-AF65-F5344CB8AC3E}">
        <p14:creationId xmlns:p14="http://schemas.microsoft.com/office/powerpoint/2010/main" val="3544056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75B207-755E-774E-8096-6BF9864361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468" y="2044141"/>
            <a:ext cx="2130422" cy="1397896"/>
          </a:xfrm>
          <a:prstGeom prst="rect">
            <a:avLst/>
          </a:prstGeom>
        </p:spPr>
      </p:pic>
      <p:pic>
        <p:nvPicPr>
          <p:cNvPr id="3" name="Picture 2">
            <a:extLst>
              <a:ext uri="{FF2B5EF4-FFF2-40B4-BE49-F238E27FC236}">
                <a16:creationId xmlns:a16="http://schemas.microsoft.com/office/drawing/2014/main" id="{06D95C00-718F-BC4C-A32D-1D0F07D691F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159653" y="-1"/>
            <a:ext cx="7032347" cy="6858001"/>
          </a:xfrm>
          <a:prstGeom prst="rect">
            <a:avLst/>
          </a:prstGeom>
        </p:spPr>
      </p:pic>
      <p:sp>
        <p:nvSpPr>
          <p:cNvPr id="9" name="Rectangle 8">
            <a:extLst>
              <a:ext uri="{FF2B5EF4-FFF2-40B4-BE49-F238E27FC236}">
                <a16:creationId xmlns:a16="http://schemas.microsoft.com/office/drawing/2014/main" id="{8EE9CCC6-457C-054C-AF72-8B76A8CC2E96}"/>
              </a:ext>
            </a:extLst>
          </p:cNvPr>
          <p:cNvSpPr/>
          <p:nvPr userDrawn="1"/>
        </p:nvSpPr>
        <p:spPr>
          <a:xfrm>
            <a:off x="5159653" y="1"/>
            <a:ext cx="7032347"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grpSp>
        <p:nvGrpSpPr>
          <p:cNvPr id="2" name="Group 1">
            <a:extLst>
              <a:ext uri="{FF2B5EF4-FFF2-40B4-BE49-F238E27FC236}">
                <a16:creationId xmlns:a16="http://schemas.microsoft.com/office/drawing/2014/main" id="{73111363-FA31-A04B-86AA-CC8AA291F934}"/>
              </a:ext>
            </a:extLst>
          </p:cNvPr>
          <p:cNvGrpSpPr/>
          <p:nvPr userDrawn="1"/>
        </p:nvGrpSpPr>
        <p:grpSpPr>
          <a:xfrm rot="1800000">
            <a:off x="1436095" y="1561579"/>
            <a:ext cx="3266739" cy="3872792"/>
            <a:chOff x="1235176" y="1873583"/>
            <a:chExt cx="2450054" cy="2907284"/>
          </a:xfrm>
        </p:grpSpPr>
        <p:sp>
          <p:nvSpPr>
            <p:cNvPr id="10" name="Hexagon 9">
              <a:extLst>
                <a:ext uri="{FF2B5EF4-FFF2-40B4-BE49-F238E27FC236}">
                  <a16:creationId xmlns:a16="http://schemas.microsoft.com/office/drawing/2014/main" id="{53C87D8C-5242-5846-92FD-466A79AFFCE2}"/>
                </a:ext>
              </a:extLst>
            </p:cNvPr>
            <p:cNvSpPr/>
            <p:nvPr userDrawn="1"/>
          </p:nvSpPr>
          <p:spPr>
            <a:xfrm rot="12600000" flipH="1">
              <a:off x="1779091" y="2795561"/>
              <a:ext cx="1186724" cy="1051554"/>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4" name="Hexagon 13">
              <a:extLst>
                <a:ext uri="{FF2B5EF4-FFF2-40B4-BE49-F238E27FC236}">
                  <a16:creationId xmlns:a16="http://schemas.microsoft.com/office/drawing/2014/main" id="{1CBA4D0D-0A07-9548-9092-404BB7868C55}"/>
                </a:ext>
              </a:extLst>
            </p:cNvPr>
            <p:cNvSpPr/>
            <p:nvPr userDrawn="1"/>
          </p:nvSpPr>
          <p:spPr>
            <a:xfrm rot="12600000" flipH="1">
              <a:off x="1256474" y="1873583"/>
              <a:ext cx="1186724" cy="1051554"/>
            </a:xfrm>
            <a:prstGeom prst="hexagon">
              <a:avLst>
                <a:gd name="adj" fmla="val 29054"/>
                <a:gd name="vf" fmla="val 115470"/>
              </a:avLst>
            </a:prstGeom>
            <a:gradFill>
              <a:gsLst>
                <a:gs pos="88000">
                  <a:srgbClr val="348D87"/>
                </a:gs>
                <a:gs pos="0">
                  <a:schemeClr val="accent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5" name="Chevron 14">
              <a:extLst>
                <a:ext uri="{FF2B5EF4-FFF2-40B4-BE49-F238E27FC236}">
                  <a16:creationId xmlns:a16="http://schemas.microsoft.com/office/drawing/2014/main" id="{F48C8B99-6B3E-EF47-89BD-7EABD59CCD27}"/>
                </a:ext>
              </a:extLst>
            </p:cNvPr>
            <p:cNvSpPr/>
            <p:nvPr userDrawn="1"/>
          </p:nvSpPr>
          <p:spPr>
            <a:xfrm rot="19881099">
              <a:off x="2636789" y="2498199"/>
              <a:ext cx="552584" cy="1030048"/>
            </a:xfrm>
            <a:prstGeom prst="chevron">
              <a:avLst>
                <a:gd name="adj" fmla="val 55883"/>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18" name="Hexagon 17">
              <a:extLst>
                <a:ext uri="{FF2B5EF4-FFF2-40B4-BE49-F238E27FC236}">
                  <a16:creationId xmlns:a16="http://schemas.microsoft.com/office/drawing/2014/main" id="{D249A383-3CBE-0B44-8A1D-8FEC858869C8}"/>
                </a:ext>
              </a:extLst>
            </p:cNvPr>
            <p:cNvSpPr/>
            <p:nvPr userDrawn="1"/>
          </p:nvSpPr>
          <p:spPr>
            <a:xfrm rot="12600000" flipH="1">
              <a:off x="1235176" y="3729313"/>
              <a:ext cx="1186724" cy="1051554"/>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19" name="Chevron 18">
              <a:extLst>
                <a:ext uri="{FF2B5EF4-FFF2-40B4-BE49-F238E27FC236}">
                  <a16:creationId xmlns:a16="http://schemas.microsoft.com/office/drawing/2014/main" id="{4BD29141-F55A-4F4A-B63C-63E02849CA4F}"/>
                </a:ext>
              </a:extLst>
            </p:cNvPr>
            <p:cNvSpPr/>
            <p:nvPr userDrawn="1"/>
          </p:nvSpPr>
          <p:spPr>
            <a:xfrm rot="19881099">
              <a:off x="2883015" y="2357377"/>
              <a:ext cx="552584" cy="1030048"/>
            </a:xfrm>
            <a:prstGeom prst="chevron">
              <a:avLst>
                <a:gd name="adj" fmla="val 55883"/>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20" name="Chevron 19">
              <a:extLst>
                <a:ext uri="{FF2B5EF4-FFF2-40B4-BE49-F238E27FC236}">
                  <a16:creationId xmlns:a16="http://schemas.microsoft.com/office/drawing/2014/main" id="{821A89D4-4DD2-F84A-8CAC-03F8A34E54D8}"/>
                </a:ext>
              </a:extLst>
            </p:cNvPr>
            <p:cNvSpPr/>
            <p:nvPr userDrawn="1"/>
          </p:nvSpPr>
          <p:spPr>
            <a:xfrm rot="19881099">
              <a:off x="3132646" y="2221875"/>
              <a:ext cx="552584" cy="1030048"/>
            </a:xfrm>
            <a:prstGeom prst="chevron">
              <a:avLst>
                <a:gd name="adj" fmla="val 55883"/>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grpSp>
      <p:sp>
        <p:nvSpPr>
          <p:cNvPr id="21" name="Chevron 20">
            <a:extLst>
              <a:ext uri="{FF2B5EF4-FFF2-40B4-BE49-F238E27FC236}">
                <a16:creationId xmlns:a16="http://schemas.microsoft.com/office/drawing/2014/main" id="{03ECF71A-6C8A-524E-8B7A-91E80743B6F2}"/>
              </a:ext>
            </a:extLst>
          </p:cNvPr>
          <p:cNvSpPr/>
          <p:nvPr userDrawn="1"/>
        </p:nvSpPr>
        <p:spPr>
          <a:xfrm>
            <a:off x="5544904" y="2747785"/>
            <a:ext cx="736779" cy="1372127"/>
          </a:xfrm>
          <a:prstGeom prst="chevron">
            <a:avLst>
              <a:gd name="adj" fmla="val 558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4" name="Title 3">
            <a:extLst>
              <a:ext uri="{FF2B5EF4-FFF2-40B4-BE49-F238E27FC236}">
                <a16:creationId xmlns:a16="http://schemas.microsoft.com/office/drawing/2014/main" id="{34F34461-91F5-0646-8A08-11526E22DBE1}"/>
              </a:ext>
            </a:extLst>
          </p:cNvPr>
          <p:cNvSpPr>
            <a:spLocks noGrp="1"/>
          </p:cNvSpPr>
          <p:nvPr>
            <p:ph type="title"/>
          </p:nvPr>
        </p:nvSpPr>
        <p:spPr>
          <a:xfrm>
            <a:off x="6347208" y="2754150"/>
            <a:ext cx="5435061"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63887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D95C00-718F-BC4C-A32D-1D0F07D691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651" y="-1"/>
            <a:ext cx="7032348" cy="6858001"/>
          </a:xfrm>
          <a:prstGeom prst="rect">
            <a:avLst/>
          </a:prstGeom>
        </p:spPr>
      </p:pic>
      <p:sp>
        <p:nvSpPr>
          <p:cNvPr id="25" name="Rectangle 24">
            <a:extLst>
              <a:ext uri="{FF2B5EF4-FFF2-40B4-BE49-F238E27FC236}">
                <a16:creationId xmlns:a16="http://schemas.microsoft.com/office/drawing/2014/main" id="{FBC14ECE-7285-5442-A562-78D90722AD6C}"/>
              </a:ext>
            </a:extLst>
          </p:cNvPr>
          <p:cNvSpPr/>
          <p:nvPr userDrawn="1"/>
        </p:nvSpPr>
        <p:spPr>
          <a:xfrm>
            <a:off x="5159653" y="1"/>
            <a:ext cx="7032347"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19" name="Hexagon 18">
            <a:extLst>
              <a:ext uri="{FF2B5EF4-FFF2-40B4-BE49-F238E27FC236}">
                <a16:creationId xmlns:a16="http://schemas.microsoft.com/office/drawing/2014/main" id="{D8711E9A-59A6-5546-A757-04703141C784}"/>
              </a:ext>
            </a:extLst>
          </p:cNvPr>
          <p:cNvSpPr/>
          <p:nvPr userDrawn="1"/>
        </p:nvSpPr>
        <p:spPr>
          <a:xfrm rot="12600000" flipH="1">
            <a:off x="2285801" y="3723966"/>
            <a:ext cx="1582299" cy="1400775"/>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0" name="Hexagon 19">
            <a:extLst>
              <a:ext uri="{FF2B5EF4-FFF2-40B4-BE49-F238E27FC236}">
                <a16:creationId xmlns:a16="http://schemas.microsoft.com/office/drawing/2014/main" id="{D0C3B473-B9BD-B84E-B83B-1D4B303082BC}"/>
              </a:ext>
            </a:extLst>
          </p:cNvPr>
          <p:cNvSpPr/>
          <p:nvPr userDrawn="1"/>
        </p:nvSpPr>
        <p:spPr>
          <a:xfrm rot="12600000" flipH="1">
            <a:off x="1588979" y="2495799"/>
            <a:ext cx="1582299" cy="1400775"/>
          </a:xfrm>
          <a:prstGeom prst="hexagon">
            <a:avLst>
              <a:gd name="adj" fmla="val 29054"/>
              <a:gd name="vf" fmla="val 115470"/>
            </a:avLst>
          </a:prstGeom>
          <a:gradFill>
            <a:gsLst>
              <a:gs pos="88000">
                <a:srgbClr val="348D87"/>
              </a:gs>
              <a:gs pos="0">
                <a:schemeClr val="accent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1" name="Chevron 20">
            <a:extLst>
              <a:ext uri="{FF2B5EF4-FFF2-40B4-BE49-F238E27FC236}">
                <a16:creationId xmlns:a16="http://schemas.microsoft.com/office/drawing/2014/main" id="{F3FCD59D-0FDB-0749-9491-1CE2AD4FFE64}"/>
              </a:ext>
            </a:extLst>
          </p:cNvPr>
          <p:cNvSpPr/>
          <p:nvPr userDrawn="1"/>
        </p:nvSpPr>
        <p:spPr>
          <a:xfrm rot="19881099">
            <a:off x="3429399" y="3327850"/>
            <a:ext cx="736779" cy="1372127"/>
          </a:xfrm>
          <a:prstGeom prst="chevron">
            <a:avLst>
              <a:gd name="adj" fmla="val 55883"/>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22" name="Hexagon 21">
            <a:extLst>
              <a:ext uri="{FF2B5EF4-FFF2-40B4-BE49-F238E27FC236}">
                <a16:creationId xmlns:a16="http://schemas.microsoft.com/office/drawing/2014/main" id="{BF778748-7733-774B-8E85-06B86166868F}"/>
              </a:ext>
            </a:extLst>
          </p:cNvPr>
          <p:cNvSpPr/>
          <p:nvPr userDrawn="1"/>
        </p:nvSpPr>
        <p:spPr>
          <a:xfrm rot="12600000" flipH="1">
            <a:off x="1560581" y="4967817"/>
            <a:ext cx="1582299" cy="1400775"/>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3" name="Chevron 22">
            <a:extLst>
              <a:ext uri="{FF2B5EF4-FFF2-40B4-BE49-F238E27FC236}">
                <a16:creationId xmlns:a16="http://schemas.microsoft.com/office/drawing/2014/main" id="{F7C30D7B-F92D-BB47-A075-F1DE4378BB01}"/>
              </a:ext>
            </a:extLst>
          </p:cNvPr>
          <p:cNvSpPr/>
          <p:nvPr userDrawn="1"/>
        </p:nvSpPr>
        <p:spPr>
          <a:xfrm rot="19881099">
            <a:off x="3757700" y="3140261"/>
            <a:ext cx="736779" cy="1372127"/>
          </a:xfrm>
          <a:prstGeom prst="chevron">
            <a:avLst>
              <a:gd name="adj" fmla="val 55883"/>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14" name="Chevron 13">
            <a:extLst>
              <a:ext uri="{FF2B5EF4-FFF2-40B4-BE49-F238E27FC236}">
                <a16:creationId xmlns:a16="http://schemas.microsoft.com/office/drawing/2014/main" id="{46471E0F-0044-A84C-AD7C-049F9EC7DDD4}"/>
              </a:ext>
            </a:extLst>
          </p:cNvPr>
          <p:cNvSpPr/>
          <p:nvPr userDrawn="1"/>
        </p:nvSpPr>
        <p:spPr>
          <a:xfrm rot="19881099">
            <a:off x="4090541" y="2959759"/>
            <a:ext cx="736779" cy="1372127"/>
          </a:xfrm>
          <a:prstGeom prst="chevron">
            <a:avLst>
              <a:gd name="adj" fmla="val 55883"/>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24" name="Chevron 23">
            <a:extLst>
              <a:ext uri="{FF2B5EF4-FFF2-40B4-BE49-F238E27FC236}">
                <a16:creationId xmlns:a16="http://schemas.microsoft.com/office/drawing/2014/main" id="{E007A9F8-0CA4-9348-9892-DED59F8418E4}"/>
              </a:ext>
            </a:extLst>
          </p:cNvPr>
          <p:cNvSpPr/>
          <p:nvPr userDrawn="1"/>
        </p:nvSpPr>
        <p:spPr>
          <a:xfrm>
            <a:off x="5544904" y="2747785"/>
            <a:ext cx="736779" cy="1372127"/>
          </a:xfrm>
          <a:prstGeom prst="chevron">
            <a:avLst>
              <a:gd name="adj" fmla="val 558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tx1"/>
              </a:solidFill>
            </a:endParaRPr>
          </a:p>
        </p:txBody>
      </p:sp>
      <p:sp>
        <p:nvSpPr>
          <p:cNvPr id="4" name="Title 3">
            <a:extLst>
              <a:ext uri="{FF2B5EF4-FFF2-40B4-BE49-F238E27FC236}">
                <a16:creationId xmlns:a16="http://schemas.microsoft.com/office/drawing/2014/main" id="{ECD14882-71A1-2241-95E8-7C00FB424CD9}"/>
              </a:ext>
            </a:extLst>
          </p:cNvPr>
          <p:cNvSpPr>
            <a:spLocks noGrp="1"/>
          </p:cNvSpPr>
          <p:nvPr>
            <p:ph type="title"/>
          </p:nvPr>
        </p:nvSpPr>
        <p:spPr>
          <a:xfrm>
            <a:off x="6302325" y="2811551"/>
            <a:ext cx="5340035" cy="1325563"/>
          </a:xfrm>
        </p:spPr>
        <p:txBody>
          <a:bodyPr/>
          <a:lstStyle>
            <a:lvl1pPr>
              <a:defRPr>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7DFF79CE-17E9-9943-AF29-017E64904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2393" y="3529094"/>
            <a:ext cx="2601834" cy="1739951"/>
          </a:xfrm>
          <a:prstGeom prst="rect">
            <a:avLst/>
          </a:prstGeom>
        </p:spPr>
      </p:pic>
    </p:spTree>
    <p:extLst>
      <p:ext uri="{BB962C8B-B14F-4D97-AF65-F5344CB8AC3E}">
        <p14:creationId xmlns:p14="http://schemas.microsoft.com/office/powerpoint/2010/main" val="2253409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648B4F0A-CA35-BD4A-B72B-FF1A78BF2A0F}"/>
              </a:ext>
            </a:extLst>
          </p:cNvPr>
          <p:cNvSpPr>
            <a:spLocks noGrp="1"/>
          </p:cNvSpPr>
          <p:nvPr userDrawn="1">
            <p:ph type="title" hasCustomPrompt="1"/>
          </p:nvPr>
        </p:nvSpPr>
        <p:spPr>
          <a:xfrm>
            <a:off x="602865" y="3945613"/>
            <a:ext cx="2991239" cy="365125"/>
          </a:xfrm>
        </p:spPr>
        <p:txBody>
          <a:bodyPr anchor="t">
            <a:noAutofit/>
          </a:bodyPr>
          <a:lstStyle>
            <a:lvl1pPr>
              <a:defRPr sz="1865" b="1" i="0">
                <a:solidFill>
                  <a:schemeClr val="tx1"/>
                </a:solidFill>
                <a:latin typeface="+mj-lt"/>
              </a:defRPr>
            </a:lvl1pPr>
          </a:lstStyle>
          <a:p>
            <a:r>
              <a:rPr lang="en-US"/>
              <a:t>Name</a:t>
            </a:r>
          </a:p>
        </p:txBody>
      </p:sp>
      <p:sp>
        <p:nvSpPr>
          <p:cNvPr id="19" name="TextBox 18">
            <a:extLst>
              <a:ext uri="{FF2B5EF4-FFF2-40B4-BE49-F238E27FC236}">
                <a16:creationId xmlns:a16="http://schemas.microsoft.com/office/drawing/2014/main" id="{3A8BA798-6A49-B84D-8294-8055D20008DF}"/>
              </a:ext>
            </a:extLst>
          </p:cNvPr>
          <p:cNvSpPr txBox="1"/>
          <p:nvPr userDrawn="1"/>
        </p:nvSpPr>
        <p:spPr>
          <a:xfrm>
            <a:off x="596517" y="3609915"/>
            <a:ext cx="1501772" cy="317779"/>
          </a:xfrm>
          <a:prstGeom prst="rect">
            <a:avLst/>
          </a:prstGeom>
          <a:noFill/>
        </p:spPr>
        <p:txBody>
          <a:bodyPr wrap="square">
            <a:spAutoFit/>
          </a:bodyPr>
          <a:lstStyle/>
          <a:p>
            <a:r>
              <a:rPr lang="en-US" sz="1465" b="0" i="1">
                <a:solidFill>
                  <a:schemeClr val="bg1">
                    <a:lumMod val="50000"/>
                  </a:schemeClr>
                </a:solidFill>
                <a:latin typeface="Franklin Gothic Book" panose="020B0503020102020204" pitchFamily="34" charset="0"/>
              </a:rPr>
              <a:t>Presenters</a:t>
            </a:r>
          </a:p>
        </p:txBody>
      </p:sp>
      <p:sp>
        <p:nvSpPr>
          <p:cNvPr id="20" name="Chevron 19">
            <a:extLst>
              <a:ext uri="{FF2B5EF4-FFF2-40B4-BE49-F238E27FC236}">
                <a16:creationId xmlns:a16="http://schemas.microsoft.com/office/drawing/2014/main" id="{56E5A427-6586-5344-9D70-8290DC84E474}"/>
              </a:ext>
            </a:extLst>
          </p:cNvPr>
          <p:cNvSpPr/>
          <p:nvPr userDrawn="1"/>
        </p:nvSpPr>
        <p:spPr>
          <a:xfrm>
            <a:off x="417733" y="3948533"/>
            <a:ext cx="187299" cy="348813"/>
          </a:xfrm>
          <a:prstGeom prst="chevron">
            <a:avLst>
              <a:gd name="adj" fmla="val 558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solidFill>
                <a:schemeClr val="tx1"/>
              </a:solidFill>
            </a:endParaRPr>
          </a:p>
        </p:txBody>
      </p:sp>
      <p:sp>
        <p:nvSpPr>
          <p:cNvPr id="25" name="Chevron 24">
            <a:extLst>
              <a:ext uri="{FF2B5EF4-FFF2-40B4-BE49-F238E27FC236}">
                <a16:creationId xmlns:a16="http://schemas.microsoft.com/office/drawing/2014/main" id="{2C5049D2-1348-2B40-83F0-D2E45A047753}"/>
              </a:ext>
            </a:extLst>
          </p:cNvPr>
          <p:cNvSpPr/>
          <p:nvPr userDrawn="1"/>
        </p:nvSpPr>
        <p:spPr>
          <a:xfrm>
            <a:off x="417733" y="4508370"/>
            <a:ext cx="187299" cy="348813"/>
          </a:xfrm>
          <a:prstGeom prst="chevron">
            <a:avLst>
              <a:gd name="adj" fmla="val 558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solidFill>
                <a:schemeClr val="tx1"/>
              </a:solidFill>
            </a:endParaRPr>
          </a:p>
        </p:txBody>
      </p:sp>
      <p:sp>
        <p:nvSpPr>
          <p:cNvPr id="32" name="Chevron 31">
            <a:extLst>
              <a:ext uri="{FF2B5EF4-FFF2-40B4-BE49-F238E27FC236}">
                <a16:creationId xmlns:a16="http://schemas.microsoft.com/office/drawing/2014/main" id="{27B38FCF-27EC-D641-A317-60CA91E31C86}"/>
              </a:ext>
            </a:extLst>
          </p:cNvPr>
          <p:cNvSpPr/>
          <p:nvPr userDrawn="1"/>
        </p:nvSpPr>
        <p:spPr>
          <a:xfrm>
            <a:off x="417733" y="5080649"/>
            <a:ext cx="187299" cy="348813"/>
          </a:xfrm>
          <a:prstGeom prst="chevron">
            <a:avLst>
              <a:gd name="adj" fmla="val 5588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solidFill>
                <a:schemeClr val="tx1"/>
              </a:solidFill>
            </a:endParaRPr>
          </a:p>
        </p:txBody>
      </p:sp>
      <p:grpSp>
        <p:nvGrpSpPr>
          <p:cNvPr id="4" name="Group 3">
            <a:extLst>
              <a:ext uri="{FF2B5EF4-FFF2-40B4-BE49-F238E27FC236}">
                <a16:creationId xmlns:a16="http://schemas.microsoft.com/office/drawing/2014/main" id="{C5123F23-DF5F-5548-8330-1F48B7D9C64D}"/>
              </a:ext>
            </a:extLst>
          </p:cNvPr>
          <p:cNvGrpSpPr/>
          <p:nvPr userDrawn="1"/>
        </p:nvGrpSpPr>
        <p:grpSpPr>
          <a:xfrm>
            <a:off x="198974" y="136525"/>
            <a:ext cx="1712433" cy="1498643"/>
            <a:chOff x="709948" y="351798"/>
            <a:chExt cx="2666906" cy="2333954"/>
          </a:xfrm>
        </p:grpSpPr>
        <p:sp>
          <p:nvSpPr>
            <p:cNvPr id="38" name="Hexagon 37">
              <a:extLst>
                <a:ext uri="{FF2B5EF4-FFF2-40B4-BE49-F238E27FC236}">
                  <a16:creationId xmlns:a16="http://schemas.microsoft.com/office/drawing/2014/main" id="{956BCCEE-F231-C842-8959-4340B4832ECA}"/>
                </a:ext>
              </a:extLst>
            </p:cNvPr>
            <p:cNvSpPr/>
            <p:nvPr userDrawn="1"/>
          </p:nvSpPr>
          <p:spPr>
            <a:xfrm rot="16200000" flipH="1">
              <a:off x="1183974" y="433449"/>
              <a:ext cx="1185626" cy="1051554"/>
            </a:xfrm>
            <a:prstGeom prst="hexagon">
              <a:avLst>
                <a:gd name="adj" fmla="val 29054"/>
                <a:gd name="vf" fmla="val 115470"/>
              </a:avLst>
            </a:prstGeom>
            <a:gradFill>
              <a:gsLst>
                <a:gs pos="95000">
                  <a:srgbClr val="127AAC"/>
                </a:gs>
                <a:gs pos="0">
                  <a:schemeClr val="accent6"/>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40" name="Hexagon 39">
              <a:extLst>
                <a:ext uri="{FF2B5EF4-FFF2-40B4-BE49-F238E27FC236}">
                  <a16:creationId xmlns:a16="http://schemas.microsoft.com/office/drawing/2014/main" id="{C5C8EDB2-D1BF-9041-BEEE-DE95324EC8E2}"/>
                </a:ext>
              </a:extLst>
            </p:cNvPr>
            <p:cNvSpPr/>
            <p:nvPr userDrawn="1"/>
          </p:nvSpPr>
          <p:spPr>
            <a:xfrm rot="16200000" flipH="1">
              <a:off x="1721116" y="1331578"/>
              <a:ext cx="1185626" cy="1051554"/>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41" name="Hexagon 40">
              <a:extLst>
                <a:ext uri="{FF2B5EF4-FFF2-40B4-BE49-F238E27FC236}">
                  <a16:creationId xmlns:a16="http://schemas.microsoft.com/office/drawing/2014/main" id="{882EF242-8ED2-124B-831D-EB682909E258}"/>
                </a:ext>
              </a:extLst>
            </p:cNvPr>
            <p:cNvSpPr/>
            <p:nvPr userDrawn="1"/>
          </p:nvSpPr>
          <p:spPr>
            <a:xfrm rot="16200000" flipH="1">
              <a:off x="2258264" y="418834"/>
              <a:ext cx="1185626" cy="1051554"/>
            </a:xfrm>
            <a:prstGeom prst="hexagon">
              <a:avLst>
                <a:gd name="adj" fmla="val 29054"/>
                <a:gd name="vf" fmla="val 115470"/>
              </a:avLst>
            </a:prstGeom>
            <a:gradFill>
              <a:gsLst>
                <a:gs pos="88000">
                  <a:srgbClr val="348D87"/>
                </a:gs>
                <a:gs pos="0">
                  <a:schemeClr val="accent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42" name="Chevron 41">
              <a:extLst>
                <a:ext uri="{FF2B5EF4-FFF2-40B4-BE49-F238E27FC236}">
                  <a16:creationId xmlns:a16="http://schemas.microsoft.com/office/drawing/2014/main" id="{4F709193-50A0-E14C-937A-8D76E3371238}"/>
                </a:ext>
              </a:extLst>
            </p:cNvPr>
            <p:cNvSpPr/>
            <p:nvPr userDrawn="1"/>
          </p:nvSpPr>
          <p:spPr>
            <a:xfrm rot="1881099">
              <a:off x="2574786" y="1656657"/>
              <a:ext cx="552584" cy="1029095"/>
            </a:xfrm>
            <a:prstGeom prst="chevron">
              <a:avLst>
                <a:gd name="adj" fmla="val 55883"/>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solidFill>
                  <a:schemeClr val="tx1"/>
                </a:solidFill>
              </a:endParaRPr>
            </a:p>
          </p:txBody>
        </p:sp>
        <p:sp>
          <p:nvSpPr>
            <p:cNvPr id="43" name="Hexagon 42">
              <a:extLst>
                <a:ext uri="{FF2B5EF4-FFF2-40B4-BE49-F238E27FC236}">
                  <a16:creationId xmlns:a16="http://schemas.microsoft.com/office/drawing/2014/main" id="{04D876DB-A56F-1C4E-BA8A-394AF97E04E8}"/>
                </a:ext>
              </a:extLst>
            </p:cNvPr>
            <p:cNvSpPr/>
            <p:nvPr userDrawn="1"/>
          </p:nvSpPr>
          <p:spPr>
            <a:xfrm rot="16200000" flipH="1">
              <a:off x="642912" y="1331578"/>
              <a:ext cx="1185626" cy="1051554"/>
            </a:xfrm>
            <a:prstGeom prst="hexagon">
              <a:avLst>
                <a:gd name="adj" fmla="val 29054"/>
                <a:gd name="vf" fmla="val 1154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grpSp>
        <p:nvGrpSpPr>
          <p:cNvPr id="30" name="Group 29">
            <a:extLst>
              <a:ext uri="{FF2B5EF4-FFF2-40B4-BE49-F238E27FC236}">
                <a16:creationId xmlns:a16="http://schemas.microsoft.com/office/drawing/2014/main" id="{760CC8EA-F6F2-2743-BDCD-05C8155DF6A5}"/>
              </a:ext>
            </a:extLst>
          </p:cNvPr>
          <p:cNvGrpSpPr/>
          <p:nvPr userDrawn="1"/>
        </p:nvGrpSpPr>
        <p:grpSpPr>
          <a:xfrm>
            <a:off x="6351795" y="388942"/>
            <a:ext cx="4161439" cy="5465271"/>
            <a:chOff x="4763846" y="291706"/>
            <a:chExt cx="3121079" cy="4098953"/>
          </a:xfrm>
        </p:grpSpPr>
        <p:sp>
          <p:nvSpPr>
            <p:cNvPr id="31" name="Hexagon 30">
              <a:extLst>
                <a:ext uri="{FF2B5EF4-FFF2-40B4-BE49-F238E27FC236}">
                  <a16:creationId xmlns:a16="http://schemas.microsoft.com/office/drawing/2014/main" id="{20C8C2E4-72F1-4B46-914C-9F2F71766F49}"/>
                </a:ext>
              </a:extLst>
            </p:cNvPr>
            <p:cNvSpPr/>
            <p:nvPr userDrawn="1"/>
          </p:nvSpPr>
          <p:spPr>
            <a:xfrm rot="16200000" flipH="1">
              <a:off x="4564879" y="490673"/>
              <a:ext cx="3519013" cy="3121079"/>
            </a:xfrm>
            <a:prstGeom prst="hexagon">
              <a:avLst>
                <a:gd name="adj" fmla="val 29054"/>
                <a:gd name="vf" fmla="val 11547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33" name="Hexagon 32">
              <a:extLst>
                <a:ext uri="{FF2B5EF4-FFF2-40B4-BE49-F238E27FC236}">
                  <a16:creationId xmlns:a16="http://schemas.microsoft.com/office/drawing/2014/main" id="{B427C030-B444-F64D-BC74-BA9B24B118A3}"/>
                </a:ext>
              </a:extLst>
            </p:cNvPr>
            <p:cNvSpPr/>
            <p:nvPr userDrawn="1"/>
          </p:nvSpPr>
          <p:spPr>
            <a:xfrm rot="16200000" flipH="1">
              <a:off x="4795295" y="1765305"/>
              <a:ext cx="2782691" cy="2468018"/>
            </a:xfrm>
            <a:prstGeom prst="hexagon">
              <a:avLst>
                <a:gd name="adj" fmla="val 29054"/>
                <a:gd name="vf" fmla="val 115470"/>
              </a:avLst>
            </a:prstGeom>
            <a:solidFill>
              <a:srgbClr val="6AA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grpSp>
      <p:sp>
        <p:nvSpPr>
          <p:cNvPr id="3" name="Text Placeholder 2">
            <a:extLst>
              <a:ext uri="{FF2B5EF4-FFF2-40B4-BE49-F238E27FC236}">
                <a16:creationId xmlns:a16="http://schemas.microsoft.com/office/drawing/2014/main" id="{00572873-A409-4147-B248-1CF2529D7D41}"/>
              </a:ext>
            </a:extLst>
          </p:cNvPr>
          <p:cNvSpPr>
            <a:spLocks noGrp="1"/>
          </p:cNvSpPr>
          <p:nvPr>
            <p:ph type="body" sz="quarter" idx="13" hasCustomPrompt="1"/>
          </p:nvPr>
        </p:nvSpPr>
        <p:spPr>
          <a:xfrm>
            <a:off x="602863" y="4519410"/>
            <a:ext cx="2995084" cy="348926"/>
          </a:xfrm>
        </p:spPr>
        <p:txBody>
          <a:bodyPr>
            <a:noAutofit/>
          </a:bodyPr>
          <a:lstStyle>
            <a:lvl1pPr marL="0" indent="0">
              <a:buNone/>
              <a:defRPr sz="1865">
                <a:latin typeface="+mj-lt"/>
              </a:defRPr>
            </a:lvl1pPr>
          </a:lstStyle>
          <a:p>
            <a:pPr lvl="0"/>
            <a:r>
              <a:rPr lang="en-US"/>
              <a:t>Name</a:t>
            </a:r>
          </a:p>
        </p:txBody>
      </p:sp>
      <p:sp>
        <p:nvSpPr>
          <p:cNvPr id="6" name="Text Placeholder 5">
            <a:extLst>
              <a:ext uri="{FF2B5EF4-FFF2-40B4-BE49-F238E27FC236}">
                <a16:creationId xmlns:a16="http://schemas.microsoft.com/office/drawing/2014/main" id="{61B6F69B-5F5A-D546-B770-59856F24642B}"/>
              </a:ext>
            </a:extLst>
          </p:cNvPr>
          <p:cNvSpPr>
            <a:spLocks noGrp="1"/>
          </p:cNvSpPr>
          <p:nvPr>
            <p:ph type="body" sz="quarter" idx="14" hasCustomPrompt="1"/>
          </p:nvPr>
        </p:nvSpPr>
        <p:spPr>
          <a:xfrm>
            <a:off x="602863" y="5087357"/>
            <a:ext cx="2990851" cy="359500"/>
          </a:xfrm>
        </p:spPr>
        <p:txBody>
          <a:bodyPr>
            <a:noAutofit/>
          </a:bodyPr>
          <a:lstStyle>
            <a:lvl1pPr marL="0" indent="0">
              <a:buNone/>
              <a:defRPr sz="1865">
                <a:latin typeface="+mj-lt"/>
              </a:defRPr>
            </a:lvl1pPr>
          </a:lstStyle>
          <a:p>
            <a:pPr lvl="0"/>
            <a:r>
              <a:rPr lang="en-US"/>
              <a:t>Name</a:t>
            </a:r>
          </a:p>
        </p:txBody>
      </p:sp>
      <p:sp>
        <p:nvSpPr>
          <p:cNvPr id="15" name="Text Placeholder 14">
            <a:extLst>
              <a:ext uri="{FF2B5EF4-FFF2-40B4-BE49-F238E27FC236}">
                <a16:creationId xmlns:a16="http://schemas.microsoft.com/office/drawing/2014/main" id="{1560EC72-4F82-F64A-9B07-5ABB18D57A9B}"/>
              </a:ext>
            </a:extLst>
          </p:cNvPr>
          <p:cNvSpPr>
            <a:spLocks noGrp="1"/>
          </p:cNvSpPr>
          <p:nvPr>
            <p:ph type="body" sz="quarter" idx="15" hasCustomPrompt="1"/>
          </p:nvPr>
        </p:nvSpPr>
        <p:spPr>
          <a:xfrm>
            <a:off x="3627579" y="3946046"/>
            <a:ext cx="2118784" cy="363730"/>
          </a:xfrm>
        </p:spPr>
        <p:txBody>
          <a:bodyPr lIns="0">
            <a:noAutofit/>
          </a:bodyPr>
          <a:lstStyle>
            <a:lvl1pPr marL="0" indent="0">
              <a:buNone/>
              <a:defRPr sz="1332" i="0">
                <a:latin typeface="+mn-lt"/>
              </a:defRPr>
            </a:lvl1pPr>
          </a:lstStyle>
          <a:p>
            <a:r>
              <a:rPr lang="en-US" sz="1332" b="0" i="0">
                <a:solidFill>
                  <a:schemeClr val="accent6"/>
                </a:solidFill>
                <a:latin typeface="+mn-lt"/>
              </a:rPr>
              <a:t>Presenter title</a:t>
            </a:r>
            <a:endParaRPr lang="en-US" sz="2131" b="0" i="1">
              <a:solidFill>
                <a:schemeClr val="accent6"/>
              </a:solidFill>
              <a:latin typeface="Franklin Gothic Book" panose="020B0503020102020204" pitchFamily="34" charset="0"/>
            </a:endParaRPr>
          </a:p>
        </p:txBody>
      </p:sp>
      <p:sp>
        <p:nvSpPr>
          <p:cNvPr id="44" name="Text Placeholder 14">
            <a:extLst>
              <a:ext uri="{FF2B5EF4-FFF2-40B4-BE49-F238E27FC236}">
                <a16:creationId xmlns:a16="http://schemas.microsoft.com/office/drawing/2014/main" id="{C55E72B4-3C6E-0B45-A9AF-FDA44298C377}"/>
              </a:ext>
            </a:extLst>
          </p:cNvPr>
          <p:cNvSpPr>
            <a:spLocks noGrp="1"/>
          </p:cNvSpPr>
          <p:nvPr>
            <p:ph type="body" sz="quarter" idx="16" hasCustomPrompt="1"/>
          </p:nvPr>
        </p:nvSpPr>
        <p:spPr>
          <a:xfrm>
            <a:off x="3627579" y="4515144"/>
            <a:ext cx="2118784" cy="363730"/>
          </a:xfrm>
        </p:spPr>
        <p:txBody>
          <a:bodyPr lIns="0">
            <a:noAutofit/>
          </a:bodyPr>
          <a:lstStyle>
            <a:lvl1pPr marL="0" indent="0">
              <a:buNone/>
              <a:defRPr sz="1332" i="0">
                <a:latin typeface="+mn-lt"/>
              </a:defRPr>
            </a:lvl1pPr>
          </a:lstStyle>
          <a:p>
            <a:r>
              <a:rPr lang="en-US" sz="1332" b="0" i="0">
                <a:solidFill>
                  <a:schemeClr val="accent6"/>
                </a:solidFill>
                <a:latin typeface="+mn-lt"/>
              </a:rPr>
              <a:t>Presenter title</a:t>
            </a:r>
            <a:endParaRPr lang="en-US" sz="2131" b="0" i="1">
              <a:solidFill>
                <a:schemeClr val="accent6"/>
              </a:solidFill>
              <a:latin typeface="Franklin Gothic Book" panose="020B0503020102020204" pitchFamily="34" charset="0"/>
            </a:endParaRPr>
          </a:p>
        </p:txBody>
      </p:sp>
      <p:sp>
        <p:nvSpPr>
          <p:cNvPr id="45" name="Text Placeholder 14">
            <a:extLst>
              <a:ext uri="{FF2B5EF4-FFF2-40B4-BE49-F238E27FC236}">
                <a16:creationId xmlns:a16="http://schemas.microsoft.com/office/drawing/2014/main" id="{9FD6B7A8-4504-144E-9C28-981B4D9C8739}"/>
              </a:ext>
            </a:extLst>
          </p:cNvPr>
          <p:cNvSpPr>
            <a:spLocks noGrp="1"/>
          </p:cNvSpPr>
          <p:nvPr>
            <p:ph type="body" sz="quarter" idx="17" hasCustomPrompt="1"/>
          </p:nvPr>
        </p:nvSpPr>
        <p:spPr>
          <a:xfrm>
            <a:off x="3627579" y="5084244"/>
            <a:ext cx="2118784" cy="363730"/>
          </a:xfrm>
        </p:spPr>
        <p:txBody>
          <a:bodyPr lIns="0">
            <a:noAutofit/>
          </a:bodyPr>
          <a:lstStyle>
            <a:lvl1pPr marL="0" indent="0">
              <a:buNone/>
              <a:defRPr sz="1332" i="0">
                <a:latin typeface="+mn-lt"/>
              </a:defRPr>
            </a:lvl1pPr>
          </a:lstStyle>
          <a:p>
            <a:r>
              <a:rPr lang="en-US" sz="1332" b="0" i="0">
                <a:solidFill>
                  <a:schemeClr val="accent6"/>
                </a:solidFill>
                <a:latin typeface="+mn-lt"/>
              </a:rPr>
              <a:t>Presenter title</a:t>
            </a:r>
            <a:endParaRPr lang="en-US" sz="2131" b="0" i="1">
              <a:solidFill>
                <a:schemeClr val="accent6"/>
              </a:solidFill>
              <a:latin typeface="Franklin Gothic Book" panose="020B0503020102020204" pitchFamily="34" charset="0"/>
            </a:endParaRPr>
          </a:p>
        </p:txBody>
      </p:sp>
      <p:sp>
        <p:nvSpPr>
          <p:cNvPr id="46" name="Hexagon 45">
            <a:extLst>
              <a:ext uri="{FF2B5EF4-FFF2-40B4-BE49-F238E27FC236}">
                <a16:creationId xmlns:a16="http://schemas.microsoft.com/office/drawing/2014/main" id="{276CB4D3-5F71-4D4C-9F5D-90D57CD0356B}"/>
              </a:ext>
            </a:extLst>
          </p:cNvPr>
          <p:cNvSpPr/>
          <p:nvPr userDrawn="1"/>
        </p:nvSpPr>
        <p:spPr>
          <a:xfrm rot="16200000" flipH="1">
            <a:off x="10212553" y="241060"/>
            <a:ext cx="1848824" cy="1639756"/>
          </a:xfrm>
          <a:prstGeom prst="hexagon">
            <a:avLst>
              <a:gd name="adj" fmla="val 29054"/>
              <a:gd name="vf" fmla="val 11547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3" name="Hexagon 22">
            <a:extLst>
              <a:ext uri="{FF2B5EF4-FFF2-40B4-BE49-F238E27FC236}">
                <a16:creationId xmlns:a16="http://schemas.microsoft.com/office/drawing/2014/main" id="{FBA6B4A1-34C2-EF43-B2A1-F34360C4DAAF}"/>
              </a:ext>
            </a:extLst>
          </p:cNvPr>
          <p:cNvSpPr/>
          <p:nvPr userDrawn="1"/>
        </p:nvSpPr>
        <p:spPr>
          <a:xfrm rot="16200000" flipH="1">
            <a:off x="6428936" y="593288"/>
            <a:ext cx="6124392" cy="5401737"/>
          </a:xfrm>
          <a:prstGeom prst="hexagon">
            <a:avLst>
              <a:gd name="adj" fmla="val 29054"/>
              <a:gd name="vf" fmla="val 115470"/>
            </a:avLst>
          </a:prstGeom>
          <a:blipFill dpi="0" rotWithShape="0">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Tree>
    <p:extLst>
      <p:ext uri="{BB962C8B-B14F-4D97-AF65-F5344CB8AC3E}">
        <p14:creationId xmlns:p14="http://schemas.microsoft.com/office/powerpoint/2010/main" val="25644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51B3BB-2D7F-4A0A-AB8A-02F4ED2A4178}"/>
              </a:ext>
            </a:extLst>
          </p:cNvPr>
          <p:cNvSpPr>
            <a:spLocks noGrp="1"/>
          </p:cNvSpPr>
          <p:nvPr>
            <p:ph type="sldNum" sz="quarter" idx="12"/>
          </p:nvPr>
        </p:nvSpPr>
        <p:spPr>
          <a:xfrm>
            <a:off x="11450458" y="6356352"/>
            <a:ext cx="474557" cy="365125"/>
          </a:xfrm>
        </p:spPr>
        <p:txBody>
          <a:bodyPr/>
          <a:lstStyle>
            <a:lvl1pPr>
              <a:defRPr sz="1332">
                <a:solidFill>
                  <a:schemeClr val="tx1">
                    <a:lumMod val="50000"/>
                    <a:lumOff val="50000"/>
                  </a:schemeClr>
                </a:solidFill>
                <a:latin typeface="Franklin Gothic Book" panose="020B0503020102020204" pitchFamily="34" charset="0"/>
              </a:defRPr>
            </a:lvl1pPr>
          </a:lstStyle>
          <a:p>
            <a:fld id="{D5257509-0CD2-43E1-82B2-1A4F0A7F56DB}" type="slidenum">
              <a:rPr lang="en-US" smtClean="0"/>
              <a:pPr/>
              <a:t>‹#›</a:t>
            </a:fld>
            <a:endParaRPr lang="en-US"/>
          </a:p>
        </p:txBody>
      </p:sp>
      <p:sp>
        <p:nvSpPr>
          <p:cNvPr id="2" name="Title 1">
            <a:extLst>
              <a:ext uri="{FF2B5EF4-FFF2-40B4-BE49-F238E27FC236}">
                <a16:creationId xmlns:a16="http://schemas.microsoft.com/office/drawing/2014/main" id="{04414C5B-FB4E-40CC-BF00-01C93E30A3F2}"/>
              </a:ext>
            </a:extLst>
          </p:cNvPr>
          <p:cNvSpPr>
            <a:spLocks noGrp="1"/>
          </p:cNvSpPr>
          <p:nvPr>
            <p:ph type="title"/>
          </p:nvPr>
        </p:nvSpPr>
        <p:spPr>
          <a:xfrm>
            <a:off x="400941" y="165747"/>
            <a:ext cx="10515600" cy="337529"/>
          </a:xfrm>
        </p:spPr>
        <p:txBody>
          <a:bodyPr lIns="0" tIns="0" rIns="0" bIns="0" anchor="t">
            <a:noAutofit/>
          </a:bodyPr>
          <a:lstStyle>
            <a:lvl1pPr>
              <a:defRPr sz="2100" b="0" i="0">
                <a:solidFill>
                  <a:schemeClr val="bg1">
                    <a:lumMod val="50000"/>
                  </a:schemeClr>
                </a:solidFill>
                <a:latin typeface="+mj-lt"/>
              </a:defRPr>
            </a:lvl1pPr>
          </a:lstStyle>
          <a:p>
            <a:r>
              <a:rPr lang="en-US"/>
              <a:t>Click to edit Master title style</a:t>
            </a:r>
          </a:p>
        </p:txBody>
      </p:sp>
      <p:sp>
        <p:nvSpPr>
          <p:cNvPr id="4" name="Footer Placeholder 3">
            <a:extLst>
              <a:ext uri="{FF2B5EF4-FFF2-40B4-BE49-F238E27FC236}">
                <a16:creationId xmlns:a16="http://schemas.microsoft.com/office/drawing/2014/main" id="{7464A5A1-F711-409A-8CBD-1393F53706D8}"/>
              </a:ext>
            </a:extLst>
          </p:cNvPr>
          <p:cNvSpPr>
            <a:spLocks noGrp="1"/>
          </p:cNvSpPr>
          <p:nvPr>
            <p:ph type="ftr" sz="quarter" idx="11"/>
          </p:nvPr>
        </p:nvSpPr>
        <p:spPr>
          <a:xfrm>
            <a:off x="964276" y="6564460"/>
            <a:ext cx="10361451" cy="127794"/>
          </a:xfrm>
        </p:spPr>
        <p:txBody>
          <a:bodyPr lIns="9144" tIns="0" rIns="0" bIns="0" anchor="t"/>
          <a:lstStyle>
            <a:lvl1pPr algn="l">
              <a:spcBef>
                <a:spcPts val="400"/>
              </a:spcBef>
              <a:defRPr sz="799">
                <a:solidFill>
                  <a:schemeClr val="tx1"/>
                </a:solidFill>
                <a:latin typeface="Franklin Gothic Book" panose="020B0503020102020204" pitchFamily="34" charset="0"/>
              </a:defRPr>
            </a:lvl1pPr>
          </a:lstStyle>
          <a:p>
            <a:endParaRPr lang="en-US"/>
          </a:p>
        </p:txBody>
      </p:sp>
      <p:sp>
        <p:nvSpPr>
          <p:cNvPr id="6" name="Chevron 5">
            <a:extLst>
              <a:ext uri="{FF2B5EF4-FFF2-40B4-BE49-F238E27FC236}">
                <a16:creationId xmlns:a16="http://schemas.microsoft.com/office/drawing/2014/main" id="{D6BCEE22-211D-7E4D-AEA5-CECC0547FACA}"/>
              </a:ext>
            </a:extLst>
          </p:cNvPr>
          <p:cNvSpPr/>
          <p:nvPr userDrawn="1"/>
        </p:nvSpPr>
        <p:spPr>
          <a:xfrm>
            <a:off x="124314" y="165747"/>
            <a:ext cx="179171" cy="272408"/>
          </a:xfrm>
          <a:prstGeom prst="chevron">
            <a:avLst/>
          </a:prstGeom>
          <a:solidFill>
            <a:srgbClr val="6AA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solidFill>
                <a:schemeClr val="tx1"/>
              </a:solidFill>
            </a:endParaRPr>
          </a:p>
        </p:txBody>
      </p:sp>
      <p:sp>
        <p:nvSpPr>
          <p:cNvPr id="8" name="Content Placeholder 7">
            <a:extLst>
              <a:ext uri="{FF2B5EF4-FFF2-40B4-BE49-F238E27FC236}">
                <a16:creationId xmlns:a16="http://schemas.microsoft.com/office/drawing/2014/main" id="{C41753DD-DDF6-3948-8A4F-6E153A9C61F4}"/>
              </a:ext>
            </a:extLst>
          </p:cNvPr>
          <p:cNvSpPr>
            <a:spLocks noGrp="1"/>
          </p:cNvSpPr>
          <p:nvPr>
            <p:ph sz="quarter" idx="13"/>
          </p:nvPr>
        </p:nvSpPr>
        <p:spPr>
          <a:xfrm>
            <a:off x="400941" y="864917"/>
            <a:ext cx="11013016" cy="4711570"/>
          </a:xfrm>
        </p:spPr>
        <p:txBody>
          <a:bodyPr lIns="0" rIns="0">
            <a:normAutofit/>
          </a:bodyPr>
          <a:lstStyle>
            <a:lvl1pPr marL="342900" indent="-342900">
              <a:buClr>
                <a:schemeClr val="accent6"/>
              </a:buClr>
              <a:buSzPct val="70000"/>
              <a:buFont typeface="Wingdings" pitchFamily="2" charset="2"/>
              <a:buChar char="§"/>
              <a:defRPr sz="2131">
                <a:latin typeface="+mn-lt"/>
              </a:defRPr>
            </a:lvl1pPr>
            <a:lvl2pPr marL="742527" indent="-285750">
              <a:buClr>
                <a:schemeClr val="accent6"/>
              </a:buClr>
              <a:buSzPct val="70000"/>
              <a:buFont typeface="Wingdings" pitchFamily="2" charset="2"/>
              <a:buChar char="§"/>
              <a:defRPr sz="1599">
                <a:latin typeface="+mn-lt"/>
              </a:defRPr>
            </a:lvl2pPr>
            <a:lvl3pPr marL="1199304" indent="-285750">
              <a:buClr>
                <a:schemeClr val="accent6"/>
              </a:buClr>
              <a:buSzPct val="70000"/>
              <a:buFont typeface="Wingdings" pitchFamily="2" charset="2"/>
              <a:buChar char="§"/>
              <a:defRPr sz="1465">
                <a:latin typeface="+mn-lt"/>
              </a:defRPr>
            </a:lvl3pPr>
            <a:lvl4pPr marL="1656081" indent="-285750">
              <a:buClr>
                <a:schemeClr val="accent6"/>
              </a:buClr>
              <a:buSzPct val="70000"/>
              <a:buFont typeface="Wingdings" pitchFamily="2" charset="2"/>
              <a:buChar char="§"/>
              <a:defRPr sz="1399">
                <a:latin typeface="+mn-lt"/>
              </a:defRPr>
            </a:lvl4pPr>
            <a:lvl5pPr marL="2112858" indent="-285750">
              <a:buClr>
                <a:schemeClr val="accent6"/>
              </a:buClr>
              <a:buSzPct val="70000"/>
              <a:buFont typeface="Wingdings" pitchFamily="2" charset="2"/>
              <a:buChar char="§"/>
              <a:defRPr sz="1399">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D8E3D4D-E415-4219-9120-2C0A0198E8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83015"/>
          <a:stretch/>
        </p:blipFill>
        <p:spPr>
          <a:xfrm>
            <a:off x="208692" y="6481553"/>
            <a:ext cx="364437" cy="254595"/>
          </a:xfrm>
          <a:prstGeom prst="rect">
            <a:avLst/>
          </a:prstGeom>
        </p:spPr>
      </p:pic>
      <p:pic>
        <p:nvPicPr>
          <p:cNvPr id="9" name="Picture 8">
            <a:extLst>
              <a:ext uri="{FF2B5EF4-FFF2-40B4-BE49-F238E27FC236}">
                <a16:creationId xmlns:a16="http://schemas.microsoft.com/office/drawing/2014/main" id="{588E797B-4E70-4954-B848-D8AF18CB80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864" r="36664"/>
          <a:stretch/>
        </p:blipFill>
        <p:spPr>
          <a:xfrm>
            <a:off x="580628" y="6480760"/>
            <a:ext cx="285645" cy="271764"/>
          </a:xfrm>
          <a:prstGeom prst="rect">
            <a:avLst/>
          </a:prstGeom>
        </p:spPr>
      </p:pic>
    </p:spTree>
    <p:extLst>
      <p:ext uri="{BB962C8B-B14F-4D97-AF65-F5344CB8AC3E}">
        <p14:creationId xmlns:p14="http://schemas.microsoft.com/office/powerpoint/2010/main" val="1873817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39BD59-109D-C73F-BC29-18B337770429}"/>
              </a:ext>
            </a:extLst>
          </p:cNvPr>
          <p:cNvSpPr txBox="1">
            <a:spLocks/>
          </p:cNvSpPr>
          <p:nvPr userDrawn="1"/>
        </p:nvSpPr>
        <p:spPr>
          <a:xfrm>
            <a:off x="11450458" y="6356352"/>
            <a:ext cx="474557" cy="365125"/>
          </a:xfrm>
          <a:prstGeom prst="rect">
            <a:avLst/>
          </a:prstGeom>
        </p:spPr>
        <p:txBody>
          <a:bodyPr vert="horz" lIns="91440" tIns="45720" rIns="91440" bIns="45720" rtlCol="0" anchor="ctr"/>
          <a:lstStyle>
            <a:defPPr>
              <a:defRPr lang="en-US"/>
            </a:defPPr>
            <a:lvl1pPr marL="0" algn="r" defTabSz="914400" rtl="0" eaLnBrk="1" latinLnBrk="0" hangingPunct="1">
              <a:defRPr sz="1332" kern="1200">
                <a:solidFill>
                  <a:schemeClr val="tx1">
                    <a:lumMod val="50000"/>
                    <a:lumOff val="50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257509-0CD2-43E1-82B2-1A4F0A7F56DB}" type="slidenum">
              <a:rPr lang="en-US" smtClean="0"/>
              <a:pPr/>
              <a:t>‹#›</a:t>
            </a:fld>
            <a:endParaRPr lang="en-US"/>
          </a:p>
        </p:txBody>
      </p:sp>
    </p:spTree>
    <p:extLst>
      <p:ext uri="{BB962C8B-B14F-4D97-AF65-F5344CB8AC3E}">
        <p14:creationId xmlns:p14="http://schemas.microsoft.com/office/powerpoint/2010/main" val="276518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oleObject" Target="../embeddings/oleObject2.bin"/><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46FFB83-2822-499A-8B21-92AA9490EA81}"/>
              </a:ext>
            </a:extLst>
          </p:cNvPr>
          <p:cNvGraphicFramePr>
            <a:graphicFrameLocks noChangeAspect="1"/>
          </p:cNvGraphicFramePr>
          <p:nvPr userDrawn="1">
            <p:custDataLst>
              <p:tags r:id="rId14"/>
            </p:custDataLst>
            <p:extLst>
              <p:ext uri="{D42A27DB-BD31-4B8C-83A1-F6EECF244321}">
                <p14:modId xmlns:p14="http://schemas.microsoft.com/office/powerpoint/2010/main" val="3893364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47" imgH="348" progId="TCLayout.ActiveDocument.1">
                  <p:embed/>
                </p:oleObj>
              </mc:Choice>
              <mc:Fallback>
                <p:oleObj name="think-cell Slide" r:id="rId15" imgW="347" imgH="348" progId="TCLayout.ActiveDocument.1">
                  <p:embed/>
                  <p:pic>
                    <p:nvPicPr>
                      <p:cNvPr id="8" name="Object 7" hidden="1">
                        <a:extLst>
                          <a:ext uri="{FF2B5EF4-FFF2-40B4-BE49-F238E27FC236}">
                            <a16:creationId xmlns:a16="http://schemas.microsoft.com/office/drawing/2014/main" id="{C46FFB83-2822-499A-8B21-92AA9490EA81}"/>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AD2AC0D-278F-4C54-9D3C-7C263F2C6AF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23B81C-A0CC-40EF-A09D-8857644116BC}"/>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B752F-4D39-463A-AD0D-C6C0B5DDEA0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C3D476E-2598-43C4-91B7-A6A678193F8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96C7FA-C521-465B-AD88-4A8C7BD9A6A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D5257509-0CD2-43E1-82B2-1A4F0A7F56DB}" type="slidenum">
              <a:rPr lang="en-US" smtClean="0"/>
              <a:t>‹#›</a:t>
            </a:fld>
            <a:endParaRPr lang="en-US"/>
          </a:p>
        </p:txBody>
      </p:sp>
      <p:sp>
        <p:nvSpPr>
          <p:cNvPr id="9" name="Rectangle 8">
            <a:extLst>
              <a:ext uri="{FF2B5EF4-FFF2-40B4-BE49-F238E27FC236}">
                <a16:creationId xmlns:a16="http://schemas.microsoft.com/office/drawing/2014/main" id="{9B08A0B5-1C45-4A6B-B85D-735F82206F70}"/>
              </a:ext>
            </a:extLst>
          </p:cNvPr>
          <p:cNvSpPr/>
          <p:nvPr userDrawn="1"/>
        </p:nvSpPr>
        <p:spPr>
          <a:xfrm>
            <a:off x="-919595" y="639041"/>
            <a:ext cx="742950" cy="184666"/>
          </a:xfrm>
          <a:prstGeom prst="rect">
            <a:avLst/>
          </a:prstGeom>
          <a:solidFill>
            <a:schemeClr val="accent1"/>
          </a:solidFill>
          <a:ln>
            <a:noFill/>
          </a:ln>
        </p:spPr>
        <p:txBody>
          <a:bodyPr wrap="square" rtlCol="0" anchor="t">
            <a:spAutoFit/>
          </a:bodyPr>
          <a:lstStyle/>
          <a:p>
            <a:pPr algn="l"/>
            <a:r>
              <a:rPr lang="en-US" sz="600" b="1">
                <a:solidFill>
                  <a:schemeClr val="bg1"/>
                </a:solidFill>
              </a:rPr>
              <a:t>0 – 113 – 187 </a:t>
            </a:r>
          </a:p>
        </p:txBody>
      </p:sp>
      <p:sp>
        <p:nvSpPr>
          <p:cNvPr id="10" name="Rectangle 9">
            <a:extLst>
              <a:ext uri="{FF2B5EF4-FFF2-40B4-BE49-F238E27FC236}">
                <a16:creationId xmlns:a16="http://schemas.microsoft.com/office/drawing/2014/main" id="{E87C4343-4B7C-4E9C-B40E-ED1257BAF6FE}"/>
              </a:ext>
            </a:extLst>
          </p:cNvPr>
          <p:cNvSpPr/>
          <p:nvPr userDrawn="1"/>
        </p:nvSpPr>
        <p:spPr>
          <a:xfrm>
            <a:off x="-919595" y="912678"/>
            <a:ext cx="742950" cy="184666"/>
          </a:xfrm>
          <a:prstGeom prst="rect">
            <a:avLst/>
          </a:prstGeom>
          <a:solidFill>
            <a:schemeClr val="accent2"/>
          </a:solidFill>
          <a:ln>
            <a:noFill/>
          </a:ln>
        </p:spPr>
        <p:txBody>
          <a:bodyPr wrap="square" rtlCol="0" anchor="t">
            <a:spAutoFit/>
          </a:bodyPr>
          <a:lstStyle/>
          <a:p>
            <a:pPr algn="l"/>
            <a:r>
              <a:rPr lang="en-US" sz="600" b="1">
                <a:solidFill>
                  <a:schemeClr val="bg1"/>
                </a:solidFill>
              </a:rPr>
              <a:t>237 – 28 – 36 </a:t>
            </a:r>
          </a:p>
        </p:txBody>
      </p:sp>
      <p:sp>
        <p:nvSpPr>
          <p:cNvPr id="11" name="Rectangle 10">
            <a:extLst>
              <a:ext uri="{FF2B5EF4-FFF2-40B4-BE49-F238E27FC236}">
                <a16:creationId xmlns:a16="http://schemas.microsoft.com/office/drawing/2014/main" id="{D11D0F0C-076D-4356-9E18-7988D9ED7750}"/>
              </a:ext>
            </a:extLst>
          </p:cNvPr>
          <p:cNvSpPr/>
          <p:nvPr userDrawn="1"/>
        </p:nvSpPr>
        <p:spPr>
          <a:xfrm>
            <a:off x="-919595" y="1213306"/>
            <a:ext cx="742950" cy="184666"/>
          </a:xfrm>
          <a:prstGeom prst="rect">
            <a:avLst/>
          </a:prstGeom>
          <a:solidFill>
            <a:srgbClr val="00395D"/>
          </a:solidFill>
          <a:ln>
            <a:noFill/>
          </a:ln>
        </p:spPr>
        <p:txBody>
          <a:bodyPr wrap="square" rtlCol="0" anchor="t">
            <a:spAutoFit/>
          </a:bodyPr>
          <a:lstStyle/>
          <a:p>
            <a:pPr algn="l"/>
            <a:r>
              <a:rPr lang="en-US" sz="600" b="1">
                <a:solidFill>
                  <a:schemeClr val="bg1"/>
                </a:solidFill>
              </a:rPr>
              <a:t>0 – 57 – 93 </a:t>
            </a:r>
          </a:p>
        </p:txBody>
      </p:sp>
      <p:sp>
        <p:nvSpPr>
          <p:cNvPr id="12" name="Rectangle 11">
            <a:extLst>
              <a:ext uri="{FF2B5EF4-FFF2-40B4-BE49-F238E27FC236}">
                <a16:creationId xmlns:a16="http://schemas.microsoft.com/office/drawing/2014/main" id="{79F38689-19B0-4B5C-8D0F-5D21D0CA37C3}"/>
              </a:ext>
            </a:extLst>
          </p:cNvPr>
          <p:cNvSpPr/>
          <p:nvPr userDrawn="1"/>
        </p:nvSpPr>
        <p:spPr>
          <a:xfrm>
            <a:off x="-964388" y="1510573"/>
            <a:ext cx="815686" cy="184666"/>
          </a:xfrm>
          <a:prstGeom prst="rect">
            <a:avLst/>
          </a:prstGeom>
          <a:solidFill>
            <a:srgbClr val="D9E1F2"/>
          </a:solidFill>
        </p:spPr>
        <p:txBody>
          <a:bodyPr wrap="square" rtlCol="0" anchor="t">
            <a:spAutoFit/>
          </a:bodyPr>
          <a:lstStyle/>
          <a:p>
            <a:pPr algn="l"/>
            <a:r>
              <a:rPr lang="en-US" sz="600">
                <a:solidFill>
                  <a:srgbClr val="3F3F3F"/>
                </a:solidFill>
              </a:rPr>
              <a:t>217 – 225 – 242</a:t>
            </a:r>
          </a:p>
        </p:txBody>
      </p:sp>
      <p:sp>
        <p:nvSpPr>
          <p:cNvPr id="13" name="Rectangle 12">
            <a:extLst>
              <a:ext uri="{FF2B5EF4-FFF2-40B4-BE49-F238E27FC236}">
                <a16:creationId xmlns:a16="http://schemas.microsoft.com/office/drawing/2014/main" id="{32B56B12-6885-48B0-9AAA-6176C7E0FD7B}"/>
              </a:ext>
            </a:extLst>
          </p:cNvPr>
          <p:cNvSpPr/>
          <p:nvPr userDrawn="1"/>
        </p:nvSpPr>
        <p:spPr>
          <a:xfrm>
            <a:off x="-955963" y="1807840"/>
            <a:ext cx="815686" cy="184666"/>
          </a:xfrm>
          <a:prstGeom prst="rect">
            <a:avLst/>
          </a:prstGeom>
          <a:solidFill>
            <a:srgbClr val="A6C78E"/>
          </a:solidFill>
        </p:spPr>
        <p:txBody>
          <a:bodyPr wrap="square" rtlCol="0" anchor="t">
            <a:spAutoFit/>
          </a:bodyPr>
          <a:lstStyle/>
          <a:p>
            <a:pPr algn="l"/>
            <a:r>
              <a:rPr lang="en-US" sz="600">
                <a:solidFill>
                  <a:srgbClr val="3F3F3F"/>
                </a:solidFill>
              </a:rPr>
              <a:t>166 – 199 - 142</a:t>
            </a:r>
          </a:p>
        </p:txBody>
      </p:sp>
      <p:sp>
        <p:nvSpPr>
          <p:cNvPr id="14" name="Rectangle 13">
            <a:extLst>
              <a:ext uri="{FF2B5EF4-FFF2-40B4-BE49-F238E27FC236}">
                <a16:creationId xmlns:a16="http://schemas.microsoft.com/office/drawing/2014/main" id="{896B3744-030C-4FDA-9438-D05536E5F204}"/>
              </a:ext>
            </a:extLst>
          </p:cNvPr>
          <p:cNvSpPr/>
          <p:nvPr userDrawn="1"/>
        </p:nvSpPr>
        <p:spPr>
          <a:xfrm>
            <a:off x="-955963" y="2084838"/>
            <a:ext cx="815686" cy="184666"/>
          </a:xfrm>
          <a:prstGeom prst="rect">
            <a:avLst/>
          </a:prstGeom>
          <a:solidFill>
            <a:srgbClr val="F2D383"/>
          </a:solidFill>
        </p:spPr>
        <p:txBody>
          <a:bodyPr wrap="square" rtlCol="0" anchor="t">
            <a:spAutoFit/>
          </a:bodyPr>
          <a:lstStyle/>
          <a:p>
            <a:pPr algn="l"/>
            <a:r>
              <a:rPr lang="en-US" sz="600">
                <a:solidFill>
                  <a:srgbClr val="3F3F3F"/>
                </a:solidFill>
              </a:rPr>
              <a:t>242 – 211 – 131</a:t>
            </a:r>
          </a:p>
        </p:txBody>
      </p:sp>
      <p:sp>
        <p:nvSpPr>
          <p:cNvPr id="15" name="Rectangle 14">
            <a:extLst>
              <a:ext uri="{FF2B5EF4-FFF2-40B4-BE49-F238E27FC236}">
                <a16:creationId xmlns:a16="http://schemas.microsoft.com/office/drawing/2014/main" id="{A3FEC64C-EAC5-4DD2-BEA6-655F6B38E72A}"/>
              </a:ext>
            </a:extLst>
          </p:cNvPr>
          <p:cNvSpPr/>
          <p:nvPr userDrawn="1"/>
        </p:nvSpPr>
        <p:spPr>
          <a:xfrm>
            <a:off x="-964388" y="2382105"/>
            <a:ext cx="815686" cy="184666"/>
          </a:xfrm>
          <a:prstGeom prst="rect">
            <a:avLst/>
          </a:prstGeom>
          <a:solidFill>
            <a:srgbClr val="AD96C2"/>
          </a:solidFill>
        </p:spPr>
        <p:txBody>
          <a:bodyPr wrap="square" rtlCol="0" anchor="t">
            <a:spAutoFit/>
          </a:bodyPr>
          <a:lstStyle/>
          <a:p>
            <a:pPr algn="l"/>
            <a:r>
              <a:rPr lang="en-US" sz="600">
                <a:solidFill>
                  <a:srgbClr val="3F3F3F"/>
                </a:solidFill>
              </a:rPr>
              <a:t>173– 150 – 194</a:t>
            </a:r>
          </a:p>
        </p:txBody>
      </p:sp>
      <p:sp>
        <p:nvSpPr>
          <p:cNvPr id="16" name="Rectangle 15">
            <a:extLst>
              <a:ext uri="{FF2B5EF4-FFF2-40B4-BE49-F238E27FC236}">
                <a16:creationId xmlns:a16="http://schemas.microsoft.com/office/drawing/2014/main" id="{E999CEB4-6CE9-47C3-81FF-026CB346B8E3}"/>
              </a:ext>
            </a:extLst>
          </p:cNvPr>
          <p:cNvSpPr/>
          <p:nvPr userDrawn="1"/>
        </p:nvSpPr>
        <p:spPr>
          <a:xfrm>
            <a:off x="-964388" y="2659102"/>
            <a:ext cx="815686" cy="184666"/>
          </a:xfrm>
          <a:prstGeom prst="rect">
            <a:avLst/>
          </a:prstGeom>
          <a:solidFill>
            <a:srgbClr val="369CA0"/>
          </a:solidFill>
        </p:spPr>
        <p:txBody>
          <a:bodyPr wrap="square" rtlCol="0" anchor="t">
            <a:spAutoFit/>
          </a:bodyPr>
          <a:lstStyle/>
          <a:p>
            <a:pPr algn="l"/>
            <a:r>
              <a:rPr lang="en-US" sz="600">
                <a:solidFill>
                  <a:srgbClr val="3F3F3F"/>
                </a:solidFill>
              </a:rPr>
              <a:t>54– 156– 160</a:t>
            </a:r>
          </a:p>
        </p:txBody>
      </p:sp>
      <p:sp>
        <p:nvSpPr>
          <p:cNvPr id="17" name="Rectangle 16">
            <a:extLst>
              <a:ext uri="{FF2B5EF4-FFF2-40B4-BE49-F238E27FC236}">
                <a16:creationId xmlns:a16="http://schemas.microsoft.com/office/drawing/2014/main" id="{BE418F3E-0EB3-4294-A1DA-C3491ABB8205}"/>
              </a:ext>
            </a:extLst>
          </p:cNvPr>
          <p:cNvSpPr/>
          <p:nvPr userDrawn="1"/>
        </p:nvSpPr>
        <p:spPr>
          <a:xfrm>
            <a:off x="-964388" y="2956370"/>
            <a:ext cx="815686" cy="184666"/>
          </a:xfrm>
          <a:prstGeom prst="rect">
            <a:avLst/>
          </a:prstGeom>
          <a:solidFill>
            <a:srgbClr val="F0A922"/>
          </a:solidFill>
        </p:spPr>
        <p:txBody>
          <a:bodyPr wrap="square" rtlCol="0" anchor="t">
            <a:spAutoFit/>
          </a:bodyPr>
          <a:lstStyle/>
          <a:p>
            <a:pPr algn="l"/>
            <a:r>
              <a:rPr lang="en-US" sz="600">
                <a:solidFill>
                  <a:srgbClr val="3F3F3F"/>
                </a:solidFill>
              </a:rPr>
              <a:t>240– 169– 34</a:t>
            </a:r>
          </a:p>
        </p:txBody>
      </p:sp>
      <p:sp>
        <p:nvSpPr>
          <p:cNvPr id="18" name="Rectangle 17">
            <a:extLst>
              <a:ext uri="{FF2B5EF4-FFF2-40B4-BE49-F238E27FC236}">
                <a16:creationId xmlns:a16="http://schemas.microsoft.com/office/drawing/2014/main" id="{C1EDE72D-9D00-441F-A38F-AB0119E7F93A}"/>
              </a:ext>
            </a:extLst>
          </p:cNvPr>
          <p:cNvSpPr/>
          <p:nvPr userDrawn="1"/>
        </p:nvSpPr>
        <p:spPr>
          <a:xfrm>
            <a:off x="-955963" y="3253637"/>
            <a:ext cx="815686" cy="184666"/>
          </a:xfrm>
          <a:prstGeom prst="rect">
            <a:avLst/>
          </a:prstGeom>
          <a:solidFill>
            <a:srgbClr val="2C9AD6"/>
          </a:solidFill>
        </p:spPr>
        <p:txBody>
          <a:bodyPr wrap="square" rtlCol="0" anchor="t">
            <a:spAutoFit/>
          </a:bodyPr>
          <a:lstStyle/>
          <a:p>
            <a:pPr algn="l"/>
            <a:r>
              <a:rPr lang="en-US" sz="600">
                <a:solidFill>
                  <a:srgbClr val="3F3F3F"/>
                </a:solidFill>
              </a:rPr>
              <a:t>44 – 154– 214</a:t>
            </a:r>
          </a:p>
        </p:txBody>
      </p:sp>
      <p:sp>
        <p:nvSpPr>
          <p:cNvPr id="19" name="Rectangle 18">
            <a:extLst>
              <a:ext uri="{FF2B5EF4-FFF2-40B4-BE49-F238E27FC236}">
                <a16:creationId xmlns:a16="http://schemas.microsoft.com/office/drawing/2014/main" id="{42573C66-267F-423B-A054-D289E0D96B50}"/>
              </a:ext>
            </a:extLst>
          </p:cNvPr>
          <p:cNvSpPr/>
          <p:nvPr userDrawn="1"/>
        </p:nvSpPr>
        <p:spPr>
          <a:xfrm>
            <a:off x="-947538" y="3550904"/>
            <a:ext cx="815686" cy="184666"/>
          </a:xfrm>
          <a:prstGeom prst="rect">
            <a:avLst/>
          </a:prstGeom>
          <a:solidFill>
            <a:srgbClr val="60B4EA"/>
          </a:solidFill>
        </p:spPr>
        <p:txBody>
          <a:bodyPr wrap="square" rtlCol="0" anchor="t">
            <a:spAutoFit/>
          </a:bodyPr>
          <a:lstStyle/>
          <a:p>
            <a:pPr algn="l"/>
            <a:r>
              <a:rPr lang="en-US" sz="600">
                <a:solidFill>
                  <a:srgbClr val="3F3F3F"/>
                </a:solidFill>
              </a:rPr>
              <a:t>96 – 180– 234</a:t>
            </a:r>
          </a:p>
        </p:txBody>
      </p:sp>
    </p:spTree>
    <p:extLst>
      <p:ext uri="{BB962C8B-B14F-4D97-AF65-F5344CB8AC3E}">
        <p14:creationId xmlns:p14="http://schemas.microsoft.com/office/powerpoint/2010/main" val="56943852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848" r:id="rId10"/>
    <p:sldLayoutId id="2147483850" r:id="rId11"/>
    <p:sldLayoutId id="2147483851" r:id="rId12"/>
  </p:sldLayoutIdLst>
  <p:hf hdr="0" ftr="0" dt="0"/>
  <p:txStyles>
    <p:titleStyle>
      <a:lvl1pPr algn="l" defTabSz="913554" rtl="0" eaLnBrk="1" latinLnBrk="0" hangingPunct="1">
        <a:lnSpc>
          <a:spcPct val="90000"/>
        </a:lnSpc>
        <a:spcBef>
          <a:spcPct val="0"/>
        </a:spcBef>
        <a:buNone/>
        <a:defRPr sz="2797" kern="1200">
          <a:solidFill>
            <a:schemeClr val="tx1"/>
          </a:solidFill>
          <a:latin typeface="+mj-lt"/>
          <a:ea typeface="+mj-ea"/>
          <a:cs typeface="+mj-cs"/>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131"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1599"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465"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46FFB83-2822-499A-8B21-92AA9490EA81}"/>
              </a:ext>
            </a:extLst>
          </p:cNvPr>
          <p:cNvGraphicFramePr>
            <a:graphicFrameLocks noChangeAspect="1"/>
          </p:cNvGraphicFramePr>
          <p:nvPr userDrawn="1">
            <p:custDataLst>
              <p:tags r:id="rId14"/>
            </p:custDataLst>
            <p:extLst>
              <p:ext uri="{D42A27DB-BD31-4B8C-83A1-F6EECF244321}">
                <p14:modId xmlns:p14="http://schemas.microsoft.com/office/powerpoint/2010/main" val="3893364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47" imgH="348" progId="TCLayout.ActiveDocument.1">
                  <p:embed/>
                </p:oleObj>
              </mc:Choice>
              <mc:Fallback>
                <p:oleObj name="think-cell Slide" r:id="rId15" imgW="347" imgH="348" progId="TCLayout.ActiveDocument.1">
                  <p:embed/>
                  <p:pic>
                    <p:nvPicPr>
                      <p:cNvPr id="8" name="Object 7" hidden="1">
                        <a:extLst>
                          <a:ext uri="{FF2B5EF4-FFF2-40B4-BE49-F238E27FC236}">
                            <a16:creationId xmlns:a16="http://schemas.microsoft.com/office/drawing/2014/main" id="{C46FFB83-2822-499A-8B21-92AA9490EA81}"/>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AD2AC0D-278F-4C54-9D3C-7C263F2C6AF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23B81C-A0CC-40EF-A09D-8857644116BC}"/>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B752F-4D39-463A-AD0D-C6C0B5DDEA0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C3D476E-2598-43C4-91B7-A6A678193F8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96C7FA-C521-465B-AD88-4A8C7BD9A6A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D5257509-0CD2-43E1-82B2-1A4F0A7F56DB}" type="slidenum">
              <a:rPr lang="en-US" smtClean="0"/>
              <a:t>‹#›</a:t>
            </a:fld>
            <a:endParaRPr lang="en-US"/>
          </a:p>
        </p:txBody>
      </p:sp>
      <p:sp>
        <p:nvSpPr>
          <p:cNvPr id="9" name="Rectangle 8">
            <a:extLst>
              <a:ext uri="{FF2B5EF4-FFF2-40B4-BE49-F238E27FC236}">
                <a16:creationId xmlns:a16="http://schemas.microsoft.com/office/drawing/2014/main" id="{9B08A0B5-1C45-4A6B-B85D-735F82206F70}"/>
              </a:ext>
            </a:extLst>
          </p:cNvPr>
          <p:cNvSpPr/>
          <p:nvPr userDrawn="1"/>
        </p:nvSpPr>
        <p:spPr>
          <a:xfrm>
            <a:off x="-919595" y="639041"/>
            <a:ext cx="742950" cy="184666"/>
          </a:xfrm>
          <a:prstGeom prst="rect">
            <a:avLst/>
          </a:prstGeom>
          <a:solidFill>
            <a:schemeClr val="accent1"/>
          </a:solidFill>
          <a:ln>
            <a:noFill/>
          </a:ln>
        </p:spPr>
        <p:txBody>
          <a:bodyPr wrap="square" rtlCol="0" anchor="t">
            <a:spAutoFit/>
          </a:bodyPr>
          <a:lstStyle/>
          <a:p>
            <a:pPr algn="l"/>
            <a:r>
              <a:rPr lang="en-US" sz="600" b="1">
                <a:solidFill>
                  <a:schemeClr val="bg1"/>
                </a:solidFill>
              </a:rPr>
              <a:t>0 – 113 – 187 </a:t>
            </a:r>
          </a:p>
        </p:txBody>
      </p:sp>
      <p:sp>
        <p:nvSpPr>
          <p:cNvPr id="10" name="Rectangle 9">
            <a:extLst>
              <a:ext uri="{FF2B5EF4-FFF2-40B4-BE49-F238E27FC236}">
                <a16:creationId xmlns:a16="http://schemas.microsoft.com/office/drawing/2014/main" id="{E87C4343-4B7C-4E9C-B40E-ED1257BAF6FE}"/>
              </a:ext>
            </a:extLst>
          </p:cNvPr>
          <p:cNvSpPr/>
          <p:nvPr userDrawn="1"/>
        </p:nvSpPr>
        <p:spPr>
          <a:xfrm>
            <a:off x="-919595" y="912678"/>
            <a:ext cx="742950" cy="184666"/>
          </a:xfrm>
          <a:prstGeom prst="rect">
            <a:avLst/>
          </a:prstGeom>
          <a:solidFill>
            <a:schemeClr val="accent2"/>
          </a:solidFill>
          <a:ln>
            <a:noFill/>
          </a:ln>
        </p:spPr>
        <p:txBody>
          <a:bodyPr wrap="square" rtlCol="0" anchor="t">
            <a:spAutoFit/>
          </a:bodyPr>
          <a:lstStyle/>
          <a:p>
            <a:pPr algn="l"/>
            <a:r>
              <a:rPr lang="en-US" sz="600" b="1">
                <a:solidFill>
                  <a:schemeClr val="bg1"/>
                </a:solidFill>
              </a:rPr>
              <a:t>237 – 28 – 36 </a:t>
            </a:r>
          </a:p>
        </p:txBody>
      </p:sp>
      <p:sp>
        <p:nvSpPr>
          <p:cNvPr id="11" name="Rectangle 10">
            <a:extLst>
              <a:ext uri="{FF2B5EF4-FFF2-40B4-BE49-F238E27FC236}">
                <a16:creationId xmlns:a16="http://schemas.microsoft.com/office/drawing/2014/main" id="{D11D0F0C-076D-4356-9E18-7988D9ED7750}"/>
              </a:ext>
            </a:extLst>
          </p:cNvPr>
          <p:cNvSpPr/>
          <p:nvPr userDrawn="1"/>
        </p:nvSpPr>
        <p:spPr>
          <a:xfrm>
            <a:off x="-919595" y="1213306"/>
            <a:ext cx="742950" cy="184666"/>
          </a:xfrm>
          <a:prstGeom prst="rect">
            <a:avLst/>
          </a:prstGeom>
          <a:solidFill>
            <a:srgbClr val="00395D"/>
          </a:solidFill>
          <a:ln>
            <a:noFill/>
          </a:ln>
        </p:spPr>
        <p:txBody>
          <a:bodyPr wrap="square" rtlCol="0" anchor="t">
            <a:spAutoFit/>
          </a:bodyPr>
          <a:lstStyle/>
          <a:p>
            <a:pPr algn="l"/>
            <a:r>
              <a:rPr lang="en-US" sz="600" b="1">
                <a:solidFill>
                  <a:schemeClr val="bg1"/>
                </a:solidFill>
              </a:rPr>
              <a:t>0 – 57 – 93 </a:t>
            </a:r>
          </a:p>
        </p:txBody>
      </p:sp>
      <p:sp>
        <p:nvSpPr>
          <p:cNvPr id="12" name="Rectangle 11">
            <a:extLst>
              <a:ext uri="{FF2B5EF4-FFF2-40B4-BE49-F238E27FC236}">
                <a16:creationId xmlns:a16="http://schemas.microsoft.com/office/drawing/2014/main" id="{79F38689-19B0-4B5C-8D0F-5D21D0CA37C3}"/>
              </a:ext>
            </a:extLst>
          </p:cNvPr>
          <p:cNvSpPr/>
          <p:nvPr userDrawn="1"/>
        </p:nvSpPr>
        <p:spPr>
          <a:xfrm>
            <a:off x="-964388" y="1510573"/>
            <a:ext cx="815686" cy="184666"/>
          </a:xfrm>
          <a:prstGeom prst="rect">
            <a:avLst/>
          </a:prstGeom>
          <a:solidFill>
            <a:srgbClr val="D9E1F2"/>
          </a:solidFill>
        </p:spPr>
        <p:txBody>
          <a:bodyPr wrap="square" rtlCol="0" anchor="t">
            <a:spAutoFit/>
          </a:bodyPr>
          <a:lstStyle/>
          <a:p>
            <a:pPr algn="l"/>
            <a:r>
              <a:rPr lang="en-US" sz="600">
                <a:solidFill>
                  <a:srgbClr val="3F3F3F"/>
                </a:solidFill>
              </a:rPr>
              <a:t>217 – 225 – 242</a:t>
            </a:r>
          </a:p>
        </p:txBody>
      </p:sp>
      <p:sp>
        <p:nvSpPr>
          <p:cNvPr id="13" name="Rectangle 12">
            <a:extLst>
              <a:ext uri="{FF2B5EF4-FFF2-40B4-BE49-F238E27FC236}">
                <a16:creationId xmlns:a16="http://schemas.microsoft.com/office/drawing/2014/main" id="{32B56B12-6885-48B0-9AAA-6176C7E0FD7B}"/>
              </a:ext>
            </a:extLst>
          </p:cNvPr>
          <p:cNvSpPr/>
          <p:nvPr userDrawn="1"/>
        </p:nvSpPr>
        <p:spPr>
          <a:xfrm>
            <a:off x="-955963" y="1807840"/>
            <a:ext cx="815686" cy="184666"/>
          </a:xfrm>
          <a:prstGeom prst="rect">
            <a:avLst/>
          </a:prstGeom>
          <a:solidFill>
            <a:srgbClr val="A6C78E"/>
          </a:solidFill>
        </p:spPr>
        <p:txBody>
          <a:bodyPr wrap="square" rtlCol="0" anchor="t">
            <a:spAutoFit/>
          </a:bodyPr>
          <a:lstStyle/>
          <a:p>
            <a:pPr algn="l"/>
            <a:r>
              <a:rPr lang="en-US" sz="600">
                <a:solidFill>
                  <a:srgbClr val="3F3F3F"/>
                </a:solidFill>
              </a:rPr>
              <a:t>166 – 199 - 142</a:t>
            </a:r>
          </a:p>
        </p:txBody>
      </p:sp>
      <p:sp>
        <p:nvSpPr>
          <p:cNvPr id="14" name="Rectangle 13">
            <a:extLst>
              <a:ext uri="{FF2B5EF4-FFF2-40B4-BE49-F238E27FC236}">
                <a16:creationId xmlns:a16="http://schemas.microsoft.com/office/drawing/2014/main" id="{896B3744-030C-4FDA-9438-D05536E5F204}"/>
              </a:ext>
            </a:extLst>
          </p:cNvPr>
          <p:cNvSpPr/>
          <p:nvPr userDrawn="1"/>
        </p:nvSpPr>
        <p:spPr>
          <a:xfrm>
            <a:off x="-955963" y="2084838"/>
            <a:ext cx="815686" cy="184666"/>
          </a:xfrm>
          <a:prstGeom prst="rect">
            <a:avLst/>
          </a:prstGeom>
          <a:solidFill>
            <a:srgbClr val="F2D383"/>
          </a:solidFill>
        </p:spPr>
        <p:txBody>
          <a:bodyPr wrap="square" rtlCol="0" anchor="t">
            <a:spAutoFit/>
          </a:bodyPr>
          <a:lstStyle/>
          <a:p>
            <a:pPr algn="l"/>
            <a:r>
              <a:rPr lang="en-US" sz="600">
                <a:solidFill>
                  <a:srgbClr val="3F3F3F"/>
                </a:solidFill>
              </a:rPr>
              <a:t>242 – 211 – 131</a:t>
            </a:r>
          </a:p>
        </p:txBody>
      </p:sp>
      <p:sp>
        <p:nvSpPr>
          <p:cNvPr id="15" name="Rectangle 14">
            <a:extLst>
              <a:ext uri="{FF2B5EF4-FFF2-40B4-BE49-F238E27FC236}">
                <a16:creationId xmlns:a16="http://schemas.microsoft.com/office/drawing/2014/main" id="{A3FEC64C-EAC5-4DD2-BEA6-655F6B38E72A}"/>
              </a:ext>
            </a:extLst>
          </p:cNvPr>
          <p:cNvSpPr/>
          <p:nvPr userDrawn="1"/>
        </p:nvSpPr>
        <p:spPr>
          <a:xfrm>
            <a:off x="-964388" y="2382105"/>
            <a:ext cx="815686" cy="184666"/>
          </a:xfrm>
          <a:prstGeom prst="rect">
            <a:avLst/>
          </a:prstGeom>
          <a:solidFill>
            <a:srgbClr val="AD96C2"/>
          </a:solidFill>
        </p:spPr>
        <p:txBody>
          <a:bodyPr wrap="square" rtlCol="0" anchor="t">
            <a:spAutoFit/>
          </a:bodyPr>
          <a:lstStyle/>
          <a:p>
            <a:pPr algn="l"/>
            <a:r>
              <a:rPr lang="en-US" sz="600">
                <a:solidFill>
                  <a:srgbClr val="3F3F3F"/>
                </a:solidFill>
              </a:rPr>
              <a:t>173– 150 – 194</a:t>
            </a:r>
          </a:p>
        </p:txBody>
      </p:sp>
      <p:sp>
        <p:nvSpPr>
          <p:cNvPr id="16" name="Rectangle 15">
            <a:extLst>
              <a:ext uri="{FF2B5EF4-FFF2-40B4-BE49-F238E27FC236}">
                <a16:creationId xmlns:a16="http://schemas.microsoft.com/office/drawing/2014/main" id="{E999CEB4-6CE9-47C3-81FF-026CB346B8E3}"/>
              </a:ext>
            </a:extLst>
          </p:cNvPr>
          <p:cNvSpPr/>
          <p:nvPr userDrawn="1"/>
        </p:nvSpPr>
        <p:spPr>
          <a:xfrm>
            <a:off x="-964388" y="2659102"/>
            <a:ext cx="815686" cy="184666"/>
          </a:xfrm>
          <a:prstGeom prst="rect">
            <a:avLst/>
          </a:prstGeom>
          <a:solidFill>
            <a:srgbClr val="369CA0"/>
          </a:solidFill>
        </p:spPr>
        <p:txBody>
          <a:bodyPr wrap="square" rtlCol="0" anchor="t">
            <a:spAutoFit/>
          </a:bodyPr>
          <a:lstStyle/>
          <a:p>
            <a:pPr algn="l"/>
            <a:r>
              <a:rPr lang="en-US" sz="600">
                <a:solidFill>
                  <a:srgbClr val="3F3F3F"/>
                </a:solidFill>
              </a:rPr>
              <a:t>54– 156– 160</a:t>
            </a:r>
          </a:p>
        </p:txBody>
      </p:sp>
      <p:sp>
        <p:nvSpPr>
          <p:cNvPr id="17" name="Rectangle 16">
            <a:extLst>
              <a:ext uri="{FF2B5EF4-FFF2-40B4-BE49-F238E27FC236}">
                <a16:creationId xmlns:a16="http://schemas.microsoft.com/office/drawing/2014/main" id="{BE418F3E-0EB3-4294-A1DA-C3491ABB8205}"/>
              </a:ext>
            </a:extLst>
          </p:cNvPr>
          <p:cNvSpPr/>
          <p:nvPr userDrawn="1"/>
        </p:nvSpPr>
        <p:spPr>
          <a:xfrm>
            <a:off x="-964388" y="2956370"/>
            <a:ext cx="815686" cy="184666"/>
          </a:xfrm>
          <a:prstGeom prst="rect">
            <a:avLst/>
          </a:prstGeom>
          <a:solidFill>
            <a:srgbClr val="F0A922"/>
          </a:solidFill>
        </p:spPr>
        <p:txBody>
          <a:bodyPr wrap="square" rtlCol="0" anchor="t">
            <a:spAutoFit/>
          </a:bodyPr>
          <a:lstStyle/>
          <a:p>
            <a:pPr algn="l"/>
            <a:r>
              <a:rPr lang="en-US" sz="600">
                <a:solidFill>
                  <a:srgbClr val="3F3F3F"/>
                </a:solidFill>
              </a:rPr>
              <a:t>240– 169– 34</a:t>
            </a:r>
          </a:p>
        </p:txBody>
      </p:sp>
      <p:sp>
        <p:nvSpPr>
          <p:cNvPr id="18" name="Rectangle 17">
            <a:extLst>
              <a:ext uri="{FF2B5EF4-FFF2-40B4-BE49-F238E27FC236}">
                <a16:creationId xmlns:a16="http://schemas.microsoft.com/office/drawing/2014/main" id="{C1EDE72D-9D00-441F-A38F-AB0119E7F93A}"/>
              </a:ext>
            </a:extLst>
          </p:cNvPr>
          <p:cNvSpPr/>
          <p:nvPr userDrawn="1"/>
        </p:nvSpPr>
        <p:spPr>
          <a:xfrm>
            <a:off x="-955963" y="3253637"/>
            <a:ext cx="815686" cy="184666"/>
          </a:xfrm>
          <a:prstGeom prst="rect">
            <a:avLst/>
          </a:prstGeom>
          <a:solidFill>
            <a:srgbClr val="2C9AD6"/>
          </a:solidFill>
        </p:spPr>
        <p:txBody>
          <a:bodyPr wrap="square" rtlCol="0" anchor="t">
            <a:spAutoFit/>
          </a:bodyPr>
          <a:lstStyle/>
          <a:p>
            <a:pPr algn="l"/>
            <a:r>
              <a:rPr lang="en-US" sz="600">
                <a:solidFill>
                  <a:srgbClr val="3F3F3F"/>
                </a:solidFill>
              </a:rPr>
              <a:t>44 – 154– 214</a:t>
            </a:r>
          </a:p>
        </p:txBody>
      </p:sp>
      <p:sp>
        <p:nvSpPr>
          <p:cNvPr id="19" name="Rectangle 18">
            <a:extLst>
              <a:ext uri="{FF2B5EF4-FFF2-40B4-BE49-F238E27FC236}">
                <a16:creationId xmlns:a16="http://schemas.microsoft.com/office/drawing/2014/main" id="{42573C66-267F-423B-A054-D289E0D96B50}"/>
              </a:ext>
            </a:extLst>
          </p:cNvPr>
          <p:cNvSpPr/>
          <p:nvPr userDrawn="1"/>
        </p:nvSpPr>
        <p:spPr>
          <a:xfrm>
            <a:off x="-947538" y="3550904"/>
            <a:ext cx="815686" cy="184666"/>
          </a:xfrm>
          <a:prstGeom prst="rect">
            <a:avLst/>
          </a:prstGeom>
          <a:solidFill>
            <a:srgbClr val="60B4EA"/>
          </a:solidFill>
        </p:spPr>
        <p:txBody>
          <a:bodyPr wrap="square" rtlCol="0" anchor="t">
            <a:spAutoFit/>
          </a:bodyPr>
          <a:lstStyle/>
          <a:p>
            <a:pPr algn="l"/>
            <a:r>
              <a:rPr lang="en-US" sz="600">
                <a:solidFill>
                  <a:srgbClr val="3F3F3F"/>
                </a:solidFill>
              </a:rPr>
              <a:t>96 – 180– 234</a:t>
            </a:r>
          </a:p>
        </p:txBody>
      </p:sp>
    </p:spTree>
    <p:extLst>
      <p:ext uri="{BB962C8B-B14F-4D97-AF65-F5344CB8AC3E}">
        <p14:creationId xmlns:p14="http://schemas.microsoft.com/office/powerpoint/2010/main" val="3533762530"/>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hf hdr="0" ftr="0" dt="0"/>
  <p:txStyles>
    <p:titleStyle>
      <a:lvl1pPr algn="l" defTabSz="913554" rtl="0" eaLnBrk="1" latinLnBrk="0" hangingPunct="1">
        <a:lnSpc>
          <a:spcPct val="90000"/>
        </a:lnSpc>
        <a:spcBef>
          <a:spcPct val="0"/>
        </a:spcBef>
        <a:buNone/>
        <a:defRPr sz="2797" kern="1200">
          <a:solidFill>
            <a:schemeClr val="tx1"/>
          </a:solidFill>
          <a:latin typeface="+mj-lt"/>
          <a:ea typeface="+mj-ea"/>
          <a:cs typeface="+mj-cs"/>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131"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1599"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465"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slideLayout" Target="../slideLayouts/slideLayout1.xml"/><Relationship Id="rId7" Type="http://schemas.openxmlformats.org/officeDocument/2006/relationships/image" Target="../media/image22.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png"/><Relationship Id="rId3" Type="http://schemas.openxmlformats.org/officeDocument/2006/relationships/slideLayout" Target="../slideLayouts/slideLayout10.xml"/><Relationship Id="rId7" Type="http://schemas.openxmlformats.org/officeDocument/2006/relationships/image" Target="../media/image35.jpeg"/><Relationship Id="rId12" Type="http://schemas.openxmlformats.org/officeDocument/2006/relationships/image" Target="../media/image45.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4.emf"/><Relationship Id="rId11" Type="http://schemas.openxmlformats.org/officeDocument/2006/relationships/image" Target="../media/image44.png"/><Relationship Id="rId5" Type="http://schemas.openxmlformats.org/officeDocument/2006/relationships/oleObject" Target="../embeddings/oleObject8.bin"/><Relationship Id="rId10" Type="http://schemas.microsoft.com/office/2007/relationships/hdphoto" Target="../media/hdphoto5.wdp"/><Relationship Id="rId4" Type="http://schemas.openxmlformats.org/officeDocument/2006/relationships/notesSlide" Target="../notesSlides/notesSlide8.xml"/><Relationship Id="rId9" Type="http://schemas.openxmlformats.org/officeDocument/2006/relationships/image" Target="../media/image43.png"/><Relationship Id="rId14" Type="http://schemas.openxmlformats.org/officeDocument/2006/relationships/image" Target="../media/image47.emf"/></Relationships>
</file>

<file path=ppt/slides/_rels/slide11.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image" Target="../media/image51.png"/><Relationship Id="rId18" Type="http://schemas.openxmlformats.org/officeDocument/2006/relationships/image" Target="../media/image55.png"/><Relationship Id="rId3" Type="http://schemas.openxmlformats.org/officeDocument/2006/relationships/notesSlide" Target="../notesSlides/notesSlide9.xml"/><Relationship Id="rId7" Type="http://schemas.openxmlformats.org/officeDocument/2006/relationships/image" Target="../media/image35.jpeg"/><Relationship Id="rId12" Type="http://schemas.microsoft.com/office/2007/relationships/hdphoto" Target="../media/hdphoto6.wdp"/><Relationship Id="rId17" Type="http://schemas.openxmlformats.org/officeDocument/2006/relationships/image" Target="../media/image54.png"/><Relationship Id="rId2" Type="http://schemas.openxmlformats.org/officeDocument/2006/relationships/slideLayout" Target="../slideLayouts/slideLayout10.xml"/><Relationship Id="rId16" Type="http://schemas.openxmlformats.org/officeDocument/2006/relationships/image" Target="../media/image53.svg"/><Relationship Id="rId1" Type="http://schemas.openxmlformats.org/officeDocument/2006/relationships/tags" Target="../tags/tag16.xml"/><Relationship Id="rId6" Type="http://schemas.openxmlformats.org/officeDocument/2006/relationships/image" Target="../media/image6.emf"/><Relationship Id="rId11" Type="http://schemas.openxmlformats.org/officeDocument/2006/relationships/image" Target="../media/image50.png"/><Relationship Id="rId5" Type="http://schemas.openxmlformats.org/officeDocument/2006/relationships/image" Target="../media/image1.emf"/><Relationship Id="rId15" Type="http://schemas.openxmlformats.org/officeDocument/2006/relationships/image" Target="../media/image52.png"/><Relationship Id="rId10" Type="http://schemas.openxmlformats.org/officeDocument/2006/relationships/image" Target="../media/image49.png"/><Relationship Id="rId19" Type="http://schemas.microsoft.com/office/2007/relationships/hdphoto" Target="../media/hdphoto8.wdp"/><Relationship Id="rId4" Type="http://schemas.openxmlformats.org/officeDocument/2006/relationships/oleObject" Target="../embeddings/oleObject9.bin"/><Relationship Id="rId9" Type="http://schemas.openxmlformats.org/officeDocument/2006/relationships/image" Target="../media/image48.png"/><Relationship Id="rId14"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openxmlformats.org/officeDocument/2006/relationships/notesSlide" Target="../notesSlides/notesSlide10.xml"/><Relationship Id="rId7" Type="http://schemas.openxmlformats.org/officeDocument/2006/relationships/chart" Target="../charts/chart6.xml"/><Relationship Id="rId12" Type="http://schemas.microsoft.com/office/2007/relationships/hdphoto" Target="../media/hdphoto7.wdp"/><Relationship Id="rId17" Type="http://schemas.openxmlformats.org/officeDocument/2006/relationships/image" Target="../media/image54.png"/><Relationship Id="rId2" Type="http://schemas.openxmlformats.org/officeDocument/2006/relationships/slideLayout" Target="../slideLayouts/slideLayout10.xml"/><Relationship Id="rId16" Type="http://schemas.openxmlformats.org/officeDocument/2006/relationships/image" Target="../media/image57.png"/><Relationship Id="rId1" Type="http://schemas.openxmlformats.org/officeDocument/2006/relationships/tags" Target="../tags/tag17.xml"/><Relationship Id="rId6" Type="http://schemas.openxmlformats.org/officeDocument/2006/relationships/image" Target="../media/image35.jpeg"/><Relationship Id="rId11" Type="http://schemas.openxmlformats.org/officeDocument/2006/relationships/image" Target="../media/image51.png"/><Relationship Id="rId5" Type="http://schemas.openxmlformats.org/officeDocument/2006/relationships/image" Target="../media/image1.emf"/><Relationship Id="rId15" Type="http://schemas.openxmlformats.org/officeDocument/2006/relationships/image" Target="../media/image56.png"/><Relationship Id="rId10" Type="http://schemas.microsoft.com/office/2007/relationships/hdphoto" Target="../media/hdphoto6.wdp"/><Relationship Id="rId4" Type="http://schemas.openxmlformats.org/officeDocument/2006/relationships/oleObject" Target="../embeddings/oleObject10.bin"/><Relationship Id="rId9" Type="http://schemas.openxmlformats.org/officeDocument/2006/relationships/image" Target="../media/image50.png"/><Relationship Id="rId14" Type="http://schemas.openxmlformats.org/officeDocument/2006/relationships/image" Target="../media/image53.sv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11.xml"/><Relationship Id="rId7" Type="http://schemas.openxmlformats.org/officeDocument/2006/relationships/image" Target="../media/image35.jpeg"/><Relationship Id="rId2" Type="http://schemas.openxmlformats.org/officeDocument/2006/relationships/slideLayout" Target="../slideLayouts/slideLayout10.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11.bin"/><Relationship Id="rId10" Type="http://schemas.openxmlformats.org/officeDocument/2006/relationships/image" Target="../media/image61.png"/><Relationship Id="rId4" Type="http://schemas.openxmlformats.org/officeDocument/2006/relationships/image" Target="../media/image58.jpe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63.jpe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9.png"/><Relationship Id="rId7" Type="http://schemas.openxmlformats.org/officeDocument/2006/relationships/image" Target="../media/image72.sv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42.jpeg"/><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98.jpeg"/><Relationship Id="rId39" Type="http://schemas.openxmlformats.org/officeDocument/2006/relationships/image" Target="../media/image111.png"/><Relationship Id="rId21" Type="http://schemas.openxmlformats.org/officeDocument/2006/relationships/image" Target="../media/image93.png"/><Relationship Id="rId34" Type="http://schemas.openxmlformats.org/officeDocument/2006/relationships/image" Target="../media/image106.png"/><Relationship Id="rId42" Type="http://schemas.microsoft.com/office/2007/relationships/hdphoto" Target="../media/hdphoto9.wdp"/><Relationship Id="rId47" Type="http://schemas.openxmlformats.org/officeDocument/2006/relationships/image" Target="../media/image35.jpeg"/><Relationship Id="rId7" Type="http://schemas.openxmlformats.org/officeDocument/2006/relationships/image" Target="../media/image79.png"/><Relationship Id="rId2" Type="http://schemas.openxmlformats.org/officeDocument/2006/relationships/image" Target="../media/image74.jpeg"/><Relationship Id="rId16" Type="http://schemas.openxmlformats.org/officeDocument/2006/relationships/image" Target="../media/image88.png"/><Relationship Id="rId29" Type="http://schemas.openxmlformats.org/officeDocument/2006/relationships/image" Target="../media/image101.png"/><Relationship Id="rId11" Type="http://schemas.openxmlformats.org/officeDocument/2006/relationships/image" Target="../media/image83.png"/><Relationship Id="rId24" Type="http://schemas.openxmlformats.org/officeDocument/2006/relationships/image" Target="../media/image96.png"/><Relationship Id="rId32" Type="http://schemas.openxmlformats.org/officeDocument/2006/relationships/image" Target="../media/image104.png"/><Relationship Id="rId37" Type="http://schemas.openxmlformats.org/officeDocument/2006/relationships/image" Target="../media/image109.png"/><Relationship Id="rId40" Type="http://schemas.openxmlformats.org/officeDocument/2006/relationships/image" Target="../media/image112.png"/><Relationship Id="rId45" Type="http://schemas.openxmlformats.org/officeDocument/2006/relationships/image" Target="../media/image59.pn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png"/><Relationship Id="rId36" Type="http://schemas.openxmlformats.org/officeDocument/2006/relationships/image" Target="../media/image108.jpeg"/><Relationship Id="rId49" Type="http://schemas.openxmlformats.org/officeDocument/2006/relationships/image" Target="../media/image118.png"/><Relationship Id="rId10" Type="http://schemas.openxmlformats.org/officeDocument/2006/relationships/image" Target="../media/image82.png"/><Relationship Id="rId19" Type="http://schemas.openxmlformats.org/officeDocument/2006/relationships/image" Target="../media/image91.png"/><Relationship Id="rId31" Type="http://schemas.openxmlformats.org/officeDocument/2006/relationships/image" Target="../media/image103.png"/><Relationship Id="rId44" Type="http://schemas.openxmlformats.org/officeDocument/2006/relationships/image" Target="../media/image115.png"/><Relationship Id="rId4" Type="http://schemas.openxmlformats.org/officeDocument/2006/relationships/image" Target="../media/image76.jpe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 Id="rId27" Type="http://schemas.openxmlformats.org/officeDocument/2006/relationships/image" Target="../media/image99.png"/><Relationship Id="rId30" Type="http://schemas.openxmlformats.org/officeDocument/2006/relationships/image" Target="../media/image102.png"/><Relationship Id="rId35" Type="http://schemas.openxmlformats.org/officeDocument/2006/relationships/image" Target="../media/image107.jpeg"/><Relationship Id="rId43" Type="http://schemas.openxmlformats.org/officeDocument/2006/relationships/image" Target="../media/image114.png"/><Relationship Id="rId48" Type="http://schemas.openxmlformats.org/officeDocument/2006/relationships/image" Target="../media/image117.jpeg"/><Relationship Id="rId8" Type="http://schemas.openxmlformats.org/officeDocument/2006/relationships/image" Target="../media/image80.png"/><Relationship Id="rId3" Type="http://schemas.openxmlformats.org/officeDocument/2006/relationships/image" Target="../media/image75.png"/><Relationship Id="rId12" Type="http://schemas.openxmlformats.org/officeDocument/2006/relationships/image" Target="../media/image84.png"/><Relationship Id="rId17" Type="http://schemas.openxmlformats.org/officeDocument/2006/relationships/image" Target="../media/image89.png"/><Relationship Id="rId25" Type="http://schemas.openxmlformats.org/officeDocument/2006/relationships/image" Target="../media/image97.jpeg"/><Relationship Id="rId33" Type="http://schemas.openxmlformats.org/officeDocument/2006/relationships/image" Target="../media/image105.png"/><Relationship Id="rId38" Type="http://schemas.openxmlformats.org/officeDocument/2006/relationships/image" Target="../media/image110.png"/><Relationship Id="rId46" Type="http://schemas.openxmlformats.org/officeDocument/2006/relationships/image" Target="../media/image116.jpeg"/><Relationship Id="rId20" Type="http://schemas.openxmlformats.org/officeDocument/2006/relationships/image" Target="../media/image92.png"/><Relationship Id="rId41" Type="http://schemas.openxmlformats.org/officeDocument/2006/relationships/image" Target="../media/image113.png"/><Relationship Id="rId1" Type="http://schemas.openxmlformats.org/officeDocument/2006/relationships/slideLayout" Target="../slideLayouts/slideLayout8.xml"/><Relationship Id="rId6"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9.png"/><Relationship Id="rId1" Type="http://schemas.openxmlformats.org/officeDocument/2006/relationships/slideLayout" Target="../slideLayouts/slideLayout8.xml"/><Relationship Id="rId4" Type="http://schemas.openxmlformats.org/officeDocument/2006/relationships/image" Target="../media/image120.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21.jpeg"/><Relationship Id="rId7" Type="http://schemas.microsoft.com/office/2007/relationships/hdphoto" Target="../media/hdphoto10.wdp"/><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6.jpeg"/><Relationship Id="rId4" Type="http://schemas.openxmlformats.org/officeDocument/2006/relationships/image" Target="../media/image122.png"/><Relationship Id="rId9" Type="http://schemas.openxmlformats.org/officeDocument/2006/relationships/image" Target="../media/image125.jpeg"/></Relationships>
</file>

<file path=ppt/slides/_rels/slide22.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notesSlide" Target="../notesSlides/notesSlide16.xml"/><Relationship Id="rId7" Type="http://schemas.openxmlformats.org/officeDocument/2006/relationships/image" Target="../media/image127.png"/><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image" Target="../media/image35.jpeg"/><Relationship Id="rId5" Type="http://schemas.openxmlformats.org/officeDocument/2006/relationships/image" Target="../media/image1.emf"/><Relationship Id="rId4" Type="http://schemas.openxmlformats.org/officeDocument/2006/relationships/oleObject" Target="../embeddings/oleObject12.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30.png"/><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image" Target="../media/image6.emf"/><Relationship Id="rId5" Type="http://schemas.openxmlformats.org/officeDocument/2006/relationships/image" Target="../media/image35.jpeg"/><Relationship Id="rId4" Type="http://schemas.openxmlformats.org/officeDocument/2006/relationships/image" Target="../media/image129.jpeg"/></Relationships>
</file>

<file path=ppt/slides/_rels/slide24.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134.jpeg"/><Relationship Id="rId3" Type="http://schemas.openxmlformats.org/officeDocument/2006/relationships/notesSlide" Target="../notesSlides/notesSlide18.xml"/><Relationship Id="rId7" Type="http://schemas.openxmlformats.org/officeDocument/2006/relationships/image" Target="../media/image131.jpeg"/><Relationship Id="rId12" Type="http://schemas.openxmlformats.org/officeDocument/2006/relationships/image" Target="../media/image19.emf"/><Relationship Id="rId2" Type="http://schemas.openxmlformats.org/officeDocument/2006/relationships/slideLayout" Target="../slideLayouts/slideLayout10.xml"/><Relationship Id="rId16" Type="http://schemas.openxmlformats.org/officeDocument/2006/relationships/image" Target="../media/image137.jpeg"/><Relationship Id="rId1" Type="http://schemas.openxmlformats.org/officeDocument/2006/relationships/tags" Target="../tags/tag21.xml"/><Relationship Id="rId6" Type="http://schemas.openxmlformats.org/officeDocument/2006/relationships/image" Target="../media/image34.emf"/><Relationship Id="rId11" Type="http://schemas.openxmlformats.org/officeDocument/2006/relationships/image" Target="../media/image23.emf"/><Relationship Id="rId5" Type="http://schemas.openxmlformats.org/officeDocument/2006/relationships/oleObject" Target="../embeddings/oleObject13.bin"/><Relationship Id="rId15" Type="http://schemas.openxmlformats.org/officeDocument/2006/relationships/image" Target="../media/image136.png"/><Relationship Id="rId10" Type="http://schemas.openxmlformats.org/officeDocument/2006/relationships/image" Target="../media/image133.emf"/><Relationship Id="rId4" Type="http://schemas.openxmlformats.org/officeDocument/2006/relationships/image" Target="../media/image22.emf"/><Relationship Id="rId9" Type="http://schemas.openxmlformats.org/officeDocument/2006/relationships/image" Target="../media/image132.emf"/><Relationship Id="rId14" Type="http://schemas.openxmlformats.org/officeDocument/2006/relationships/image" Target="../media/image13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22.xml"/><Relationship Id="rId4" Type="http://schemas.openxmlformats.org/officeDocument/2006/relationships/hyperlink" Target="mailto:Michael.Preston@crc.com"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4.emf"/><Relationship Id="rId3" Type="http://schemas.openxmlformats.org/officeDocument/2006/relationships/notesSlide" Target="../notesSlides/notesSlide4.xml"/><Relationship Id="rId21" Type="http://schemas.openxmlformats.org/officeDocument/2006/relationships/chart" Target="../charts/chart3.xml"/><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oleObject" Target="../embeddings/oleObject5.bin"/><Relationship Id="rId2" Type="http://schemas.openxmlformats.org/officeDocument/2006/relationships/slideLayout" Target="../slideLayouts/slideLayout10.xml"/><Relationship Id="rId16" Type="http://schemas.microsoft.com/office/2007/relationships/hdphoto" Target="../media/hdphoto3.wdp"/><Relationship Id="rId20" Type="http://schemas.openxmlformats.org/officeDocument/2006/relationships/chart" Target="../charts/chart2.xml"/><Relationship Id="rId1" Type="http://schemas.openxmlformats.org/officeDocument/2006/relationships/tags" Target="../tags/tag9.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33.png"/><Relationship Id="rId23" Type="http://schemas.openxmlformats.org/officeDocument/2006/relationships/image" Target="../media/image35.jpeg"/><Relationship Id="rId10" Type="http://schemas.openxmlformats.org/officeDocument/2006/relationships/image" Target="../media/image29.svg"/><Relationship Id="rId19" Type="http://schemas.openxmlformats.org/officeDocument/2006/relationships/chart" Target="../charts/chart1.xml"/><Relationship Id="rId4" Type="http://schemas.openxmlformats.org/officeDocument/2006/relationships/image" Target="../media/image24.png"/><Relationship Id="rId9" Type="http://schemas.openxmlformats.org/officeDocument/2006/relationships/image" Target="../media/image28.png"/><Relationship Id="rId14" Type="http://schemas.microsoft.com/office/2007/relationships/hdphoto" Target="../media/hdphoto2.wdp"/><Relationship Id="rId22"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5.jpeg"/><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6.emf"/><Relationship Id="rId5" Type="http://schemas.openxmlformats.org/officeDocument/2006/relationships/image" Target="../media/image34.e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8.jpe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7.xml"/><Relationship Id="rId7" Type="http://schemas.openxmlformats.org/officeDocument/2006/relationships/image" Target="../media/image1.emf"/><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oleObject" Target="../embeddings/oleObject7.bin"/><Relationship Id="rId5" Type="http://schemas.microsoft.com/office/2007/relationships/hdphoto" Target="../media/hdphoto4.wdp"/><Relationship Id="rId4" Type="http://schemas.openxmlformats.org/officeDocument/2006/relationships/image" Target="../media/image39.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3F8A26F-820B-48B1-BE17-A43C85818D18}"/>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4" name="Object 3" hidden="1">
                        <a:extLst>
                          <a:ext uri="{FF2B5EF4-FFF2-40B4-BE49-F238E27FC236}">
                            <a16:creationId xmlns:a16="http://schemas.microsoft.com/office/drawing/2014/main" id="{73F8A26F-820B-48B1-BE17-A43C85818D18}"/>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9D3987B5-9E78-4BD3-BD0B-BABFA0903A9A}"/>
              </a:ext>
            </a:extLst>
          </p:cNvPr>
          <p:cNvSpPr>
            <a:spLocks noGrp="1"/>
          </p:cNvSpPr>
          <p:nvPr>
            <p:ph type="title"/>
          </p:nvPr>
        </p:nvSpPr>
        <p:spPr>
          <a:xfrm>
            <a:off x="5786765" y="4338625"/>
            <a:ext cx="6313467" cy="443480"/>
          </a:xfrm>
        </p:spPr>
        <p:txBody>
          <a:bodyPr vert="horz">
            <a:noAutofit/>
          </a:bodyPr>
          <a:lstStyle/>
          <a:p>
            <a:pPr>
              <a:lnSpc>
                <a:spcPts val="2880"/>
              </a:lnSpc>
              <a:spcBef>
                <a:spcPts val="600"/>
              </a:spcBef>
            </a:pPr>
            <a:r>
              <a:rPr lang="en-US" sz="2400">
                <a:latin typeface="Franklin Gothic Medium"/>
              </a:rPr>
              <a:t>Long-Standing &amp; Mutually Beneficial Relationship </a:t>
            </a:r>
            <a:endParaRPr lang="en-US" sz="2400" i="1">
              <a:latin typeface="+mn-lt"/>
            </a:endParaRPr>
          </a:p>
        </p:txBody>
      </p:sp>
      <p:sp>
        <p:nvSpPr>
          <p:cNvPr id="6" name="Content Placeholder 5">
            <a:extLst>
              <a:ext uri="{FF2B5EF4-FFF2-40B4-BE49-F238E27FC236}">
                <a16:creationId xmlns:a16="http://schemas.microsoft.com/office/drawing/2014/main" id="{DDD3705F-E8CF-5344-B45B-019088F8121E}"/>
              </a:ext>
            </a:extLst>
          </p:cNvPr>
          <p:cNvSpPr>
            <a:spLocks noGrp="1"/>
          </p:cNvSpPr>
          <p:nvPr>
            <p:ph sz="quarter" idx="15"/>
          </p:nvPr>
        </p:nvSpPr>
        <p:spPr>
          <a:xfrm>
            <a:off x="5898518" y="3812169"/>
            <a:ext cx="5793317" cy="188799"/>
          </a:xfrm>
        </p:spPr>
        <p:txBody>
          <a:bodyPr>
            <a:normAutofit/>
          </a:bodyPr>
          <a:lstStyle/>
          <a:p>
            <a:r>
              <a:rPr lang="en-US" sz="1100" i="1">
                <a:solidFill>
                  <a:schemeClr val="accent6"/>
                </a:solidFill>
                <a:latin typeface="Franklin Gothic Book" panose="020B0503020102020204" pitchFamily="34" charset="0"/>
              </a:rPr>
              <a:t>“A Different Kind of Energy Company”</a:t>
            </a:r>
          </a:p>
        </p:txBody>
      </p:sp>
      <p:grpSp>
        <p:nvGrpSpPr>
          <p:cNvPr id="8" name="Group 7">
            <a:extLst>
              <a:ext uri="{FF2B5EF4-FFF2-40B4-BE49-F238E27FC236}">
                <a16:creationId xmlns:a16="http://schemas.microsoft.com/office/drawing/2014/main" id="{41CB374C-95B2-4802-9B6B-A89FFE776E5F}"/>
              </a:ext>
            </a:extLst>
          </p:cNvPr>
          <p:cNvGrpSpPr/>
          <p:nvPr/>
        </p:nvGrpSpPr>
        <p:grpSpPr>
          <a:xfrm>
            <a:off x="10621818" y="5403273"/>
            <a:ext cx="1385627" cy="1330064"/>
            <a:chOff x="6571128" y="890181"/>
            <a:chExt cx="5536564" cy="5235683"/>
          </a:xfrm>
        </p:grpSpPr>
        <p:pic>
          <p:nvPicPr>
            <p:cNvPr id="9" name="Picture 8">
              <a:extLst>
                <a:ext uri="{FF2B5EF4-FFF2-40B4-BE49-F238E27FC236}">
                  <a16:creationId xmlns:a16="http://schemas.microsoft.com/office/drawing/2014/main" id="{DFBE3D98-4130-4175-B404-9D893060B7E1}"/>
                </a:ext>
              </a:extLst>
            </p:cNvPr>
            <p:cNvPicPr>
              <a:picLocks noChangeAspect="1"/>
            </p:cNvPicPr>
            <p:nvPr/>
          </p:nvPicPr>
          <p:blipFill rotWithShape="1">
            <a:blip r:embed="rId7" cstate="screen">
              <a:alphaModFix/>
              <a:extLst>
                <a:ext uri="{28A0092B-C50C-407E-A947-70E740481C1C}">
                  <a14:useLocalDpi xmlns:a14="http://schemas.microsoft.com/office/drawing/2010/main"/>
                </a:ext>
              </a:extLst>
            </a:blip>
            <a:srcRect l="-800"/>
            <a:stretch/>
          </p:blipFill>
          <p:spPr>
            <a:xfrm>
              <a:off x="6796562" y="890181"/>
              <a:ext cx="5311130" cy="5235683"/>
            </a:xfrm>
            <a:prstGeom prst="rect">
              <a:avLst/>
            </a:prstGeom>
          </p:spPr>
        </p:pic>
        <p:pic>
          <p:nvPicPr>
            <p:cNvPr id="10" name="Picture 9">
              <a:extLst>
                <a:ext uri="{FF2B5EF4-FFF2-40B4-BE49-F238E27FC236}">
                  <a16:creationId xmlns:a16="http://schemas.microsoft.com/office/drawing/2014/main" id="{1D5CF6C9-5C51-4ED3-9936-0226F2F30A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71128" y="2687473"/>
              <a:ext cx="3844643" cy="1754352"/>
            </a:xfrm>
            <a:prstGeom prst="rect">
              <a:avLst/>
            </a:prstGeom>
            <a:solidFill>
              <a:srgbClr val="FFFFFF">
                <a:alpha val="94902"/>
              </a:srgbClr>
            </a:solidFill>
          </p:spPr>
        </p:pic>
      </p:grpSp>
      <p:sp>
        <p:nvSpPr>
          <p:cNvPr id="2" name="Text Placeholder 2">
            <a:extLst>
              <a:ext uri="{FF2B5EF4-FFF2-40B4-BE49-F238E27FC236}">
                <a16:creationId xmlns:a16="http://schemas.microsoft.com/office/drawing/2014/main" id="{2C915D02-F20E-18D8-736C-6CC208CE15FE}"/>
              </a:ext>
            </a:extLst>
          </p:cNvPr>
          <p:cNvSpPr>
            <a:spLocks noGrp="1"/>
          </p:cNvSpPr>
          <p:nvPr>
            <p:ph type="body" sz="quarter" idx="13"/>
          </p:nvPr>
        </p:nvSpPr>
        <p:spPr>
          <a:xfrm>
            <a:off x="5898518" y="5119763"/>
            <a:ext cx="2762249" cy="401795"/>
          </a:xfrm>
        </p:spPr>
        <p:txBody>
          <a:bodyPr vert="horz" lIns="0" tIns="0" rIns="0" bIns="0" rtlCol="0" anchor="t">
            <a:normAutofit/>
          </a:bodyPr>
          <a:lstStyle/>
          <a:p>
            <a:r>
              <a:rPr lang="en-US" sz="1200" dirty="0"/>
              <a:t>March 28, 2023</a:t>
            </a:r>
          </a:p>
        </p:txBody>
      </p:sp>
    </p:spTree>
    <p:custDataLst>
      <p:tags r:id="rId1"/>
    </p:custDataLst>
    <p:extLst>
      <p:ext uri="{BB962C8B-B14F-4D97-AF65-F5344CB8AC3E}">
        <p14:creationId xmlns:p14="http://schemas.microsoft.com/office/powerpoint/2010/main" val="2136999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4ECEF7FD-AEA9-4DF2-9632-4D8FEEC5BB6C}"/>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8" progId="TCLayout.ActiveDocument.1">
                  <p:embed/>
                </p:oleObj>
              </mc:Choice>
              <mc:Fallback>
                <p:oleObj name="think-cell Slide" r:id="rId5" imgW="306" imgH="308" progId="TCLayout.ActiveDocument.1">
                  <p:embed/>
                  <p:pic>
                    <p:nvPicPr>
                      <p:cNvPr id="11" name="Object 10" hidden="1">
                        <a:extLst>
                          <a:ext uri="{FF2B5EF4-FFF2-40B4-BE49-F238E27FC236}">
                            <a16:creationId xmlns:a16="http://schemas.microsoft.com/office/drawing/2014/main" id="{4ECEF7FD-AEA9-4DF2-9632-4D8FEEC5BB6C}"/>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pic>
        <p:nvPicPr>
          <p:cNvPr id="100" name="Picture 1" descr="A picture containing text, clipart&#10;&#10;Description automatically generated">
            <a:extLst>
              <a:ext uri="{FF2B5EF4-FFF2-40B4-BE49-F238E27FC236}">
                <a16:creationId xmlns:a16="http://schemas.microsoft.com/office/drawing/2014/main" id="{B4DBC02B-B0AD-46F4-B85B-392F7868268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928412" y="80883"/>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a:extLst>
              <a:ext uri="{FF2B5EF4-FFF2-40B4-BE49-F238E27FC236}">
                <a16:creationId xmlns:a16="http://schemas.microsoft.com/office/drawing/2014/main" id="{7F88CF11-090D-4997-A296-052D3DE804B4}"/>
              </a:ext>
            </a:extLst>
          </p:cNvPr>
          <p:cNvSpPr>
            <a:spLocks noGrp="1"/>
          </p:cNvSpPr>
          <p:nvPr>
            <p:ph type="title"/>
          </p:nvPr>
        </p:nvSpPr>
        <p:spPr>
          <a:xfrm>
            <a:off x="303484" y="121852"/>
            <a:ext cx="11866543" cy="462968"/>
          </a:xfrm>
        </p:spPr>
        <p:txBody>
          <a:bodyPr vert="horz" lIns="121920" tIns="60960" rIns="121920" bIns="60960" rtlCol="0" anchor="t">
            <a:noAutofit/>
          </a:bodyPr>
          <a:lstStyle/>
          <a:p>
            <a:r>
              <a:rPr lang="en-US" sz="2200">
                <a:latin typeface="Franklin Gothic Medium (Headings)"/>
              </a:rPr>
              <a:t>CRC is Decarbonizing California and Building a Diversified Portfolio of CO</a:t>
            </a:r>
            <a:r>
              <a:rPr lang="en-US" sz="2200" baseline="-25000">
                <a:latin typeface="Franklin Gothic Medium (Headings)"/>
              </a:rPr>
              <a:t>2</a:t>
            </a:r>
            <a:r>
              <a:rPr lang="en-US" sz="2200">
                <a:latin typeface="Franklin Gothic Medium (Headings)"/>
              </a:rPr>
              <a:t> Emissions</a:t>
            </a:r>
            <a:br>
              <a:rPr lang="en-US" sz="2200">
                <a:latin typeface="Franklin Gothic Medium (Headings)"/>
              </a:rPr>
            </a:br>
            <a:endParaRPr lang="en-US" sz="2200" b="0">
              <a:latin typeface="Franklin Gothic Medium (Headings)"/>
            </a:endParaRPr>
          </a:p>
        </p:txBody>
      </p:sp>
      <p:sp>
        <p:nvSpPr>
          <p:cNvPr id="8" name="Rectangle 7">
            <a:extLst>
              <a:ext uri="{FF2B5EF4-FFF2-40B4-BE49-F238E27FC236}">
                <a16:creationId xmlns:a16="http://schemas.microsoft.com/office/drawing/2014/main" id="{08DD9268-AEDF-4042-B4E7-79EAB996B924}"/>
              </a:ext>
            </a:extLst>
          </p:cNvPr>
          <p:cNvSpPr/>
          <p:nvPr/>
        </p:nvSpPr>
        <p:spPr>
          <a:xfrm>
            <a:off x="11126355" y="905522"/>
            <a:ext cx="674703" cy="763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0" name="Picture 9" descr="Map&#10;&#10;Description automatically generated">
            <a:extLst>
              <a:ext uri="{FF2B5EF4-FFF2-40B4-BE49-F238E27FC236}">
                <a16:creationId xmlns:a16="http://schemas.microsoft.com/office/drawing/2014/main" id="{B5DCCB2D-A844-4056-AA24-4D3F999D50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85832" y="576977"/>
            <a:ext cx="4437162" cy="5787602"/>
          </a:xfrm>
          <a:prstGeom prst="rect">
            <a:avLst/>
          </a:prstGeom>
        </p:spPr>
      </p:pic>
      <p:graphicFrame>
        <p:nvGraphicFramePr>
          <p:cNvPr id="15" name="Table 14">
            <a:extLst>
              <a:ext uri="{FF2B5EF4-FFF2-40B4-BE49-F238E27FC236}">
                <a16:creationId xmlns:a16="http://schemas.microsoft.com/office/drawing/2014/main" id="{2904C545-CB50-46AE-A88F-03B52D9E3EDF}"/>
              </a:ext>
            </a:extLst>
          </p:cNvPr>
          <p:cNvGraphicFramePr>
            <a:graphicFrameLocks noGrp="1"/>
          </p:cNvGraphicFramePr>
          <p:nvPr>
            <p:custDataLst>
              <p:tags r:id="rId2"/>
            </p:custDataLst>
            <p:extLst>
              <p:ext uri="{D42A27DB-BD31-4B8C-83A1-F6EECF244321}">
                <p14:modId xmlns:p14="http://schemas.microsoft.com/office/powerpoint/2010/main" val="3661434300"/>
              </p:ext>
            </p:extLst>
          </p:nvPr>
        </p:nvGraphicFramePr>
        <p:xfrm>
          <a:off x="361489" y="3197959"/>
          <a:ext cx="7425699" cy="3128168"/>
        </p:xfrm>
        <a:graphic>
          <a:graphicData uri="http://schemas.openxmlformats.org/drawingml/2006/table">
            <a:tbl>
              <a:tblPr firstRow="1" bandRow="1">
                <a:tableStyleId>{073A0DAA-6AF3-43AB-8588-CEC1D06C72B9}</a:tableStyleId>
              </a:tblPr>
              <a:tblGrid>
                <a:gridCol w="1072559">
                  <a:extLst>
                    <a:ext uri="{9D8B030D-6E8A-4147-A177-3AD203B41FA5}">
                      <a16:colId xmlns:a16="http://schemas.microsoft.com/office/drawing/2014/main" val="1542143317"/>
                    </a:ext>
                  </a:extLst>
                </a:gridCol>
                <a:gridCol w="914400">
                  <a:extLst>
                    <a:ext uri="{9D8B030D-6E8A-4147-A177-3AD203B41FA5}">
                      <a16:colId xmlns:a16="http://schemas.microsoft.com/office/drawing/2014/main" val="3772385069"/>
                    </a:ext>
                  </a:extLst>
                </a:gridCol>
                <a:gridCol w="914400">
                  <a:extLst>
                    <a:ext uri="{9D8B030D-6E8A-4147-A177-3AD203B41FA5}">
                      <a16:colId xmlns:a16="http://schemas.microsoft.com/office/drawing/2014/main" val="2966781017"/>
                    </a:ext>
                  </a:extLst>
                </a:gridCol>
                <a:gridCol w="914400">
                  <a:extLst>
                    <a:ext uri="{9D8B030D-6E8A-4147-A177-3AD203B41FA5}">
                      <a16:colId xmlns:a16="http://schemas.microsoft.com/office/drawing/2014/main" val="2592174350"/>
                    </a:ext>
                  </a:extLst>
                </a:gridCol>
                <a:gridCol w="457200">
                  <a:extLst>
                    <a:ext uri="{9D8B030D-6E8A-4147-A177-3AD203B41FA5}">
                      <a16:colId xmlns:a16="http://schemas.microsoft.com/office/drawing/2014/main" val="1000909837"/>
                    </a:ext>
                  </a:extLst>
                </a:gridCol>
                <a:gridCol w="457200">
                  <a:extLst>
                    <a:ext uri="{9D8B030D-6E8A-4147-A177-3AD203B41FA5}">
                      <a16:colId xmlns:a16="http://schemas.microsoft.com/office/drawing/2014/main" val="3567098481"/>
                    </a:ext>
                  </a:extLst>
                </a:gridCol>
                <a:gridCol w="914400">
                  <a:extLst>
                    <a:ext uri="{9D8B030D-6E8A-4147-A177-3AD203B41FA5}">
                      <a16:colId xmlns:a16="http://schemas.microsoft.com/office/drawing/2014/main" val="2165943219"/>
                    </a:ext>
                  </a:extLst>
                </a:gridCol>
                <a:gridCol w="1781140">
                  <a:extLst>
                    <a:ext uri="{9D8B030D-6E8A-4147-A177-3AD203B41FA5}">
                      <a16:colId xmlns:a16="http://schemas.microsoft.com/office/drawing/2014/main" val="3351116020"/>
                    </a:ext>
                  </a:extLst>
                </a:gridCol>
              </a:tblGrid>
              <a:tr h="347597">
                <a:tc>
                  <a:txBody>
                    <a:bodyPr/>
                    <a:lstStyle/>
                    <a:p>
                      <a:r>
                        <a:rPr lang="en-US" sz="1000" b="0">
                          <a:solidFill>
                            <a:schemeClr val="tx1"/>
                          </a:solidFill>
                          <a:latin typeface="Franklin Gothic Book" panose="020B0503020102020204" pitchFamily="34" charset="0"/>
                        </a:rPr>
                        <a:t>Project Type</a:t>
                      </a:r>
                      <a:r>
                        <a:rPr lang="en-US" sz="1000" b="0" baseline="30000">
                          <a:solidFill>
                            <a:schemeClr val="tx1"/>
                          </a:solidFill>
                          <a:latin typeface="Franklin Gothic Book" panose="020B0503020102020204" pitchFamily="34" charset="0"/>
                        </a:rPr>
                        <a:t>1</a:t>
                      </a:r>
                      <a:endParaRPr lang="en-US" sz="1000" b="0">
                        <a:solidFill>
                          <a:schemeClr val="tx1"/>
                        </a:solidFill>
                        <a:latin typeface="Franklin Gothic Book" panose="020B0503020102020204" pitchFamily="34" charset="0"/>
                      </a:endParaRP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000" b="0" i="0">
                          <a:solidFill>
                            <a:srgbClr val="0070C0"/>
                          </a:solidFill>
                          <a:latin typeface="Franklin Gothic Book" panose="020B0503020102020204" pitchFamily="34" charset="0"/>
                        </a:rPr>
                        <a:t>Tech</a:t>
                      </a:r>
                    </a:p>
                  </a:txBody>
                  <a:tcPr marL="121920" marR="121920" marT="60960" marB="60960" anchor="ctr">
                    <a:lnL w="12700" cap="flat" cmpd="sng" algn="ctr">
                      <a:solidFill>
                        <a:srgbClr val="FFFFFF"/>
                      </a:solidFill>
                      <a:prstDash val="solid"/>
                      <a:round/>
                      <a:headEnd type="none" w="med" len="med"/>
                      <a:tailEnd type="none" w="med" len="med"/>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gridSpan="3">
                  <a:txBody>
                    <a:bodyPr/>
                    <a:lstStyle/>
                    <a:p>
                      <a:pPr marL="0" marR="0" lvl="0" indent="0" algn="ctr" defTabSz="913554" rtl="0" eaLnBrk="1" fontAlgn="auto" latinLnBrk="0" hangingPunct="1">
                        <a:lnSpc>
                          <a:spcPct val="100000"/>
                        </a:lnSpc>
                        <a:spcBef>
                          <a:spcPts val="0"/>
                        </a:spcBef>
                        <a:spcAft>
                          <a:spcPts val="0"/>
                        </a:spcAft>
                        <a:buClrTx/>
                        <a:buSzTx/>
                        <a:buFontTx/>
                        <a:buNone/>
                        <a:tabLst/>
                        <a:defRPr/>
                      </a:pPr>
                      <a:r>
                        <a:rPr lang="en-US" sz="1000" b="0" i="0">
                          <a:solidFill>
                            <a:srgbClr val="0070C0"/>
                          </a:solidFill>
                          <a:latin typeface="Franklin Gothic Book" panose="020B0503020102020204" pitchFamily="34" charset="0"/>
                        </a:rPr>
                        <a:t>Greenfield</a:t>
                      </a:r>
                    </a:p>
                  </a:txBody>
                  <a:tcPr marL="121920" marR="121920" marT="60960" marB="6096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6">
                            <a:lumMod val="60000"/>
                            <a:lumOff val="40000"/>
                          </a:schemeClr>
                        </a:gs>
                        <a:gs pos="4000">
                          <a:schemeClr val="accent6">
                            <a:lumMod val="20000"/>
                            <a:lumOff val="80000"/>
                          </a:schemeClr>
                        </a:gs>
                        <a:gs pos="100000">
                          <a:schemeClr val="accent6">
                            <a:lumMod val="20000"/>
                            <a:lumOff val="80000"/>
                          </a:schemeClr>
                        </a:gs>
                      </a:gsLst>
                      <a:lin ang="0" scaled="1"/>
                      <a:tileRect/>
                    </a:gradFill>
                  </a:tcPr>
                </a:tc>
                <a:tc hMerge="1">
                  <a:txBody>
                    <a:bodyPr/>
                    <a:lstStyle/>
                    <a:p>
                      <a:pPr algn="ctr"/>
                      <a:endParaRPr lang="en-US" sz="1000" b="0" i="0">
                        <a:solidFill>
                          <a:srgbClr val="0070C0"/>
                        </a:solidFill>
                        <a:latin typeface="Franklin Gothic Book" panose="020B0503020102020204" pitchFamily="34" charset="0"/>
                      </a:endParaRPr>
                    </a:p>
                  </a:txBody>
                  <a:tcPr marL="121920" marR="121920" marT="60960" marB="6096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US" sz="1000" b="0" i="0">
                        <a:solidFill>
                          <a:srgbClr val="0070C0"/>
                        </a:solidFill>
                        <a:latin typeface="Franklin Gothic Book" panose="020B0503020102020204" pitchFamily="34" charset="0"/>
                      </a:endParaRPr>
                    </a:p>
                  </a:txBody>
                  <a:tcPr marL="121920" marR="121920" marT="60960" marB="6096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endParaRPr lang="en-US" sz="1000" b="0" i="0">
                        <a:solidFill>
                          <a:srgbClr val="0070C0"/>
                        </a:solidFill>
                        <a:latin typeface="Franklin Gothic Book" panose="020B0503020102020204" pitchFamily="34" charset="0"/>
                      </a:endParaRPr>
                    </a:p>
                  </a:txBody>
                  <a:tcPr marL="121920" marR="121920" marT="60960" marB="6096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6">
                            <a:lumMod val="20000"/>
                            <a:lumOff val="80000"/>
                          </a:schemeClr>
                        </a:gs>
                        <a:gs pos="100000">
                          <a:srgbClr val="44546A"/>
                        </a:gs>
                      </a:gsLst>
                      <a:lin ang="0" scaled="1"/>
                      <a:tileRect/>
                    </a:gradFill>
                  </a:tcPr>
                </a:tc>
                <a:tc hMerge="1">
                  <a:txBody>
                    <a:bodyPr/>
                    <a:lstStyle/>
                    <a:p>
                      <a:pPr algn="ctr"/>
                      <a:endParaRPr lang="en-US" sz="1000" b="0" i="0">
                        <a:solidFill>
                          <a:srgbClr val="0070C0"/>
                        </a:solidFill>
                        <a:latin typeface="Franklin Gothic Book" panose="020B0503020102020204" pitchFamily="34" charset="0"/>
                      </a:endParaRPr>
                    </a:p>
                  </a:txBody>
                  <a:tcPr marL="121920" marR="121920" marT="60960" marB="6096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6">
                            <a:lumMod val="20000"/>
                            <a:lumOff val="80000"/>
                          </a:schemeClr>
                        </a:gs>
                        <a:gs pos="100000">
                          <a:srgbClr val="996633"/>
                        </a:gs>
                      </a:gsLst>
                      <a:lin ang="0" scaled="1"/>
                      <a:tileRect/>
                    </a:gradFill>
                  </a:tcPr>
                </a:tc>
                <a:tc>
                  <a:txBody>
                    <a:bodyPr/>
                    <a:lstStyle/>
                    <a:p>
                      <a:pPr algn="ctr"/>
                      <a:r>
                        <a:rPr lang="en-US" sz="1000" b="0" i="0">
                          <a:solidFill>
                            <a:schemeClr val="bg1"/>
                          </a:solidFill>
                          <a:latin typeface="Franklin Gothic Book" panose="020B0503020102020204" pitchFamily="34" charset="0"/>
                        </a:rPr>
                        <a:t>Existing Sources</a:t>
                      </a:r>
                    </a:p>
                  </a:txBody>
                  <a:tcPr marL="121920" marR="121920" marT="60960" marB="60960" anchor="ctr">
                    <a:lnL w="12700" cmpd="sng">
                      <a:noFill/>
                    </a:lnL>
                    <a:lnR w="12700" cap="flat" cmpd="sng" algn="ctr">
                      <a:solidFill>
                        <a:srgbClr val="FFFFFF"/>
                      </a:solidFill>
                      <a:prstDash val="solid"/>
                      <a:round/>
                      <a:headEnd type="none" w="med" len="med"/>
                      <a:tailEnd type="none" w="med" len="med"/>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44546A"/>
                    </a:solidFill>
                  </a:tcPr>
                </a:tc>
                <a:extLst>
                  <a:ext uri="{0D108BD9-81ED-4DB2-BD59-A6C34878D82A}">
                    <a16:rowId xmlns:a16="http://schemas.microsoft.com/office/drawing/2014/main" val="3333554872"/>
                  </a:ext>
                </a:extLst>
              </a:tr>
              <a:tr h="926927">
                <a:tc>
                  <a:txBody>
                    <a:bodyPr/>
                    <a:lstStyle/>
                    <a:p>
                      <a:r>
                        <a:rPr lang="en-US" sz="1000" b="0">
                          <a:solidFill>
                            <a:schemeClr val="tx1"/>
                          </a:solidFill>
                          <a:latin typeface="Franklin Gothic Book" panose="020B0503020102020204" pitchFamily="34" charset="0"/>
                        </a:rPr>
                        <a:t>Type of Emitter</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000" b="0" i="0">
                          <a:solidFill>
                            <a:srgbClr val="0070C0"/>
                          </a:solidFill>
                          <a:latin typeface="Franklin Gothic Book" panose="020B0503020102020204" pitchFamily="34" charset="0"/>
                        </a:rPr>
                        <a:t>DAC</a:t>
                      </a:r>
                    </a:p>
                  </a:txBody>
                  <a:tcPr marL="121920" marR="121920" marT="60960" marB="60960" anchor="ctr">
                    <a:lnL w="12700" cap="flat" cmpd="sng" algn="ctr">
                      <a:solidFill>
                        <a:srgbClr val="FFFFFF"/>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i="0">
                          <a:solidFill>
                            <a:srgbClr val="0070C0"/>
                          </a:solidFill>
                          <a:latin typeface="Franklin Gothic Book" panose="020B0503020102020204" pitchFamily="34" charset="0"/>
                        </a:rPr>
                        <a:t>Renewable Diesel</a:t>
                      </a:r>
                    </a:p>
                  </a:txBody>
                  <a:tcPr marL="121920" marR="121920" marT="60960" marB="6096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i="0">
                          <a:solidFill>
                            <a:srgbClr val="0070C0"/>
                          </a:solidFill>
                          <a:latin typeface="Franklin Gothic Book" panose="020B0503020102020204" pitchFamily="34" charset="0"/>
                        </a:rPr>
                        <a:t>Ammonia</a:t>
                      </a:r>
                    </a:p>
                  </a:txBody>
                  <a:tcPr marL="121920" marR="121920" marT="60960" marB="6096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000" b="0" i="0">
                          <a:solidFill>
                            <a:srgbClr val="0070C0"/>
                          </a:solidFill>
                          <a:latin typeface="Franklin Gothic Book" panose="020B0503020102020204" pitchFamily="34" charset="0"/>
                        </a:rPr>
                        <a:t>Hydrogen</a:t>
                      </a:r>
                    </a:p>
                  </a:txBody>
                  <a:tcPr marL="121920" marR="121920" marT="60960" marB="6096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sz="1000" b="0" i="0">
                          <a:solidFill>
                            <a:srgbClr val="0070C0"/>
                          </a:solidFill>
                          <a:latin typeface="Franklin Gothic Book" panose="020B0503020102020204" pitchFamily="34" charset="0"/>
                        </a:rPr>
                        <a:t>Ethanol </a:t>
                      </a:r>
                    </a:p>
                  </a:txBody>
                  <a:tcPr marL="121920" marR="121920" marT="60960" marB="6096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00" b="0" i="0">
                          <a:solidFill>
                            <a:srgbClr val="0070C0"/>
                          </a:solidFill>
                          <a:latin typeface="Franklin Gothic Book" panose="020B0503020102020204" pitchFamily="34" charset="0"/>
                        </a:rPr>
                        <a:t>Ethanol </a:t>
                      </a:r>
                    </a:p>
                  </a:txBody>
                  <a:tcPr marL="121920" marR="121920" marT="60960" marB="6096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i="0">
                          <a:solidFill>
                            <a:schemeClr val="tx1"/>
                          </a:solidFill>
                          <a:latin typeface="Franklin Gothic Book" panose="020B0503020102020204" pitchFamily="34" charset="0"/>
                        </a:rPr>
                        <a:t>Refiners, Cement, Steam Generators and Natural Gas Power Plants (incl. CalCapture)</a:t>
                      </a:r>
                    </a:p>
                    <a:p>
                      <a:pPr algn="ctr"/>
                      <a:r>
                        <a:rPr lang="en-US" sz="1000" b="0" i="0">
                          <a:solidFill>
                            <a:schemeClr val="tx1"/>
                          </a:solidFill>
                          <a:latin typeface="Franklin Gothic Book" panose="020B0503020102020204" pitchFamily="34" charset="0"/>
                        </a:rPr>
                        <a:t> </a:t>
                      </a:r>
                    </a:p>
                  </a:txBody>
                  <a:tcPr marL="121920" marR="121920" marT="60960" marB="60960" anchor="ctr">
                    <a:lnL w="12700" cmpd="sng">
                      <a:noFill/>
                    </a:lnL>
                    <a:lnR w="127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1376430"/>
                  </a:ext>
                </a:extLst>
              </a:tr>
              <a:tr h="540707">
                <a:tc>
                  <a:txBody>
                    <a:bodyPr/>
                    <a:lstStyle/>
                    <a:p>
                      <a:r>
                        <a:rPr lang="en-US" sz="1000" b="0">
                          <a:latin typeface="Franklin Gothic Book" panose="020B0503020102020204" pitchFamily="34" charset="0"/>
                        </a:rPr>
                        <a:t>Cost of Capture ($/TCO</a:t>
                      </a:r>
                      <a:r>
                        <a:rPr lang="en-US" sz="1000" b="0" baseline="-25000">
                          <a:latin typeface="Franklin Gothic Book" panose="020B0503020102020204" pitchFamily="34" charset="0"/>
                        </a:rPr>
                        <a:t>2</a:t>
                      </a:r>
                      <a:r>
                        <a:rPr lang="en-US" sz="1000" b="0">
                          <a:latin typeface="Franklin Gothic Book" panose="020B0503020102020204" pitchFamily="34" charset="0"/>
                        </a:rPr>
                        <a:t>)</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a:r>
                        <a:rPr lang="en-US" sz="1000" b="0">
                          <a:solidFill>
                            <a:schemeClr val="accent1"/>
                          </a:solidFill>
                          <a:latin typeface="Franklin Gothic Book" panose="020B0503020102020204" pitchFamily="34" charset="0"/>
                        </a:rPr>
                        <a:t>Very High</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00" b="0">
                          <a:solidFill>
                            <a:schemeClr val="accent1"/>
                          </a:solidFill>
                          <a:latin typeface="Franklin Gothic Book" panose="020B0503020102020204" pitchFamily="34" charset="0"/>
                        </a:rPr>
                        <a:t>Medium</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00" b="0">
                          <a:solidFill>
                            <a:schemeClr val="accent1"/>
                          </a:solidFill>
                          <a:latin typeface="Franklin Gothic Book" panose="020B0503020102020204" pitchFamily="34" charset="0"/>
                        </a:rPr>
                        <a:t>Low</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r>
                        <a:rPr lang="en-US" sz="1000" b="0">
                          <a:solidFill>
                            <a:schemeClr val="accent1"/>
                          </a:solidFill>
                          <a:latin typeface="Franklin Gothic Book" panose="020B0503020102020204" pitchFamily="34" charset="0"/>
                        </a:rPr>
                        <a:t>Medium</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r>
                        <a:rPr lang="en-US" sz="1000" b="0">
                          <a:solidFill>
                            <a:schemeClr val="tx1"/>
                          </a:solidFill>
                          <a:latin typeface="Franklin Gothic Book" panose="020B0503020102020204" pitchFamily="34" charset="0"/>
                        </a:rPr>
                        <a:t>Low</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00" b="0">
                          <a:solidFill>
                            <a:schemeClr val="accent1"/>
                          </a:solidFill>
                          <a:latin typeface="Franklin Gothic Book" panose="020B0503020102020204" pitchFamily="34" charset="0"/>
                        </a:rPr>
                        <a:t>Low</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00" b="0">
                          <a:solidFill>
                            <a:schemeClr val="tx1"/>
                          </a:solidFill>
                          <a:latin typeface="Franklin Gothic Book" panose="020B0503020102020204" pitchFamily="34" charset="0"/>
                        </a:rPr>
                        <a:t>Medium to High</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856278"/>
                  </a:ext>
                </a:extLst>
              </a:tr>
              <a:tr h="540707">
                <a:tc>
                  <a:txBody>
                    <a:bodyPr/>
                    <a:lstStyle/>
                    <a:p>
                      <a:r>
                        <a:rPr lang="en-US" sz="1000" b="0">
                          <a:latin typeface="Franklin Gothic Book" panose="020B0503020102020204" pitchFamily="34" charset="0"/>
                        </a:rPr>
                        <a:t>Concentration of CO</a:t>
                      </a:r>
                      <a:r>
                        <a:rPr lang="en-US" sz="1000" b="0" baseline="-25000">
                          <a:latin typeface="Franklin Gothic Book" panose="020B0503020102020204" pitchFamily="34" charset="0"/>
                        </a:rPr>
                        <a:t>2</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a:r>
                        <a:rPr lang="en-US" sz="1000" b="0">
                          <a:solidFill>
                            <a:schemeClr val="accent1"/>
                          </a:solidFill>
                          <a:latin typeface="Franklin Gothic Book" panose="020B0503020102020204" pitchFamily="34" charset="0"/>
                        </a:rPr>
                        <a:t>Very Low</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a:solidFill>
                            <a:schemeClr val="accent1"/>
                          </a:solidFill>
                          <a:latin typeface="Franklin Gothic Book" panose="020B0503020102020204" pitchFamily="34" charset="0"/>
                        </a:rPr>
                        <a:t>Medium</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a:solidFill>
                            <a:schemeClr val="accent1"/>
                          </a:solidFill>
                          <a:latin typeface="Franklin Gothic Book" panose="020B0503020102020204" pitchFamily="34" charset="0"/>
                        </a:rPr>
                        <a:t>High</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000" b="0">
                          <a:solidFill>
                            <a:schemeClr val="accent1"/>
                          </a:solidFill>
                          <a:latin typeface="Franklin Gothic Book" panose="020B0503020102020204" pitchFamily="34" charset="0"/>
                        </a:rPr>
                        <a:t>Medium</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sz="1000" b="0">
                          <a:solidFill>
                            <a:schemeClr val="tx1"/>
                          </a:solidFill>
                          <a:latin typeface="Franklin Gothic Book" panose="020B0503020102020204" pitchFamily="34" charset="0"/>
                        </a:rPr>
                        <a:t>High</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accent1"/>
                          </a:solidFill>
                          <a:latin typeface="Franklin Gothic Book" panose="020B0503020102020204" pitchFamily="34" charset="0"/>
                        </a:rPr>
                        <a:t>High</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a:solidFill>
                            <a:schemeClr val="tx1"/>
                          </a:solidFill>
                          <a:latin typeface="Franklin Gothic Book" panose="020B0503020102020204" pitchFamily="34" charset="0"/>
                        </a:rPr>
                        <a:t>Low to Medium</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91839"/>
                  </a:ext>
                </a:extLst>
              </a:tr>
              <a:tr h="733817">
                <a:tc>
                  <a:txBody>
                    <a:bodyPr/>
                    <a:lstStyle/>
                    <a:p>
                      <a:r>
                        <a:rPr lang="en-US" sz="1000" b="0">
                          <a:latin typeface="Franklin Gothic Book" panose="020B0503020102020204" pitchFamily="34" charset="0"/>
                        </a:rPr>
                        <a:t>LCFS Eligible?</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en-US" sz="1000" b="0">
                          <a:solidFill>
                            <a:schemeClr val="accent1"/>
                          </a:solidFill>
                          <a:latin typeface="Franklin Gothic Book" panose="020B0503020102020204" pitchFamily="34" charset="0"/>
                        </a:rPr>
                        <a:t>Yes, plus Incremental Incentives</a:t>
                      </a:r>
                    </a:p>
                  </a:txBody>
                  <a:tcPr marL="121920" marR="121920" marT="60960" marB="60960" anchor="ctr">
                    <a:lnL w="12700" cap="flat" cmpd="sng" algn="ctr">
                      <a:solidFill>
                        <a:srgbClr val="FFFFFF"/>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000" b="0">
                          <a:solidFill>
                            <a:schemeClr val="accent1"/>
                          </a:solidFill>
                          <a:latin typeface="Franklin Gothic Book" panose="020B0503020102020204" pitchFamily="34" charset="0"/>
                        </a:rPr>
                        <a:t>Yes</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000" b="0">
                          <a:solidFill>
                            <a:schemeClr val="accent1"/>
                          </a:solidFill>
                          <a:latin typeface="Franklin Gothic Book" panose="020B0503020102020204" pitchFamily="34" charset="0"/>
                        </a:rPr>
                        <a:t>Depends on Use</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2">
                  <a:txBody>
                    <a:bodyPr/>
                    <a:lstStyle/>
                    <a:p>
                      <a:pPr algn="ctr"/>
                      <a:r>
                        <a:rPr lang="en-US" sz="1000" b="0">
                          <a:solidFill>
                            <a:schemeClr val="accent1"/>
                          </a:solidFill>
                          <a:latin typeface="Franklin Gothic Book" panose="020B0503020102020204" pitchFamily="34" charset="0"/>
                        </a:rPr>
                        <a:t>Depends on Use</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algn="ctr"/>
                      <a:r>
                        <a:rPr lang="en-US" sz="1000" b="0">
                          <a:solidFill>
                            <a:schemeClr val="tx1"/>
                          </a:solidFill>
                          <a:latin typeface="Franklin Gothic Book" panose="020B0503020102020204" pitchFamily="34" charset="0"/>
                        </a:rPr>
                        <a:t>Yes</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000" b="0">
                          <a:solidFill>
                            <a:schemeClr val="accent1"/>
                          </a:solidFill>
                          <a:latin typeface="Franklin Gothic Book" panose="020B0503020102020204" pitchFamily="34" charset="0"/>
                        </a:rPr>
                        <a:t>Yes</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000" b="0">
                          <a:solidFill>
                            <a:schemeClr val="tx1"/>
                          </a:solidFill>
                          <a:latin typeface="Franklin Gothic Book" panose="020B0503020102020204" pitchFamily="34" charset="0"/>
                        </a:rPr>
                        <a:t>Depends on Use</a:t>
                      </a:r>
                    </a:p>
                  </a:txBody>
                  <a:tcPr marL="121920" marR="121920" marT="60960" marB="60960" anchor="ctr">
                    <a:lnL w="12700" cap="flat" cmpd="sng" algn="ctr">
                      <a:solidFill>
                        <a:schemeClr val="accent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59248453"/>
                  </a:ext>
                </a:extLst>
              </a:tr>
            </a:tbl>
          </a:graphicData>
        </a:graphic>
      </p:graphicFrame>
      <p:sp>
        <p:nvSpPr>
          <p:cNvPr id="16" name="Rectangle 15">
            <a:extLst>
              <a:ext uri="{FF2B5EF4-FFF2-40B4-BE49-F238E27FC236}">
                <a16:creationId xmlns:a16="http://schemas.microsoft.com/office/drawing/2014/main" id="{B23A1149-FC64-4E64-8AD1-A1D34D2AA9F7}"/>
              </a:ext>
            </a:extLst>
          </p:cNvPr>
          <p:cNvSpPr/>
          <p:nvPr/>
        </p:nvSpPr>
        <p:spPr>
          <a:xfrm>
            <a:off x="9921484" y="1332913"/>
            <a:ext cx="2270516" cy="654568"/>
          </a:xfrm>
          <a:prstGeom prst="rect">
            <a:avLst/>
          </a:prstGeom>
          <a:noFill/>
          <a:ln w="12700" cap="flat" cmpd="sng" algn="ctr">
            <a:noFill/>
            <a:prstDash val="solid"/>
            <a:miter lim="800000"/>
          </a:ln>
          <a:effectLst/>
        </p:spPr>
        <p:txBody>
          <a:bodyPr rtlCol="0" anchor="t" anchorCtr="0"/>
          <a:lstStyle/>
          <a:p>
            <a:pPr marL="0" marR="0" lvl="0" indent="-22860" algn="ctr" defTabSz="685783" rtl="0" eaLnBrk="1" fontAlgn="auto" latinLnBrk="0" hangingPunct="1">
              <a:lnSpc>
                <a:spcPct val="100000"/>
              </a:lnSpc>
              <a:spcBef>
                <a:spcPts val="600"/>
              </a:spcBef>
              <a:spcAft>
                <a:spcPts val="0"/>
              </a:spcAft>
              <a:buClr>
                <a:srgbClr val="00B050"/>
              </a:buClr>
              <a:buSzTx/>
              <a:buFontTx/>
              <a:buNone/>
              <a:tabLst/>
              <a:defRPr/>
            </a:pPr>
            <a:r>
              <a:rPr kumimoji="0" lang="en-US" sz="2400" b="1" i="0" u="none" strike="noStrike" kern="0" cap="none" spc="0" normalizeH="0" baseline="0" noProof="0">
                <a:ln>
                  <a:noFill/>
                </a:ln>
                <a:solidFill>
                  <a:srgbClr val="70AD47"/>
                </a:solidFill>
                <a:effectLst/>
                <a:uLnTx/>
                <a:uFillTx/>
                <a:latin typeface="Franklin Gothic Medium" panose="020B0603020102020204"/>
                <a:ea typeface="+mn-ea"/>
                <a:cs typeface="+mn-cs"/>
              </a:rPr>
              <a:t>~150 to 210 </a:t>
            </a:r>
            <a:r>
              <a:rPr kumimoji="0" lang="en-US" sz="1200" b="0" i="0" u="none" strike="noStrike" kern="0" cap="none" spc="0" normalizeH="0" baseline="0" noProof="0">
                <a:ln>
                  <a:noFill/>
                </a:ln>
                <a:solidFill>
                  <a:srgbClr val="70AD47"/>
                </a:solidFill>
                <a:effectLst/>
                <a:uLnTx/>
                <a:uFillTx/>
                <a:latin typeface="Franklin Gothic Book" panose="020B0503020102020204"/>
                <a:ea typeface="+mn-ea"/>
                <a:cs typeface="+mn-cs"/>
              </a:rPr>
              <a:t>MMTPA </a:t>
            </a:r>
            <a:r>
              <a:rPr kumimoji="0" lang="en-US" sz="1050" b="0" i="0" u="none" strike="noStrike" kern="0" cap="none" spc="0" normalizeH="0" baseline="0" noProof="0">
                <a:ln>
                  <a:noFill/>
                </a:ln>
                <a:solidFill>
                  <a:srgbClr val="70AD47"/>
                </a:solidFill>
                <a:effectLst/>
                <a:uLnTx/>
                <a:uFillTx/>
                <a:latin typeface="Franklin Gothic Book" panose="020B0503020102020204"/>
                <a:ea typeface="+mn-ea"/>
                <a:cs typeface="+mn-cs"/>
              </a:rPr>
              <a:t>or more</a:t>
            </a:r>
            <a:endParaRPr kumimoji="0" lang="en-US" sz="1200" b="0" i="0" u="none" strike="noStrike" kern="0" cap="none" spc="0" normalizeH="0" baseline="0" noProof="0">
              <a:ln>
                <a:noFill/>
              </a:ln>
              <a:solidFill>
                <a:srgbClr val="70AD47"/>
              </a:solidFill>
              <a:effectLst/>
              <a:uLnTx/>
              <a:uFillTx/>
              <a:latin typeface="Franklin Gothic Book" panose="020B0503020102020204"/>
              <a:ea typeface="+mn-ea"/>
              <a:cs typeface="+mn-cs"/>
            </a:endParaRPr>
          </a:p>
          <a:p>
            <a:pPr marL="0" marR="0" lvl="0" indent="-22860" algn="ctr" defTabSz="685783" rtl="0" eaLnBrk="1" fontAlgn="auto" latinLnBrk="0" hangingPunct="1">
              <a:lnSpc>
                <a:spcPct val="100000"/>
              </a:lnSpc>
              <a:spcBef>
                <a:spcPts val="600"/>
              </a:spcBef>
              <a:spcAft>
                <a:spcPts val="0"/>
              </a:spcAft>
              <a:buClr>
                <a:srgbClr val="00B050"/>
              </a:buClr>
              <a:buSzTx/>
              <a:buFontTx/>
              <a:buNone/>
              <a:tabLst/>
              <a:defRPr/>
            </a:pPr>
            <a:r>
              <a:rPr kumimoji="0" lang="en-US" sz="2400" b="0" i="0" u="none" strike="noStrike" kern="0" cap="none" spc="0" normalizeH="0" baseline="0" noProof="0">
                <a:ln>
                  <a:noFill/>
                </a:ln>
                <a:solidFill>
                  <a:srgbClr val="70AD47"/>
                </a:solidFill>
                <a:effectLst/>
                <a:uLnTx/>
                <a:uFillTx/>
                <a:latin typeface="Franklin Gothic Book" panose="020B0503020102020204"/>
                <a:ea typeface="+mn-ea"/>
                <a:cs typeface="+mn-cs"/>
              </a:rPr>
              <a:t> </a:t>
            </a:r>
            <a:r>
              <a:rPr kumimoji="0" lang="en-US" sz="1600" b="0" i="0" u="none" strike="noStrike" kern="1200" cap="none" spc="0" normalizeH="0" baseline="0" noProof="0">
                <a:ln>
                  <a:noFill/>
                </a:ln>
                <a:solidFill>
                  <a:prstClr val="white">
                    <a:lumMod val="50000"/>
                  </a:prstClr>
                </a:solidFill>
                <a:effectLst/>
                <a:uLnTx/>
                <a:uFillTx/>
                <a:latin typeface="Franklin Gothic Book" panose="020B0503020102020204"/>
                <a:ea typeface="+mn-ea"/>
                <a:cs typeface="+mn-cs"/>
              </a:rPr>
              <a:t> </a:t>
            </a:r>
          </a:p>
        </p:txBody>
      </p:sp>
      <p:grpSp>
        <p:nvGrpSpPr>
          <p:cNvPr id="20" name="Group 19">
            <a:extLst>
              <a:ext uri="{FF2B5EF4-FFF2-40B4-BE49-F238E27FC236}">
                <a16:creationId xmlns:a16="http://schemas.microsoft.com/office/drawing/2014/main" id="{9762C726-1650-4A22-AA11-4F23DE5EAB55}"/>
              </a:ext>
            </a:extLst>
          </p:cNvPr>
          <p:cNvGrpSpPr/>
          <p:nvPr/>
        </p:nvGrpSpPr>
        <p:grpSpPr>
          <a:xfrm>
            <a:off x="623754" y="1019179"/>
            <a:ext cx="541043" cy="524976"/>
            <a:chOff x="131873" y="1682583"/>
            <a:chExt cx="676992" cy="643819"/>
          </a:xfrm>
        </p:grpSpPr>
        <p:sp>
          <p:nvSpPr>
            <p:cNvPr id="22" name="Oval 21">
              <a:extLst>
                <a:ext uri="{FF2B5EF4-FFF2-40B4-BE49-F238E27FC236}">
                  <a16:creationId xmlns:a16="http://schemas.microsoft.com/office/drawing/2014/main" id="{4DE697ED-9D5A-4EAE-AB5F-9964DCE61761}"/>
                </a:ext>
              </a:extLst>
            </p:cNvPr>
            <p:cNvSpPr/>
            <p:nvPr/>
          </p:nvSpPr>
          <p:spPr>
            <a:xfrm>
              <a:off x="131873" y="1682583"/>
              <a:ext cx="676992" cy="643819"/>
            </a:xfrm>
            <a:prstGeom prst="ellipse">
              <a:avLst/>
            </a:prstGeom>
            <a:solidFill>
              <a:schemeClr val="bg1"/>
            </a:solidFill>
            <a:ln w="349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descr="Joint Venture Logo Png , Png Download - Partnership Clipart Png,  Transparent Png - 794x458(#880932) - PngFind">
              <a:extLst>
                <a:ext uri="{FF2B5EF4-FFF2-40B4-BE49-F238E27FC236}">
                  <a16:creationId xmlns:a16="http://schemas.microsoft.com/office/drawing/2014/main" id="{919A1CB8-0D9E-4A0B-8238-856AC1E2E237}"/>
                </a:ext>
              </a:extLst>
            </p:cNvPr>
            <p:cNvPicPr>
              <a:picLocks noChangeAspect="1" noChangeArrowheads="1"/>
            </p:cNvPicPr>
            <p:nvPr/>
          </p:nvPicPr>
          <p:blipFill>
            <a:blip r:embed="rId9" cstate="screen">
              <a:extLst>
                <a:ext uri="{BEBA8EAE-BF5A-486C-A8C5-ECC9F3942E4B}">
                  <a14:imgProps xmlns:a14="http://schemas.microsoft.com/office/drawing/2010/main">
                    <a14:imgLayer r:embed="rId10">
                      <a14:imgEffect>
                        <a14:colorTemperature colorTemp="4700"/>
                      </a14:imgEffect>
                      <a14:imgEffect>
                        <a14:saturation sat="66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247285" y="1859177"/>
              <a:ext cx="441896" cy="299345"/>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a:extLst>
              <a:ext uri="{FF2B5EF4-FFF2-40B4-BE49-F238E27FC236}">
                <a16:creationId xmlns:a16="http://schemas.microsoft.com/office/drawing/2014/main" id="{33081CAE-0019-4AE7-98E3-6BA090FAE81E}"/>
              </a:ext>
            </a:extLst>
          </p:cNvPr>
          <p:cNvSpPr/>
          <p:nvPr/>
        </p:nvSpPr>
        <p:spPr>
          <a:xfrm>
            <a:off x="9899512" y="955325"/>
            <a:ext cx="2270516" cy="387654"/>
          </a:xfrm>
          <a:prstGeom prst="rect">
            <a:avLst/>
          </a:prstGeom>
          <a:noFill/>
          <a:ln w="12700" cap="flat" cmpd="sng" algn="ctr">
            <a:noFill/>
            <a:prstDash val="solid"/>
            <a:miter lim="800000"/>
          </a:ln>
          <a:effectLst/>
        </p:spPr>
        <p:txBody>
          <a:bodyPr rtlCol="0" anchor="ctr" anchorCtr="0"/>
          <a:lstStyle/>
          <a:p>
            <a:pPr marL="0" marR="0" lvl="0" indent="-22860" algn="ctr" defTabSz="685783" rtl="0" eaLnBrk="1" fontAlgn="auto" latinLnBrk="0" hangingPunct="1">
              <a:lnSpc>
                <a:spcPct val="100000"/>
              </a:lnSpc>
              <a:spcBef>
                <a:spcPts val="600"/>
              </a:spcBef>
              <a:spcAft>
                <a:spcPts val="0"/>
              </a:spcAft>
              <a:buClr>
                <a:srgbClr val="00B050"/>
              </a:buClr>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Franklin Gothic Medium" panose="020B0603020102020204"/>
                <a:ea typeface="+mn-ea"/>
                <a:cs typeface="+mn-cs"/>
              </a:rPr>
              <a:t>California’s Potential Addressable CCS Market Size</a:t>
            </a:r>
            <a:r>
              <a:rPr kumimoji="0" lang="en-US" sz="1100" b="1" i="0" u="none" strike="noStrike" kern="1200" cap="none" spc="0" normalizeH="0" baseline="30000" noProof="0">
                <a:ln>
                  <a:noFill/>
                </a:ln>
                <a:solidFill>
                  <a:prstClr val="white">
                    <a:lumMod val="50000"/>
                  </a:prstClr>
                </a:solidFill>
                <a:effectLst/>
                <a:uLnTx/>
                <a:uFillTx/>
                <a:latin typeface="Franklin Gothic Medium" panose="020B0603020102020204"/>
                <a:ea typeface="+mn-ea"/>
                <a:cs typeface="+mn-cs"/>
              </a:rPr>
              <a:t> </a:t>
            </a:r>
            <a:r>
              <a:rPr kumimoji="0" lang="en-US" sz="1100" b="1" i="0" u="none" strike="noStrike" kern="1200" cap="none" spc="0" normalizeH="0" baseline="0" noProof="0">
                <a:ln>
                  <a:noFill/>
                </a:ln>
                <a:solidFill>
                  <a:prstClr val="white">
                    <a:lumMod val="50000"/>
                  </a:prstClr>
                </a:solidFill>
                <a:effectLst/>
                <a:uLnTx/>
                <a:uFillTx/>
                <a:latin typeface="Franklin Gothic Medium" panose="020B0603020102020204"/>
                <a:ea typeface="+mn-ea"/>
                <a:cs typeface="+mn-cs"/>
              </a:rPr>
              <a:t>by 2045</a:t>
            </a:r>
            <a:r>
              <a:rPr kumimoji="0" lang="en-US" sz="1600" b="0" i="0" u="none" strike="noStrike" kern="1200" cap="none" spc="0" normalizeH="0" baseline="0" noProof="0">
                <a:ln>
                  <a:noFill/>
                </a:ln>
                <a:solidFill>
                  <a:prstClr val="white">
                    <a:lumMod val="50000"/>
                  </a:prstClr>
                </a:solidFill>
                <a:effectLst/>
                <a:uLnTx/>
                <a:uFillTx/>
                <a:latin typeface="Franklin Gothic Book" panose="020B0503020102020204"/>
                <a:ea typeface="+mn-ea"/>
                <a:cs typeface="+mn-cs"/>
              </a:rPr>
              <a:t> </a:t>
            </a:r>
          </a:p>
        </p:txBody>
      </p:sp>
      <p:grpSp>
        <p:nvGrpSpPr>
          <p:cNvPr id="6" name="Group 5">
            <a:extLst>
              <a:ext uri="{FF2B5EF4-FFF2-40B4-BE49-F238E27FC236}">
                <a16:creationId xmlns:a16="http://schemas.microsoft.com/office/drawing/2014/main" id="{6A7EB13C-8924-41FC-9D4A-E1469A07ADC8}"/>
              </a:ext>
            </a:extLst>
          </p:cNvPr>
          <p:cNvGrpSpPr/>
          <p:nvPr/>
        </p:nvGrpSpPr>
        <p:grpSpPr>
          <a:xfrm>
            <a:off x="9921484" y="3969388"/>
            <a:ext cx="662558" cy="405056"/>
            <a:chOff x="9833992" y="3457770"/>
            <a:chExt cx="662558" cy="405056"/>
          </a:xfrm>
        </p:grpSpPr>
        <p:sp>
          <p:nvSpPr>
            <p:cNvPr id="4" name="Speech Bubble: Rectangle 3">
              <a:extLst>
                <a:ext uri="{FF2B5EF4-FFF2-40B4-BE49-F238E27FC236}">
                  <a16:creationId xmlns:a16="http://schemas.microsoft.com/office/drawing/2014/main" id="{5E4487BB-BA6B-4340-9E36-041D641503AC}"/>
                </a:ext>
              </a:extLst>
            </p:cNvPr>
            <p:cNvSpPr/>
            <p:nvPr/>
          </p:nvSpPr>
          <p:spPr>
            <a:xfrm>
              <a:off x="9833992" y="3475172"/>
              <a:ext cx="662558" cy="387654"/>
            </a:xfrm>
            <a:prstGeom prst="wedgeRectCallout">
              <a:avLst>
                <a:gd name="adj1" fmla="val -21579"/>
                <a:gd name="adj2" fmla="val 134111"/>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25" name="Picture 24" descr="Logo&#10;&#10;Description automatically generated">
              <a:extLst>
                <a:ext uri="{FF2B5EF4-FFF2-40B4-BE49-F238E27FC236}">
                  <a16:creationId xmlns:a16="http://schemas.microsoft.com/office/drawing/2014/main" id="{AAC2FE6E-5197-494B-BD0E-7C7197DE027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99512" y="3457770"/>
              <a:ext cx="551855" cy="405056"/>
            </a:xfrm>
            <a:prstGeom prst="rect">
              <a:avLst/>
            </a:prstGeom>
          </p:spPr>
        </p:pic>
      </p:grpSp>
      <p:grpSp>
        <p:nvGrpSpPr>
          <p:cNvPr id="7" name="Group 6">
            <a:extLst>
              <a:ext uri="{FF2B5EF4-FFF2-40B4-BE49-F238E27FC236}">
                <a16:creationId xmlns:a16="http://schemas.microsoft.com/office/drawing/2014/main" id="{19CA2BF0-EF15-412A-A5A0-1239F08F5402}"/>
              </a:ext>
            </a:extLst>
          </p:cNvPr>
          <p:cNvGrpSpPr/>
          <p:nvPr/>
        </p:nvGrpSpPr>
        <p:grpSpPr>
          <a:xfrm>
            <a:off x="9820230" y="5120031"/>
            <a:ext cx="662558" cy="387654"/>
            <a:chOff x="9820230" y="5120031"/>
            <a:chExt cx="662558" cy="387654"/>
          </a:xfrm>
        </p:grpSpPr>
        <p:sp>
          <p:nvSpPr>
            <p:cNvPr id="28" name="Speech Bubble: Rectangle 27">
              <a:extLst>
                <a:ext uri="{FF2B5EF4-FFF2-40B4-BE49-F238E27FC236}">
                  <a16:creationId xmlns:a16="http://schemas.microsoft.com/office/drawing/2014/main" id="{68EBC248-5F50-44A2-B4C0-5593BDDF5547}"/>
                </a:ext>
              </a:extLst>
            </p:cNvPr>
            <p:cNvSpPr/>
            <p:nvPr/>
          </p:nvSpPr>
          <p:spPr>
            <a:xfrm rot="10800000">
              <a:off x="9820230" y="5120031"/>
              <a:ext cx="662558" cy="387654"/>
            </a:xfrm>
            <a:prstGeom prst="wedgeRectCallout">
              <a:avLst>
                <a:gd name="adj1" fmla="val -21579"/>
                <a:gd name="adj2" fmla="val 134111"/>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27" name="Picture 26" descr="A picture containing text, night sky&#10;&#10;Description automatically generated">
              <a:extLst>
                <a:ext uri="{FF2B5EF4-FFF2-40B4-BE49-F238E27FC236}">
                  <a16:creationId xmlns:a16="http://schemas.microsoft.com/office/drawing/2014/main" id="{F3E2EB09-ADF8-4950-8684-874EB901B2C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99512" y="5189198"/>
              <a:ext cx="553533" cy="282624"/>
            </a:xfrm>
            <a:prstGeom prst="rect">
              <a:avLst/>
            </a:prstGeom>
          </p:spPr>
        </p:pic>
      </p:grpSp>
      <p:sp>
        <p:nvSpPr>
          <p:cNvPr id="34" name="Speech Bubble: Rectangle 33">
            <a:extLst>
              <a:ext uri="{FF2B5EF4-FFF2-40B4-BE49-F238E27FC236}">
                <a16:creationId xmlns:a16="http://schemas.microsoft.com/office/drawing/2014/main" id="{5E0663D8-847E-4D96-82F3-0D08B3DDB6D4}"/>
              </a:ext>
            </a:extLst>
          </p:cNvPr>
          <p:cNvSpPr/>
          <p:nvPr/>
        </p:nvSpPr>
        <p:spPr>
          <a:xfrm rot="10800000">
            <a:off x="8639130" y="2658598"/>
            <a:ext cx="662558" cy="387654"/>
          </a:xfrm>
          <a:prstGeom prst="wedgeRectCallout">
            <a:avLst>
              <a:gd name="adj1" fmla="val -21579"/>
              <a:gd name="adj2" fmla="val 134111"/>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36" name="Picture 6" descr="Home - Grannus :: Zero emissions combined fertilizer and thermal power plant">
            <a:extLst>
              <a:ext uri="{FF2B5EF4-FFF2-40B4-BE49-F238E27FC236}">
                <a16:creationId xmlns:a16="http://schemas.microsoft.com/office/drawing/2014/main" id="{8EF649BC-1FCC-4D10-BAF0-9D16813E443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8687095" y="2809875"/>
            <a:ext cx="584670" cy="11839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C12BCBA-E15A-4CAD-9C78-12730F195CA4}"/>
              </a:ext>
            </a:extLst>
          </p:cNvPr>
          <p:cNvSpPr txBox="1"/>
          <p:nvPr/>
        </p:nvSpPr>
        <p:spPr>
          <a:xfrm>
            <a:off x="1314108" y="1049589"/>
            <a:ext cx="4249133" cy="494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60" rIns="121920" bIns="60960" rtlCol="0" anchor="ctr"/>
          <a:lstStyle>
            <a:defPPr>
              <a:defRPr lang="en-US"/>
            </a:defPPr>
            <a:lvl1pPr algn="ctr" defTabSz="914354">
              <a:defRPr sz="1600">
                <a:solidFill>
                  <a:srgbClr val="3A6F8F"/>
                </a:solidFill>
                <a:latin typeface="Franklin Gothic Demi" panose="020B07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Expecting to Further </a:t>
            </a:r>
            <a:r>
              <a:rPr kumimoji="0" lang="en-US" sz="1200" b="1" i="0" u="none" strike="noStrike" kern="1200" cap="none" spc="0" normalizeH="0" baseline="0" noProof="0">
                <a:ln>
                  <a:noFill/>
                </a:ln>
                <a:solidFill>
                  <a:srgbClr val="70AD47"/>
                </a:solidFill>
                <a:effectLst/>
                <a:uLnTx/>
                <a:uFillTx/>
                <a:latin typeface="Franklin Gothic Book" panose="020B0503020102020204"/>
                <a:ea typeface="+mn-ea"/>
                <a:cs typeface="+mn-cs"/>
              </a:rPr>
              <a:t>Diversify CTV’s Portfolio of Emitters </a:t>
            </a: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Across The Energy Spectrum in California  </a:t>
            </a:r>
          </a:p>
        </p:txBody>
      </p:sp>
      <p:sp>
        <p:nvSpPr>
          <p:cNvPr id="39" name="Oval 38">
            <a:extLst>
              <a:ext uri="{FF2B5EF4-FFF2-40B4-BE49-F238E27FC236}">
                <a16:creationId xmlns:a16="http://schemas.microsoft.com/office/drawing/2014/main" id="{A7B735A3-F070-4EFD-B812-523C7BDE5B0C}"/>
              </a:ext>
            </a:extLst>
          </p:cNvPr>
          <p:cNvSpPr/>
          <p:nvPr/>
        </p:nvSpPr>
        <p:spPr>
          <a:xfrm>
            <a:off x="623754" y="1993290"/>
            <a:ext cx="541043" cy="524976"/>
          </a:xfrm>
          <a:prstGeom prst="ellipse">
            <a:avLst/>
          </a:prstGeom>
          <a:solidFill>
            <a:schemeClr val="bg1"/>
          </a:solidFill>
          <a:ln w="349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44AB4E69-2225-4B44-AE4D-09C38E0D42D7}"/>
              </a:ext>
            </a:extLst>
          </p:cNvPr>
          <p:cNvSpPr txBox="1"/>
          <p:nvPr/>
        </p:nvSpPr>
        <p:spPr>
          <a:xfrm>
            <a:off x="1314108" y="1958428"/>
            <a:ext cx="5716782" cy="588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60" rIns="121920" bIns="60960" rtlCol="0" anchor="ctr"/>
          <a:lstStyle>
            <a:defPPr>
              <a:defRPr lang="en-US"/>
            </a:defPPr>
            <a:lvl1pPr algn="ctr" defTabSz="914354">
              <a:defRPr sz="1600">
                <a:solidFill>
                  <a:srgbClr val="3A6F8F"/>
                </a:solidFill>
                <a:latin typeface="Franklin Gothic Demi" panose="020B07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0AD47"/>
                </a:solidFill>
                <a:effectLst/>
                <a:uLnTx/>
                <a:uFillTx/>
                <a:latin typeface="Franklin Gothic Book" panose="020B0503020102020204"/>
                <a:ea typeface="+mn-ea"/>
                <a:cs typeface="+mn-cs"/>
              </a:rPr>
              <a:t>Continuing to attract </a:t>
            </a: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new emissions sources due to </a:t>
            </a:r>
            <a:r>
              <a:rPr kumimoji="0" lang="en-US" sz="1200" b="1" i="0" u="none" strike="noStrike" kern="1200" cap="none" spc="0" normalizeH="0" baseline="0" noProof="0">
                <a:ln>
                  <a:noFill/>
                </a:ln>
                <a:solidFill>
                  <a:srgbClr val="70AD47"/>
                </a:solidFill>
                <a:effectLst/>
                <a:uLnTx/>
                <a:uFillTx/>
                <a:latin typeface="Franklin Gothic Book" panose="020B0503020102020204"/>
                <a:ea typeface="+mn-ea"/>
                <a:cs typeface="+mn-cs"/>
              </a:rPr>
              <a:t>ideal conditions for greenfield and existing sources projects </a:t>
            </a: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(Subsurface knowledge, technical expertise, assets’ location, access to capital, permitting process &amp; etc.) </a:t>
            </a:r>
          </a:p>
        </p:txBody>
      </p:sp>
      <p:pic>
        <p:nvPicPr>
          <p:cNvPr id="56" name="Picture 55">
            <a:extLst>
              <a:ext uri="{FF2B5EF4-FFF2-40B4-BE49-F238E27FC236}">
                <a16:creationId xmlns:a16="http://schemas.microsoft.com/office/drawing/2014/main" id="{4A5ED002-1AF0-4055-9C7D-3E72C0704DC8}"/>
              </a:ext>
            </a:extLst>
          </p:cNvPr>
          <p:cNvPicPr>
            <a:picLocks noChangeAspect="1"/>
          </p:cNvPicPr>
          <p:nvPr/>
        </p:nvPicPr>
        <p:blipFill>
          <a:blip r:embed="rId14" cstate="screen">
            <a:duotone>
              <a:prstClr val="black"/>
              <a:schemeClr val="accent6">
                <a:tint val="45000"/>
                <a:satMod val="400000"/>
              </a:schemeClr>
            </a:duotone>
            <a:lum bright="-20000"/>
            <a:extLst>
              <a:ext uri="{28A0092B-C50C-407E-A947-70E740481C1C}">
                <a14:useLocalDpi xmlns:a14="http://schemas.microsoft.com/office/drawing/2010/main"/>
              </a:ext>
            </a:extLst>
          </a:blip>
          <a:stretch>
            <a:fillRect/>
          </a:stretch>
        </p:blipFill>
        <p:spPr>
          <a:xfrm>
            <a:off x="715990" y="2085013"/>
            <a:ext cx="363263" cy="363263"/>
          </a:xfrm>
          <a:prstGeom prst="rect">
            <a:avLst/>
          </a:prstGeom>
        </p:spPr>
      </p:pic>
      <p:sp>
        <p:nvSpPr>
          <p:cNvPr id="3" name="TextBox 2">
            <a:extLst>
              <a:ext uri="{FF2B5EF4-FFF2-40B4-BE49-F238E27FC236}">
                <a16:creationId xmlns:a16="http://schemas.microsoft.com/office/drawing/2014/main" id="{14B3A36C-9019-0AE5-14A4-65E6EF879C3C}"/>
              </a:ext>
            </a:extLst>
          </p:cNvPr>
          <p:cNvSpPr txBox="1"/>
          <p:nvPr/>
        </p:nvSpPr>
        <p:spPr>
          <a:xfrm>
            <a:off x="974109" y="6463018"/>
            <a:ext cx="550755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prstClr val="black"/>
                </a:solidFill>
                <a:effectLst/>
                <a:uLnTx/>
                <a:uFillTx/>
                <a:latin typeface="Franklin Gothic Book" panose="020B0503020102020204"/>
                <a:ea typeface="+mn-ea"/>
                <a:cs typeface="+mn-cs"/>
              </a:rPr>
              <a:t>Source: </a:t>
            </a:r>
            <a:r>
              <a:rPr kumimoji="0" lang="fr-FR" sz="900" b="0" i="0" u="none" strike="noStrike" kern="1200" cap="none" spc="0" normalizeH="0" baseline="0" noProof="0" err="1">
                <a:ln>
                  <a:noFill/>
                </a:ln>
                <a:solidFill>
                  <a:prstClr val="black"/>
                </a:solidFill>
                <a:effectLst/>
                <a:uLnTx/>
                <a:uFillTx/>
                <a:latin typeface="Franklin Gothic Book" panose="020B0503020102020204"/>
                <a:ea typeface="+mn-ea"/>
                <a:cs typeface="+mn-cs"/>
              </a:rPr>
              <a:t>Internal</a:t>
            </a:r>
            <a:r>
              <a:rPr kumimoji="0" lang="fr-FR" sz="900" b="0" i="0" u="none" strike="noStrike" kern="1200" cap="none" spc="0" normalizeH="0" baseline="0" noProof="0">
                <a:ln>
                  <a:noFill/>
                </a:ln>
                <a:solidFill>
                  <a:prstClr val="black"/>
                </a:solidFill>
                <a:effectLst/>
                <a:uLnTx/>
                <a:uFillTx/>
                <a:latin typeface="Franklin Gothic Book" panose="020B0503020102020204"/>
                <a:ea typeface="+mn-ea"/>
                <a:cs typeface="+mn-cs"/>
              </a:rPr>
              <a:t> </a:t>
            </a:r>
            <a:r>
              <a:rPr kumimoji="0" lang="fr-FR" sz="900" b="0" i="0" u="none" strike="noStrike" kern="1200" cap="none" spc="0" normalizeH="0" baseline="0" noProof="0" err="1">
                <a:ln>
                  <a:noFill/>
                </a:ln>
                <a:solidFill>
                  <a:prstClr val="black"/>
                </a:solidFill>
                <a:effectLst/>
                <a:uLnTx/>
                <a:uFillTx/>
                <a:latin typeface="Franklin Gothic Book" panose="020B0503020102020204"/>
                <a:ea typeface="+mn-ea"/>
                <a:cs typeface="+mn-cs"/>
              </a:rPr>
              <a:t>estimates</a:t>
            </a:r>
            <a:r>
              <a:rPr kumimoji="0" lang="fr-FR" sz="900" b="0" i="0" u="none" strike="noStrike" kern="1200" cap="none" spc="0" normalizeH="0" baseline="0" noProof="0">
                <a:ln>
                  <a:noFill/>
                </a:ln>
                <a:solidFill>
                  <a:prstClr val="black"/>
                </a:solidFill>
                <a:effectLst/>
                <a:uLnTx/>
                <a:uFillTx/>
                <a:latin typeface="Franklin Gothic Book" panose="020B0503020102020204"/>
                <a:ea typeface="+mn-ea"/>
                <a:cs typeface="+mn-cs"/>
              </a:rPr>
              <a:t>.</a:t>
            </a:r>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 name="Slide Number Placeholder 12">
            <a:extLst>
              <a:ext uri="{FF2B5EF4-FFF2-40B4-BE49-F238E27FC236}">
                <a16:creationId xmlns:a16="http://schemas.microsoft.com/office/drawing/2014/main" id="{6D79B151-11E7-9B1F-3686-109F17CAB7E2}"/>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10</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835969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7A9ECB7-9EC4-43B6-BF70-FD6739A6FF5F}"/>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97A9ECB7-9EC4-43B6-BF70-FD6739A6FF5F}"/>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9" name="Title 2">
            <a:extLst>
              <a:ext uri="{FF2B5EF4-FFF2-40B4-BE49-F238E27FC236}">
                <a16:creationId xmlns:a16="http://schemas.microsoft.com/office/drawing/2014/main" id="{D67BF0DF-424B-42F7-ACA5-B66D70AE9A46}"/>
              </a:ext>
            </a:extLst>
          </p:cNvPr>
          <p:cNvSpPr txBox="1">
            <a:spLocks/>
          </p:cNvSpPr>
          <p:nvPr/>
        </p:nvSpPr>
        <p:spPr>
          <a:xfrm>
            <a:off x="306350" y="152367"/>
            <a:ext cx="10877395" cy="337529"/>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kumimoji="0" lang="en-US" sz="2400" b="0" i="0" u="none" strike="noStrike" kern="1200" cap="none" spc="0" normalizeH="0" baseline="0">
                <a:ln>
                  <a:noFill/>
                </a:ln>
                <a:solidFill>
                  <a:schemeClr val="bg1">
                    <a:lumMod val="50000"/>
                  </a:schemeClr>
                </a:solidFill>
                <a:effectLst/>
                <a:uLnTx/>
                <a:uFillTx/>
                <a:latin typeface="Franklin Gothic Medium" panose="020B0603020102020204" pitchFamily="34" charset="0"/>
                <a:ea typeface="+mj-ea"/>
                <a:cs typeface="+mj-cs"/>
                <a:sym typeface="Trebuchet MS" panose="020B0603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200" b="0" i="0" u="none" strike="noStrike" kern="0" cap="none" spc="0" normalizeH="0" baseline="0" noProof="0">
                <a:ln>
                  <a:noFill/>
                </a:ln>
                <a:solidFill>
                  <a:prstClr val="white">
                    <a:lumMod val="50000"/>
                  </a:prstClr>
                </a:solidFill>
                <a:effectLst/>
                <a:uLnTx/>
                <a:uFillTx/>
                <a:latin typeface="Franklin Gothic Medium" panose="020B0603020102020204" pitchFamily="34" charset="0"/>
                <a:ea typeface="+mj-ea"/>
                <a:cs typeface="+mj-cs"/>
                <a:sym typeface="Trebuchet MS" panose="020B0603020202020204" pitchFamily="34" charset="0"/>
              </a:rPr>
              <a:t>California’s First Blue Hydrogen Project </a:t>
            </a:r>
            <a:endParaRPr kumimoji="0" lang="en-US" sz="2200" b="0" i="0" u="none" strike="noStrike" kern="0" cap="none" spc="0" normalizeH="0" baseline="0" noProof="0">
              <a:ln>
                <a:noFill/>
              </a:ln>
              <a:solidFill>
                <a:srgbClr val="7F7F7F"/>
              </a:solidFill>
              <a:effectLst/>
              <a:uLnTx/>
              <a:uFillTx/>
              <a:latin typeface="Franklin Gothic Medium" panose="020B0603020102020204" pitchFamily="34" charset="0"/>
              <a:ea typeface="+mj-ea"/>
              <a:cs typeface="+mj-cs"/>
              <a:sym typeface="Trebuchet MS" panose="020B0603020202020204" pitchFamily="34" charset="0"/>
            </a:endParaRPr>
          </a:p>
        </p:txBody>
      </p:sp>
      <p:sp>
        <p:nvSpPr>
          <p:cNvPr id="41" name="TextBox 40">
            <a:extLst>
              <a:ext uri="{FF2B5EF4-FFF2-40B4-BE49-F238E27FC236}">
                <a16:creationId xmlns:a16="http://schemas.microsoft.com/office/drawing/2014/main" id="{A325BFA1-8339-4287-AAB2-D72EF8733440}"/>
              </a:ext>
            </a:extLst>
          </p:cNvPr>
          <p:cNvSpPr txBox="1"/>
          <p:nvPr/>
        </p:nvSpPr>
        <p:spPr>
          <a:xfrm>
            <a:off x="355410" y="2542969"/>
            <a:ext cx="5799778" cy="3563513"/>
          </a:xfrm>
          <a:prstGeom prst="rect">
            <a:avLst/>
          </a:prstGeom>
          <a:noFill/>
          <a:ln>
            <a:noFill/>
          </a:ln>
        </p:spPr>
        <p:txBody>
          <a:bodyPr wrap="square" rIns="91440">
            <a:noAutofit/>
          </a:bodyPr>
          <a:lstStyle/>
          <a:p>
            <a:pPr marR="0" lvl="2" algn="l" defTabSz="914400" rtl="0" eaLnBrk="1" fontAlgn="auto" latinLnBrk="0" hangingPunct="1">
              <a:lnSpc>
                <a:spcPct val="100000"/>
              </a:lnSpc>
              <a:spcBef>
                <a:spcPts val="0"/>
              </a:spcBef>
              <a:spcAft>
                <a:spcPts val="800"/>
              </a:spcAft>
              <a:buClr>
                <a:srgbClr val="70AD47"/>
              </a:buClr>
              <a:buSzTx/>
              <a:tabLst/>
              <a:defRPr/>
            </a:pPr>
            <a:endParaRPr kumimoji="0" lang="en-US" sz="1200" b="0" i="0" u="none" strike="noStrike" kern="1200" cap="none" spc="0" normalizeH="0" baseline="0" noProof="0">
              <a:ln>
                <a:noFill/>
              </a:ln>
              <a:solidFill>
                <a:prstClr val="black"/>
              </a:solidFill>
              <a:effectLst/>
              <a:uLnTx/>
              <a:uFillTx/>
              <a:latin typeface="Franklin Gothic Book (Body)"/>
              <a:ea typeface="+mn-ea"/>
              <a:cs typeface="+mn-cs"/>
            </a:endParaRP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Lone Cypress to construct a </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30 tons per day (TPD) blue hydrogen facility at Elk Hills</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 using its proprietary technology </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CTV JV will provide </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permanent sequestration for 100,000 MTPA</a:t>
            </a:r>
            <a:r>
              <a:rPr kumimoji="0" lang="en-US" sz="1200" b="1" i="1" u="none" strike="noStrike" kern="1200" cap="none" spc="0" normalizeH="0" baseline="0" noProof="0">
                <a:ln>
                  <a:noFill/>
                </a:ln>
                <a:solidFill>
                  <a:srgbClr val="70AD47"/>
                </a:solidFill>
                <a:effectLst/>
                <a:uLnTx/>
                <a:uFillTx/>
                <a:latin typeface="Franklin Gothic Book" panose="020B0503020102020204"/>
                <a:ea typeface="+mn-ea"/>
                <a:cs typeface="+mn-cs"/>
              </a:rPr>
              <a:t> </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using CTV I 26R storage vault, including the lease of land for the blue hydrogen facility</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Project </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FID targeted in late 2023</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 commercial </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operations</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 </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targeted in late 2025</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Combination of CTV I first storage project and Lone Cypress hydrogen facility will be </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eligible for 45Q tax credits as well as LCFS credits</a:t>
            </a:r>
            <a:r>
              <a:rPr kumimoji="0" lang="en-US" sz="1200" b="0" i="1" u="none" strike="noStrike" kern="1200" cap="none" spc="0" normalizeH="0" baseline="30000" noProof="0">
                <a:ln>
                  <a:noFill/>
                </a:ln>
                <a:solidFill>
                  <a:srgbClr val="70AD47"/>
                </a:solidFill>
                <a:effectLst/>
                <a:uLnTx/>
                <a:uFillTx/>
                <a:latin typeface="Franklin Gothic Demi" panose="020B0703020102020204" pitchFamily="34" charset="0"/>
                <a:ea typeface="+mn-ea"/>
                <a:cs typeface="+mn-cs"/>
              </a:rPr>
              <a:t>2</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Expansion of the blue hydrogen facility</a:t>
            </a:r>
            <a:r>
              <a:rPr kumimoji="0" lang="en-US" sz="1200" b="1" i="1" u="none" strike="noStrike" kern="1200" cap="none" spc="0" normalizeH="0" baseline="0" noProof="0">
                <a:ln>
                  <a:noFill/>
                </a:ln>
                <a:solidFill>
                  <a:srgbClr val="70AD47"/>
                </a:solidFill>
                <a:effectLst/>
                <a:uLnTx/>
                <a:uFillTx/>
                <a:latin typeface="Franklin Gothic Book" panose="020B0503020102020204"/>
                <a:ea typeface="+mn-ea"/>
                <a:cs typeface="+mn-cs"/>
              </a:rPr>
              <a:t> </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to 60 tons per day is under consideration</a:t>
            </a:r>
          </a:p>
          <a:p>
            <a:pPr marR="0" lvl="0" algn="l" defTabSz="914400" rtl="0" eaLnBrk="1" fontAlgn="auto" latinLnBrk="0" hangingPunct="1">
              <a:lnSpc>
                <a:spcPct val="100000"/>
              </a:lnSpc>
              <a:spcBef>
                <a:spcPts val="0"/>
              </a:spcBef>
              <a:spcAft>
                <a:spcPts val="800"/>
              </a:spcAft>
              <a:buClr>
                <a:srgbClr val="70AD47"/>
              </a:buClr>
              <a:buSzTx/>
              <a:tabLst/>
              <a:defRPr/>
            </a:pPr>
            <a:endParaRPr lang="en-US" sz="1200" i="1">
              <a:solidFill>
                <a:srgbClr val="70AD47"/>
              </a:solidFill>
              <a:latin typeface="Franklin Gothic Demi" panose="020B0703020102020204" pitchFamily="34" charset="0"/>
            </a:endParaRPr>
          </a:p>
        </p:txBody>
      </p:sp>
      <p:sp>
        <p:nvSpPr>
          <p:cNvPr id="42" name="Rectangle 41">
            <a:extLst>
              <a:ext uri="{FF2B5EF4-FFF2-40B4-BE49-F238E27FC236}">
                <a16:creationId xmlns:a16="http://schemas.microsoft.com/office/drawing/2014/main" id="{D8B3E5BA-21EB-4683-ABA6-48808C631273}"/>
              </a:ext>
            </a:extLst>
          </p:cNvPr>
          <p:cNvSpPr/>
          <p:nvPr/>
        </p:nvSpPr>
        <p:spPr>
          <a:xfrm>
            <a:off x="306350" y="1974381"/>
            <a:ext cx="2692502" cy="511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CDMA DETAILS FOR CTV I’s FIRST STORAGE  PROJECT</a:t>
            </a:r>
          </a:p>
        </p:txBody>
      </p:sp>
      <p:pic>
        <p:nvPicPr>
          <p:cNvPr id="45" name="Picture 44">
            <a:extLst>
              <a:ext uri="{FF2B5EF4-FFF2-40B4-BE49-F238E27FC236}">
                <a16:creationId xmlns:a16="http://schemas.microsoft.com/office/drawing/2014/main" id="{ABD1EB65-7BBF-4C94-AE19-D38D7A5FC9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1361" r="36958"/>
          <a:stretch/>
        </p:blipFill>
        <p:spPr>
          <a:xfrm>
            <a:off x="4106769" y="1996518"/>
            <a:ext cx="409088" cy="440422"/>
          </a:xfrm>
          <a:prstGeom prst="rect">
            <a:avLst/>
          </a:prstGeom>
        </p:spPr>
      </p:pic>
      <p:pic>
        <p:nvPicPr>
          <p:cNvPr id="46" name="Picture 1" descr="A picture containing text, clipart&#10;&#10;Description automatically generated">
            <a:extLst>
              <a:ext uri="{FF2B5EF4-FFF2-40B4-BE49-F238E27FC236}">
                <a16:creationId xmlns:a16="http://schemas.microsoft.com/office/drawing/2014/main" id="{92210457-B451-4A35-8E10-DDF10C6D1E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968856" y="51095"/>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Box 84">
            <a:extLst>
              <a:ext uri="{FF2B5EF4-FFF2-40B4-BE49-F238E27FC236}">
                <a16:creationId xmlns:a16="http://schemas.microsoft.com/office/drawing/2014/main" id="{887F8031-E431-49E0-9CAD-C18471CA7A9C}"/>
              </a:ext>
            </a:extLst>
          </p:cNvPr>
          <p:cNvSpPr txBox="1"/>
          <p:nvPr/>
        </p:nvSpPr>
        <p:spPr>
          <a:xfrm>
            <a:off x="914184" y="6412537"/>
            <a:ext cx="10830141" cy="369332"/>
          </a:xfrm>
          <a:prstGeom prst="rect">
            <a:avLst/>
          </a:prstGeom>
          <a:noFill/>
        </p:spPr>
        <p:txBody>
          <a:bodyPr vert="horz" wrap="square" lIns="0" tIns="0" rIns="0" bIns="0" rtlCol="0" anchor="b">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Note: The exact Lone Cypress Hydrogen Project location within Elk Hills is TBD. (1) See slides 27, 28, 30 and 38 of CRC’s 3Q22 earnings deck for the latest details on the CTV JV project economic type curve. (2) This project would qualify for LCFS credits to the extent it sells the blue hydrogen to the mobility market (</a:t>
            </a:r>
            <a:r>
              <a:rPr kumimoji="0" lang="en-US" sz="800" b="0" i="0" u="none" strike="noStrike" kern="1200" cap="none" spc="0" normalizeH="0" baseline="0" noProof="0" err="1">
                <a:ln>
                  <a:noFill/>
                </a:ln>
                <a:solidFill>
                  <a:prstClr val="black"/>
                </a:solidFill>
                <a:effectLst/>
                <a:uLnTx/>
                <a:uFillTx/>
                <a:latin typeface="Franklin Gothic Book" panose="020B0503020102020204" pitchFamily="34" charset="0"/>
                <a:ea typeface="+mn-ea"/>
                <a:cs typeface="+mn-cs"/>
              </a:rPr>
              <a:t>e.g.,hydrogen</a:t>
            </a:r>
            <a:r>
              <a:rPr kumimoji="0" lang="en-US" sz="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powered vehicles). (3) </a:t>
            </a:r>
            <a:r>
              <a:rPr kumimoji="0" lang="en-US" sz="800" b="0" i="0" u="none" strike="noStrike" kern="1200" cap="none" spc="0" normalizeH="0" baseline="0" noProof="0">
                <a:ln>
                  <a:noFill/>
                </a:ln>
                <a:solidFill>
                  <a:prstClr val="black"/>
                </a:solidFill>
                <a:effectLst/>
                <a:uLnTx/>
                <a:uFillTx/>
                <a:latin typeface="Franklin Gothic Book (Body)"/>
                <a:ea typeface="+mn-ea"/>
                <a:cs typeface="+mn-cs"/>
              </a:rPr>
              <a:t>Earnings before interest, taxes, depreciation and amortization (EBITDA) is a non-GAAP measure. EBITDA estimates include 45Q tax credits.</a:t>
            </a:r>
            <a:r>
              <a:rPr kumimoji="0" lang="en-US" sz="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(4) Depicts illustrative examples of expected IRR, EBITDA and capital expenditure requirements based on internal estimates.  Actual results could differ materially. </a:t>
            </a:r>
          </a:p>
        </p:txBody>
      </p:sp>
      <p:grpSp>
        <p:nvGrpSpPr>
          <p:cNvPr id="18" name="Group 17">
            <a:extLst>
              <a:ext uri="{FF2B5EF4-FFF2-40B4-BE49-F238E27FC236}">
                <a16:creationId xmlns:a16="http://schemas.microsoft.com/office/drawing/2014/main" id="{E7B726AC-C499-65F9-8DB0-9E595B241CF7}"/>
              </a:ext>
            </a:extLst>
          </p:cNvPr>
          <p:cNvGrpSpPr/>
          <p:nvPr/>
        </p:nvGrpSpPr>
        <p:grpSpPr>
          <a:xfrm>
            <a:off x="325965" y="1923637"/>
            <a:ext cx="5461376" cy="614092"/>
            <a:chOff x="700413" y="752879"/>
            <a:chExt cx="8868527" cy="614092"/>
          </a:xfrm>
        </p:grpSpPr>
        <p:cxnSp>
          <p:nvCxnSpPr>
            <p:cNvPr id="66" name="Straight Connector 65">
              <a:extLst>
                <a:ext uri="{FF2B5EF4-FFF2-40B4-BE49-F238E27FC236}">
                  <a16:creationId xmlns:a16="http://schemas.microsoft.com/office/drawing/2014/main" id="{28D01D9F-A05E-419C-A0F5-179EDE4682B8}"/>
                </a:ext>
              </a:extLst>
            </p:cNvPr>
            <p:cNvCxnSpPr>
              <a:cxnSpLocks/>
            </p:cNvCxnSpPr>
            <p:nvPr/>
          </p:nvCxnSpPr>
          <p:spPr>
            <a:xfrm>
              <a:off x="700413" y="752879"/>
              <a:ext cx="8868527" cy="0"/>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67" name="Straight Connector 66">
              <a:extLst>
                <a:ext uri="{FF2B5EF4-FFF2-40B4-BE49-F238E27FC236}">
                  <a16:creationId xmlns:a16="http://schemas.microsoft.com/office/drawing/2014/main" id="{6152E405-247F-4F98-9427-F5672B5DC916}"/>
                </a:ext>
              </a:extLst>
            </p:cNvPr>
            <p:cNvCxnSpPr>
              <a:cxnSpLocks/>
            </p:cNvCxnSpPr>
            <p:nvPr/>
          </p:nvCxnSpPr>
          <p:spPr>
            <a:xfrm>
              <a:off x="750157" y="1363849"/>
              <a:ext cx="8818783" cy="3122"/>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grpSp>
      <p:graphicFrame>
        <p:nvGraphicFramePr>
          <p:cNvPr id="109" name="Chart 108">
            <a:extLst>
              <a:ext uri="{FF2B5EF4-FFF2-40B4-BE49-F238E27FC236}">
                <a16:creationId xmlns:a16="http://schemas.microsoft.com/office/drawing/2014/main" id="{38C5D751-73D7-4425-B652-FE2FD727B571}"/>
              </a:ext>
            </a:extLst>
          </p:cNvPr>
          <p:cNvGraphicFramePr/>
          <p:nvPr>
            <p:extLst>
              <p:ext uri="{D42A27DB-BD31-4B8C-83A1-F6EECF244321}">
                <p14:modId xmlns:p14="http://schemas.microsoft.com/office/powerpoint/2010/main" val="2062846363"/>
              </p:ext>
            </p:extLst>
          </p:nvPr>
        </p:nvGraphicFramePr>
        <p:xfrm>
          <a:off x="8108777" y="2253122"/>
          <a:ext cx="3026904" cy="655784"/>
        </p:xfrm>
        <a:graphic>
          <a:graphicData uri="http://schemas.openxmlformats.org/drawingml/2006/chart">
            <c:chart xmlns:c="http://schemas.openxmlformats.org/drawingml/2006/chart" xmlns:r="http://schemas.openxmlformats.org/officeDocument/2006/relationships" r:id="rId8"/>
          </a:graphicData>
        </a:graphic>
      </p:graphicFrame>
      <p:pic>
        <p:nvPicPr>
          <p:cNvPr id="14" name="Picture 13" descr="A picture containing text, night sky&#10;&#10;Description automatically generated">
            <a:extLst>
              <a:ext uri="{FF2B5EF4-FFF2-40B4-BE49-F238E27FC236}">
                <a16:creationId xmlns:a16="http://schemas.microsoft.com/office/drawing/2014/main" id="{61487C4B-0DCA-44B3-BF32-79C17A060D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73776" y="1973054"/>
            <a:ext cx="911481" cy="465386"/>
          </a:xfrm>
          <a:prstGeom prst="rect">
            <a:avLst/>
          </a:prstGeom>
        </p:spPr>
      </p:pic>
      <p:sp>
        <p:nvSpPr>
          <p:cNvPr id="144" name="Rectangle 143">
            <a:extLst>
              <a:ext uri="{FF2B5EF4-FFF2-40B4-BE49-F238E27FC236}">
                <a16:creationId xmlns:a16="http://schemas.microsoft.com/office/drawing/2014/main" id="{749F5FDF-4DC7-4CC5-BB96-6C51EA63DE87}"/>
              </a:ext>
            </a:extLst>
          </p:cNvPr>
          <p:cNvSpPr/>
          <p:nvPr/>
        </p:nvSpPr>
        <p:spPr>
          <a:xfrm>
            <a:off x="4707433" y="1958069"/>
            <a:ext cx="9144" cy="473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Slide Number Placeholder 12">
            <a:extLst>
              <a:ext uri="{FF2B5EF4-FFF2-40B4-BE49-F238E27FC236}">
                <a16:creationId xmlns:a16="http://schemas.microsoft.com/office/drawing/2014/main" id="{61548E9B-458A-A5B6-0E91-033DAE2B019F}"/>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11</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nvGrpSpPr>
          <p:cNvPr id="11" name="Group 10">
            <a:extLst>
              <a:ext uri="{FF2B5EF4-FFF2-40B4-BE49-F238E27FC236}">
                <a16:creationId xmlns:a16="http://schemas.microsoft.com/office/drawing/2014/main" id="{44287979-4217-2EF4-CBFE-860190562BF6}"/>
              </a:ext>
            </a:extLst>
          </p:cNvPr>
          <p:cNvGrpSpPr/>
          <p:nvPr/>
        </p:nvGrpSpPr>
        <p:grpSpPr>
          <a:xfrm>
            <a:off x="6315352" y="1415407"/>
            <a:ext cx="5683650" cy="2684478"/>
            <a:chOff x="6355796" y="1306773"/>
            <a:chExt cx="5683650" cy="2684478"/>
          </a:xfrm>
        </p:grpSpPr>
        <p:sp>
          <p:nvSpPr>
            <p:cNvPr id="13" name="TextBox 12">
              <a:extLst>
                <a:ext uri="{FF2B5EF4-FFF2-40B4-BE49-F238E27FC236}">
                  <a16:creationId xmlns:a16="http://schemas.microsoft.com/office/drawing/2014/main" id="{3196DD8B-9560-9D28-FFF1-E9128219981D}"/>
                </a:ext>
              </a:extLst>
            </p:cNvPr>
            <p:cNvSpPr txBox="1"/>
            <p:nvPr/>
          </p:nvSpPr>
          <p:spPr>
            <a:xfrm>
              <a:off x="7113771" y="2301828"/>
              <a:ext cx="2222253" cy="369332"/>
            </a:xfrm>
            <a:prstGeom prst="rect">
              <a:avLst/>
            </a:prstGeom>
            <a:noFill/>
          </p:spPr>
          <p:txBody>
            <a:bodyPr wrap="square" rIns="0">
              <a:spAutoFit/>
            </a:bodyPr>
            <a:lstStyle/>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CO</a:t>
              </a:r>
              <a:r>
                <a:rPr kumimoji="0" lang="en-US" sz="1000" b="0" i="0" u="none" strike="noStrike" kern="1200" cap="none" spc="0" normalizeH="0" baseline="-25000" noProof="0">
                  <a:ln>
                    <a:noFill/>
                  </a:ln>
                  <a:solidFill>
                    <a:prstClr val="black"/>
                  </a:solidFill>
                  <a:effectLst/>
                  <a:uLnTx/>
                  <a:uFillTx/>
                  <a:latin typeface="Franklin Gothic Medium" panose="020B0603020102020204"/>
                  <a:ea typeface="+mn-ea"/>
                  <a:cs typeface="+mn-cs"/>
                  <a:sym typeface="Arial" panose="020B0604020202020204" pitchFamily="34" charset="0"/>
                </a:rPr>
                <a:t>2</a:t>
              </a:r>
              <a:r>
                <a:rPr kumimoji="0" lang="en-US" sz="10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 INJECTION RATE</a:t>
              </a:r>
            </a:p>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(MTPA)</a:t>
              </a:r>
            </a:p>
          </p:txBody>
        </p:sp>
        <p:sp>
          <p:nvSpPr>
            <p:cNvPr id="15" name="TextBox 14">
              <a:extLst>
                <a:ext uri="{FF2B5EF4-FFF2-40B4-BE49-F238E27FC236}">
                  <a16:creationId xmlns:a16="http://schemas.microsoft.com/office/drawing/2014/main" id="{73FDA61F-C6C2-7F3F-3FA9-0AA0BE483D41}"/>
                </a:ext>
              </a:extLst>
            </p:cNvPr>
            <p:cNvSpPr txBox="1"/>
            <p:nvPr/>
          </p:nvSpPr>
          <p:spPr>
            <a:xfrm>
              <a:off x="11083502" y="2336345"/>
              <a:ext cx="924308" cy="230832"/>
            </a:xfrm>
            <a:prstGeom prst="rect">
              <a:avLst/>
            </a:prstGeom>
            <a:noFill/>
          </p:spPr>
          <p:txBody>
            <a:bodyPr wrap="square" rIns="0">
              <a:spAutoFit/>
            </a:bodyPr>
            <a:lstStyle/>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sym typeface="Arial" panose="020B0604020202020204" pitchFamily="34" charset="0"/>
                </a:rPr>
                <a:t> </a:t>
              </a:r>
              <a:r>
                <a:rPr lang="en-US" sz="900">
                  <a:solidFill>
                    <a:prstClr val="black">
                      <a:lumMod val="50000"/>
                      <a:lumOff val="50000"/>
                    </a:prstClr>
                  </a:solidFill>
                  <a:latin typeface="Franklin Gothic Medium" panose="020B0603020102020204" pitchFamily="34" charset="0"/>
                  <a:sym typeface="Arial" panose="020B0604020202020204" pitchFamily="34" charset="0"/>
                </a:rPr>
                <a:t>200</a:t>
              </a:r>
              <a:r>
                <a:rPr kumimoji="0" lang="en-US" sz="900" b="0" i="0" u="none" strike="noStrike" kern="1200" cap="none" spc="0" normalizeH="0" baseline="0" noProof="0">
                  <a:ln>
                    <a:noFill/>
                  </a:ln>
                  <a:solidFill>
                    <a:prstClr val="black">
                      <a:lumMod val="50000"/>
                      <a:lumOff val="50000"/>
                    </a:prstClr>
                  </a:solidFill>
                  <a:effectLst/>
                  <a:uLnTx/>
                  <a:uFillTx/>
                  <a:latin typeface="Franklin Gothic Medium" panose="020B0603020102020204" pitchFamily="34" charset="0"/>
                  <a:ea typeface="+mn-ea"/>
                  <a:cs typeface="+mn-cs"/>
                  <a:sym typeface="Arial" panose="020B0604020202020204" pitchFamily="34" charset="0"/>
                </a:rPr>
                <a:t>,000</a:t>
              </a: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mn-cs"/>
                  <a:sym typeface="Arial" panose="020B0604020202020204" pitchFamily="34" charset="0"/>
                </a:rPr>
                <a:t> </a:t>
              </a:r>
              <a:r>
                <a:rPr kumimoji="0" lang="en-US" sz="600" b="0" i="0" u="none" strike="noStrike" kern="1200" cap="none" spc="0" normalizeH="0" baseline="0" noProof="0">
                  <a:ln>
                    <a:noFill/>
                  </a:ln>
                  <a:solidFill>
                    <a:prstClr val="black">
                      <a:lumMod val="50000"/>
                      <a:lumOff val="50000"/>
                    </a:prstClr>
                  </a:solidFill>
                  <a:effectLst/>
                  <a:uLnTx/>
                  <a:uFillTx/>
                  <a:latin typeface="Franklin Gothic Medium" panose="020B0603020102020204" pitchFamily="34" charset="0"/>
                  <a:ea typeface="+mn-ea"/>
                  <a:cs typeface="+mn-cs"/>
                  <a:sym typeface="Arial" panose="020B0604020202020204" pitchFamily="34" charset="0"/>
                </a:rPr>
                <a:t>MTPA</a:t>
              </a:r>
              <a:endParaRPr kumimoji="0" lang="en-US" sz="900" b="0" i="0" u="none" strike="noStrike" kern="1200" cap="none" spc="0" normalizeH="0" baseline="0" noProof="0">
                <a:ln>
                  <a:noFill/>
                </a:ln>
                <a:solidFill>
                  <a:prstClr val="black">
                    <a:lumMod val="50000"/>
                    <a:lumOff val="50000"/>
                  </a:prstClr>
                </a:solidFill>
                <a:effectLst/>
                <a:uLnTx/>
                <a:uFillTx/>
                <a:latin typeface="Franklin Gothic Medium" panose="020B0603020102020204" pitchFamily="34" charset="0"/>
                <a:ea typeface="+mn-ea"/>
                <a:cs typeface="+mn-cs"/>
                <a:sym typeface="Arial" panose="020B0604020202020204" pitchFamily="34" charset="0"/>
              </a:endParaRPr>
            </a:p>
          </p:txBody>
        </p:sp>
        <p:pic>
          <p:nvPicPr>
            <p:cNvPr id="16" name="Picture 6" descr="Carbon Footprint of Tourism - Sustainable Travel International">
              <a:extLst>
                <a:ext uri="{FF2B5EF4-FFF2-40B4-BE49-F238E27FC236}">
                  <a16:creationId xmlns:a16="http://schemas.microsoft.com/office/drawing/2014/main" id="{0F6EDB8A-A70E-4A59-51B3-893961BAEBA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631057" y="2335429"/>
              <a:ext cx="350461" cy="35045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478E7FCC-7EFE-26A0-46DD-D3A5884822E7}"/>
                </a:ext>
              </a:extLst>
            </p:cNvPr>
            <p:cNvSpPr/>
            <p:nvPr/>
          </p:nvSpPr>
          <p:spPr>
            <a:xfrm>
              <a:off x="6355796" y="1567105"/>
              <a:ext cx="5683650" cy="2424146"/>
            </a:xfrm>
            <a:prstGeom prst="roundRect">
              <a:avLst>
                <a:gd name="adj" fmla="val 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20" name="Picture 2" descr="Financial statement Cash flow statement Computer Icons Money, balance,  text, investment, logo png | PNGWing">
              <a:extLst>
                <a:ext uri="{FF2B5EF4-FFF2-40B4-BE49-F238E27FC236}">
                  <a16:creationId xmlns:a16="http://schemas.microsoft.com/office/drawing/2014/main" id="{0E9A5670-349A-DED8-1368-741151A6DE8E}"/>
                </a:ext>
              </a:extLst>
            </p:cNvPr>
            <p:cNvPicPr>
              <a:picLocks noChangeAspect="1" noChangeArrowheads="1"/>
            </p:cNvPicPr>
            <p:nvPr/>
          </p:nvPicPr>
          <p:blipFill>
            <a:blip r:embed="rId11" cstate="screen">
              <a:duotone>
                <a:schemeClr val="accent6">
                  <a:shade val="45000"/>
                  <a:satMod val="135000"/>
                </a:schemeClr>
                <a:prstClr val="white"/>
              </a:duotone>
              <a:alphaModFix amt="50000"/>
              <a:extLst>
                <a:ext uri="{BEBA8EAE-BF5A-486C-A8C5-ECC9F3942E4B}">
                  <a14:imgProps xmlns:a14="http://schemas.microsoft.com/office/drawing/2010/main">
                    <a14:imgLayer r:embed="rId12">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6689650" y="3348623"/>
              <a:ext cx="299701" cy="3055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ost effective, optimization and efficiency line icon 3184340 Vector Art at  Vecteezy">
              <a:extLst>
                <a:ext uri="{FF2B5EF4-FFF2-40B4-BE49-F238E27FC236}">
                  <a16:creationId xmlns:a16="http://schemas.microsoft.com/office/drawing/2014/main" id="{B69936B8-01C0-2739-647A-2FA488A07C78}"/>
                </a:ext>
              </a:extLst>
            </p:cNvPr>
            <p:cNvPicPr>
              <a:picLocks noChangeAspect="1" noChangeArrowheads="1"/>
            </p:cNvPicPr>
            <p:nvPr/>
          </p:nvPicPr>
          <p:blipFill rotWithShape="1">
            <a:blip r:embed="rId13" cstate="screen">
              <a:duotone>
                <a:schemeClr val="accent6">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6649361" y="2801216"/>
              <a:ext cx="313855" cy="31427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0DF2C84-53F1-C32A-94B0-09B9C1887775}"/>
                </a:ext>
              </a:extLst>
            </p:cNvPr>
            <p:cNvSpPr txBox="1"/>
            <p:nvPr/>
          </p:nvSpPr>
          <p:spPr>
            <a:xfrm>
              <a:off x="7113771" y="2782059"/>
              <a:ext cx="2343565" cy="400110"/>
            </a:xfrm>
            <a:prstGeom prst="rect">
              <a:avLst/>
            </a:prstGeom>
            <a:noFill/>
          </p:spPr>
          <p:txBody>
            <a:bodyPr wrap="square" rIns="0">
              <a:spAutoFit/>
            </a:bodyPr>
            <a:lstStyle/>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PROJECT EST. CAPITAL </a:t>
              </a:r>
            </a:p>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REQUIREMENTS </a:t>
              </a:r>
              <a:r>
                <a:rPr kumimoji="0" lang="en-US" sz="8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($/MT</a:t>
              </a:r>
              <a:r>
                <a:rPr kumimoji="0" lang="en-US" sz="10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 </a:t>
              </a:r>
              <a:endParaRPr kumimoji="0" lang="en-US" sz="6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C355A166-83D9-35CC-D63C-52B09F5BAFA5}"/>
                </a:ext>
              </a:extLst>
            </p:cNvPr>
            <p:cNvSpPr txBox="1"/>
            <p:nvPr/>
          </p:nvSpPr>
          <p:spPr>
            <a:xfrm>
              <a:off x="7123093" y="3307815"/>
              <a:ext cx="2222253" cy="369332"/>
            </a:xfrm>
            <a:prstGeom prst="rect">
              <a:avLst/>
            </a:prstGeom>
            <a:noFill/>
          </p:spPr>
          <p:txBody>
            <a:bodyPr wrap="square" rIns="0">
              <a:spAutoFit/>
            </a:bodyPr>
            <a:lstStyle/>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PROJECT EST. EBITDA</a:t>
              </a:r>
              <a:r>
                <a:rPr kumimoji="0" lang="en-US" sz="1000" b="0" i="0" u="none" strike="noStrike" kern="1200" cap="none" spc="0" normalizeH="0" baseline="30000" noProof="0">
                  <a:ln>
                    <a:noFill/>
                  </a:ln>
                  <a:solidFill>
                    <a:prstClr val="black"/>
                  </a:solidFill>
                  <a:effectLst/>
                  <a:uLnTx/>
                  <a:uFillTx/>
                  <a:latin typeface="Franklin Gothic Medium" panose="020B0603020102020204"/>
                  <a:ea typeface="+mn-ea"/>
                  <a:cs typeface="+mn-cs"/>
                  <a:sym typeface="Arial" panose="020B0604020202020204" pitchFamily="34" charset="0"/>
                </a:rPr>
                <a:t>4 </a:t>
              </a:r>
              <a:r>
                <a:rPr kumimoji="0" lang="en-US" sz="8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 </a:t>
              </a:r>
            </a:p>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 MT) </a:t>
              </a:r>
              <a:endParaRPr kumimoji="0" lang="en-US" sz="6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270B5334-789C-5E7B-F64E-D2CA1C4D726B}"/>
                </a:ext>
              </a:extLst>
            </p:cNvPr>
            <p:cNvSpPr txBox="1"/>
            <p:nvPr/>
          </p:nvSpPr>
          <p:spPr>
            <a:xfrm>
              <a:off x="9275848" y="2814583"/>
              <a:ext cx="2763598" cy="369332"/>
            </a:xfrm>
            <a:prstGeom prst="rect">
              <a:avLst/>
            </a:prstGeom>
            <a:noFill/>
          </p:spPr>
          <p:txBody>
            <a:bodyPr wrap="square" rIns="0">
              <a:spAutoFit/>
            </a:bodyPr>
            <a:lstStyle/>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sym typeface="Arial" panose="020B0604020202020204" pitchFamily="34" charset="0"/>
                </a:rPr>
                <a:t>LIMITED DUE TO PROJECT”S LOCATION AND INTEGRATED CARBON CAPTURE SYSTEM</a:t>
              </a:r>
              <a:endPar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80F49B2B-BA2F-7568-126E-37EAC2A8A737}"/>
                </a:ext>
              </a:extLst>
            </p:cNvPr>
            <p:cNvSpPr txBox="1"/>
            <p:nvPr/>
          </p:nvSpPr>
          <p:spPr>
            <a:xfrm>
              <a:off x="9283926" y="3274376"/>
              <a:ext cx="2755520" cy="507831"/>
            </a:xfrm>
            <a:prstGeom prst="rect">
              <a:avLst/>
            </a:prstGeom>
            <a:noFill/>
          </p:spPr>
          <p:txBody>
            <a:bodyPr wrap="square" rIns="0">
              <a:spAutoFit/>
            </a:bodyPr>
            <a:lstStyle/>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rPr>
                <a:t>WITHIN OUR PREVIOULSY DISCLOSED TYPE CURVE</a:t>
              </a:r>
              <a:r>
                <a:rPr kumimoji="0" lang="en-US" sz="900" b="0" i="0" u="none" strike="noStrike" kern="1200" cap="none" spc="0" normalizeH="0" baseline="3000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rPr>
                <a:t>1</a:t>
              </a: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rPr>
                <a:t> OF $50 TO $75 OF EBITDA</a:t>
              </a:r>
              <a:r>
                <a:rPr kumimoji="0" lang="en-US" sz="900" b="0" i="0" u="none" strike="noStrike" kern="1200" cap="none" spc="0" normalizeH="0" baseline="3000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rPr>
                <a:t>4</a:t>
              </a: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rPr>
                <a:t> PER MT OF CO</a:t>
              </a:r>
              <a:r>
                <a:rPr kumimoji="0" lang="en-US" sz="900" b="0" i="0" u="none" strike="noStrike" kern="1200" cap="none" spc="0" normalizeH="0" baseline="-2500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rPr>
                <a:t>2 </a:t>
              </a: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rPr>
                <a:t>FOR A STORAGE-ONLY SOLUTION</a:t>
              </a:r>
            </a:p>
          </p:txBody>
        </p:sp>
        <p:pic>
          <p:nvPicPr>
            <p:cNvPr id="26" name="Graphic 25" descr="Checkmark with solid fill">
              <a:extLst>
                <a:ext uri="{FF2B5EF4-FFF2-40B4-BE49-F238E27FC236}">
                  <a16:creationId xmlns:a16="http://schemas.microsoft.com/office/drawing/2014/main" id="{52373051-D8AD-28A7-E779-A8C0FD0CCDAD}"/>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795990" y="2340666"/>
              <a:ext cx="266699" cy="266699"/>
            </a:xfrm>
            <a:prstGeom prst="rect">
              <a:avLst/>
            </a:prstGeom>
          </p:spPr>
        </p:pic>
        <p:pic>
          <p:nvPicPr>
            <p:cNvPr id="27" name="Graphic 26" descr="Checkmark with solid fill">
              <a:extLst>
                <a:ext uri="{FF2B5EF4-FFF2-40B4-BE49-F238E27FC236}">
                  <a16:creationId xmlns:a16="http://schemas.microsoft.com/office/drawing/2014/main" id="{9AF264AD-B8B2-935C-8DD5-F696EEEDC5FC}"/>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795990" y="2837004"/>
              <a:ext cx="266699" cy="266699"/>
            </a:xfrm>
            <a:prstGeom prst="rect">
              <a:avLst/>
            </a:prstGeom>
          </p:spPr>
        </p:pic>
        <p:pic>
          <p:nvPicPr>
            <p:cNvPr id="28" name="Graphic 27" descr="Checkmark with solid fill">
              <a:extLst>
                <a:ext uri="{FF2B5EF4-FFF2-40B4-BE49-F238E27FC236}">
                  <a16:creationId xmlns:a16="http://schemas.microsoft.com/office/drawing/2014/main" id="{BC6C6811-37C5-A260-B739-F82BF64E27A6}"/>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799187" y="3349726"/>
              <a:ext cx="266699" cy="266699"/>
            </a:xfrm>
            <a:prstGeom prst="rect">
              <a:avLst/>
            </a:prstGeom>
          </p:spPr>
        </p:pic>
        <p:sp>
          <p:nvSpPr>
            <p:cNvPr id="34" name="Hexagon 33">
              <a:extLst>
                <a:ext uri="{FF2B5EF4-FFF2-40B4-BE49-F238E27FC236}">
                  <a16:creationId xmlns:a16="http://schemas.microsoft.com/office/drawing/2014/main" id="{16774665-028B-7AB9-DF98-7387A540E3BA}"/>
                </a:ext>
              </a:extLst>
            </p:cNvPr>
            <p:cNvSpPr/>
            <p:nvPr/>
          </p:nvSpPr>
          <p:spPr>
            <a:xfrm rot="16200000" flipH="1">
              <a:off x="8665791" y="1323777"/>
              <a:ext cx="522797" cy="488790"/>
            </a:xfrm>
            <a:prstGeom prst="hexagon">
              <a:avLst>
                <a:gd name="adj" fmla="val 29054"/>
                <a:gd name="vf" fmla="val 11547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2"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36" name="TextBox 35">
            <a:extLst>
              <a:ext uri="{FF2B5EF4-FFF2-40B4-BE49-F238E27FC236}">
                <a16:creationId xmlns:a16="http://schemas.microsoft.com/office/drawing/2014/main" id="{C43FB656-A0C8-AAB9-9C7F-0C36710C0E49}"/>
              </a:ext>
            </a:extLst>
          </p:cNvPr>
          <p:cNvSpPr txBox="1"/>
          <p:nvPr/>
        </p:nvSpPr>
        <p:spPr>
          <a:xfrm>
            <a:off x="9680515" y="1891082"/>
            <a:ext cx="21480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Franklin Gothic Demi" panose="020B0703020102020204" pitchFamily="34" charset="0"/>
                <a:ea typeface="+mn-ea"/>
                <a:cs typeface="+mn-cs"/>
              </a:rPr>
              <a:t>PROJECT DETAILS</a:t>
            </a:r>
          </a:p>
        </p:txBody>
      </p:sp>
      <p:pic>
        <p:nvPicPr>
          <p:cNvPr id="37" name="Picture 36" descr="A picture containing logo&#10;&#10;Description automatically generated">
            <a:extLst>
              <a:ext uri="{FF2B5EF4-FFF2-40B4-BE49-F238E27FC236}">
                <a16:creationId xmlns:a16="http://schemas.microsoft.com/office/drawing/2014/main" id="{0C86A8E7-D1B9-EC81-7C3B-65F673149F7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587350" y="1882821"/>
            <a:ext cx="1657759" cy="387617"/>
          </a:xfrm>
          <a:prstGeom prst="rect">
            <a:avLst/>
          </a:prstGeom>
        </p:spPr>
      </p:pic>
      <p:pic>
        <p:nvPicPr>
          <p:cNvPr id="116" name="Picture 6" descr="hydrogen icon symbol design vector isolated on white background. 5130966  Vector Art at Vecteezy">
            <a:extLst>
              <a:ext uri="{FF2B5EF4-FFF2-40B4-BE49-F238E27FC236}">
                <a16:creationId xmlns:a16="http://schemas.microsoft.com/office/drawing/2014/main" id="{9990311D-06F3-467E-9920-A1478759583A}"/>
              </a:ext>
            </a:extLst>
          </p:cNvPr>
          <p:cNvPicPr>
            <a:picLocks noChangeAspect="1" noChangeArrowheads="1"/>
          </p:cNvPicPr>
          <p:nvPr/>
        </p:nvPicPr>
        <p:blipFill rotWithShape="1">
          <a:blip r:embed="rId18" cstate="screen">
            <a:duotone>
              <a:schemeClr val="accent5">
                <a:shade val="45000"/>
                <a:satMod val="135000"/>
              </a:schemeClr>
              <a:prstClr val="white"/>
            </a:duotone>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8758743" y="1551618"/>
            <a:ext cx="249362" cy="24824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D4F0043B-9536-1076-8EFC-800006E89C54}"/>
              </a:ext>
            </a:extLst>
          </p:cNvPr>
          <p:cNvSpPr txBox="1"/>
          <p:nvPr/>
        </p:nvSpPr>
        <p:spPr>
          <a:xfrm>
            <a:off x="6589334" y="4518072"/>
            <a:ext cx="5154991" cy="549323"/>
          </a:xfrm>
          <a:prstGeom prst="rect">
            <a:avLst/>
          </a:prstGeom>
          <a:noFill/>
          <a:ln>
            <a:noFill/>
          </a:ln>
        </p:spPr>
        <p:txBody>
          <a:bodyPr wrap="square" rIns="91440">
            <a:noAutofit/>
          </a:bodyPr>
          <a:lstStyle/>
          <a:p>
            <a:pPr marR="0" lvl="0" algn="l" defTabSz="914400" rtl="0" eaLnBrk="1" fontAlgn="auto" latinLnBrk="0" hangingPunct="1">
              <a:lnSpc>
                <a:spcPct val="100000"/>
              </a:lnSpc>
              <a:spcBef>
                <a:spcPts val="0"/>
              </a:spcBef>
              <a:spcAft>
                <a:spcPts val="800"/>
              </a:spcAft>
              <a:buClr>
                <a:srgbClr val="70AD47"/>
              </a:buClr>
              <a:buSzTx/>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The project is expected to provide at its peak approximatively </a:t>
            </a:r>
            <a:r>
              <a:rPr lang="en-US" sz="1200" i="1">
                <a:solidFill>
                  <a:srgbClr val="70AD47"/>
                </a:solidFill>
                <a:latin typeface="Franklin Gothic Demi" panose="020B0703020102020204" pitchFamily="34" charset="0"/>
              </a:rPr>
              <a:t>125 temporary construction jobs and 18 permanent technical jobs</a:t>
            </a:r>
            <a:endParaRPr kumimoji="0" lang="en-US" sz="1200" b="0" i="0" u="none" strike="noStrike" kern="1200" cap="none" spc="0" normalizeH="0" baseline="0" noProof="0">
              <a:ln>
                <a:noFill/>
              </a:ln>
              <a:solidFill>
                <a:prstClr val="black"/>
              </a:solidFill>
              <a:effectLst/>
              <a:uLnTx/>
              <a:uFillTx/>
              <a:latin typeface="Franklin Gothic Book (Body)"/>
              <a:ea typeface="+mn-ea"/>
              <a:cs typeface="+mn-cs"/>
            </a:endParaRPr>
          </a:p>
        </p:txBody>
      </p:sp>
      <p:sp>
        <p:nvSpPr>
          <p:cNvPr id="39" name="Rectangle 38">
            <a:extLst>
              <a:ext uri="{FF2B5EF4-FFF2-40B4-BE49-F238E27FC236}">
                <a16:creationId xmlns:a16="http://schemas.microsoft.com/office/drawing/2014/main" id="{431091C9-DB17-8A59-50DB-495E5D4DC304}"/>
              </a:ext>
            </a:extLst>
          </p:cNvPr>
          <p:cNvSpPr/>
          <p:nvPr/>
        </p:nvSpPr>
        <p:spPr>
          <a:xfrm>
            <a:off x="6301312" y="4457679"/>
            <a:ext cx="5697689" cy="609715"/>
          </a:xfrm>
          <a:prstGeom prst="rect">
            <a:avLst/>
          </a:prstGeom>
          <a:noFill/>
          <a:ln>
            <a:solidFill>
              <a:schemeClr val="accent6">
                <a:lumMod val="60000"/>
                <a:lumOff val="40000"/>
              </a:schemeClr>
            </a:solidFill>
          </a:ln>
        </p:spPr>
        <p:txBody>
          <a:bodyPr wrap="square" lIns="243840">
            <a:noAutofit/>
          </a:bodyPr>
          <a:lstStyle/>
          <a:p>
            <a:pPr algn="ctr" defTabSz="920370"/>
            <a:endParaRPr lang="en-US" sz="1400">
              <a:solidFill>
                <a:prstClr val="white">
                  <a:lumMod val="50000"/>
                </a:prstClr>
              </a:solidFill>
              <a:latin typeface="Franklin Gothic Demi" panose="020B0703020102020204" pitchFamily="34" charset="0"/>
            </a:endParaRPr>
          </a:p>
        </p:txBody>
      </p:sp>
      <p:grpSp>
        <p:nvGrpSpPr>
          <p:cNvPr id="40" name="Group 39">
            <a:extLst>
              <a:ext uri="{FF2B5EF4-FFF2-40B4-BE49-F238E27FC236}">
                <a16:creationId xmlns:a16="http://schemas.microsoft.com/office/drawing/2014/main" id="{A723E79F-D345-F84F-4E71-C7AEED4C5998}"/>
              </a:ext>
            </a:extLst>
          </p:cNvPr>
          <p:cNvGrpSpPr/>
          <p:nvPr/>
        </p:nvGrpSpPr>
        <p:grpSpPr>
          <a:xfrm>
            <a:off x="6155679" y="4547769"/>
            <a:ext cx="339489" cy="311361"/>
            <a:chOff x="9045321" y="4881740"/>
            <a:chExt cx="309221" cy="311361"/>
          </a:xfrm>
        </p:grpSpPr>
        <p:sp>
          <p:nvSpPr>
            <p:cNvPr id="43" name="Pentagon 28">
              <a:extLst>
                <a:ext uri="{FF2B5EF4-FFF2-40B4-BE49-F238E27FC236}">
                  <a16:creationId xmlns:a16="http://schemas.microsoft.com/office/drawing/2014/main" id="{7D873E14-CF9E-C08E-8C2C-0F4962FB6272}"/>
                </a:ext>
              </a:extLst>
            </p:cNvPr>
            <p:cNvSpPr/>
            <p:nvPr/>
          </p:nvSpPr>
          <p:spPr>
            <a:xfrm>
              <a:off x="9045321" y="4881740"/>
              <a:ext cx="309221" cy="311361"/>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Calibri" panose="020F0502020204030204"/>
              </a:endParaRPr>
            </a:p>
          </p:txBody>
        </p:sp>
        <p:sp>
          <p:nvSpPr>
            <p:cNvPr id="44" name="Chevron 155">
              <a:extLst>
                <a:ext uri="{FF2B5EF4-FFF2-40B4-BE49-F238E27FC236}">
                  <a16:creationId xmlns:a16="http://schemas.microsoft.com/office/drawing/2014/main" id="{A43719F4-281C-38BD-7AE9-0DAE2085CB99}"/>
                </a:ext>
              </a:extLst>
            </p:cNvPr>
            <p:cNvSpPr/>
            <p:nvPr/>
          </p:nvSpPr>
          <p:spPr>
            <a:xfrm>
              <a:off x="9073488" y="4948816"/>
              <a:ext cx="149916" cy="206493"/>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351">
                <a:solidFill>
                  <a:prstClr val="black"/>
                </a:solidFill>
                <a:latin typeface="Calibri" panose="020F0502020204030204"/>
              </a:endParaRPr>
            </a:p>
          </p:txBody>
        </p:sp>
        <p:sp>
          <p:nvSpPr>
            <p:cNvPr id="47" name="Chevron 156">
              <a:extLst>
                <a:ext uri="{FF2B5EF4-FFF2-40B4-BE49-F238E27FC236}">
                  <a16:creationId xmlns:a16="http://schemas.microsoft.com/office/drawing/2014/main" id="{3BBF821F-2DAA-A5D6-0EB2-E6B211B8C8C4}"/>
                </a:ext>
              </a:extLst>
            </p:cNvPr>
            <p:cNvSpPr/>
            <p:nvPr/>
          </p:nvSpPr>
          <p:spPr>
            <a:xfrm>
              <a:off x="9178569" y="4948816"/>
              <a:ext cx="149916" cy="206493"/>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351">
                <a:solidFill>
                  <a:prstClr val="black"/>
                </a:solidFill>
                <a:latin typeface="Calibri" panose="020F0502020204030204"/>
              </a:endParaRPr>
            </a:p>
          </p:txBody>
        </p:sp>
      </p:grpSp>
      <p:sp>
        <p:nvSpPr>
          <p:cNvPr id="3" name="Pentagon 3">
            <a:extLst>
              <a:ext uri="{FF2B5EF4-FFF2-40B4-BE49-F238E27FC236}">
                <a16:creationId xmlns:a16="http://schemas.microsoft.com/office/drawing/2014/main" id="{C7F85A5C-C393-EDD6-DE60-672EAA31577A}"/>
              </a:ext>
            </a:extLst>
          </p:cNvPr>
          <p:cNvSpPr/>
          <p:nvPr/>
        </p:nvSpPr>
        <p:spPr>
          <a:xfrm>
            <a:off x="573561" y="5244352"/>
            <a:ext cx="5235569" cy="1048871"/>
          </a:xfrm>
          <a:prstGeom prst="homePlate">
            <a:avLst>
              <a:gd name="adj" fmla="val 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nvGrpSpPr>
          <p:cNvPr id="4" name="Group 3">
            <a:extLst>
              <a:ext uri="{FF2B5EF4-FFF2-40B4-BE49-F238E27FC236}">
                <a16:creationId xmlns:a16="http://schemas.microsoft.com/office/drawing/2014/main" id="{64014266-007A-6BFD-3A9F-6E07BD29B036}"/>
              </a:ext>
            </a:extLst>
          </p:cNvPr>
          <p:cNvGrpSpPr/>
          <p:nvPr/>
        </p:nvGrpSpPr>
        <p:grpSpPr>
          <a:xfrm>
            <a:off x="258015" y="5365388"/>
            <a:ext cx="5702154" cy="764958"/>
            <a:chOff x="3082886" y="4711919"/>
            <a:chExt cx="4433816" cy="764958"/>
          </a:xfrm>
        </p:grpSpPr>
        <p:sp>
          <p:nvSpPr>
            <p:cNvPr id="5" name="TextBox 4">
              <a:extLst>
                <a:ext uri="{FF2B5EF4-FFF2-40B4-BE49-F238E27FC236}">
                  <a16:creationId xmlns:a16="http://schemas.microsoft.com/office/drawing/2014/main" id="{3A0089D3-7F65-75CE-3282-E9F257C91E15}"/>
                </a:ext>
              </a:extLst>
            </p:cNvPr>
            <p:cNvSpPr txBox="1"/>
            <p:nvPr/>
          </p:nvSpPr>
          <p:spPr>
            <a:xfrm>
              <a:off x="3762459" y="4711919"/>
              <a:ext cx="3754243" cy="7649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60" rIns="121920" bIns="60960" rtlCol="0" anchor="ctr"/>
            <a:lstStyle>
              <a:defPPr>
                <a:defRPr lang="en-US"/>
              </a:defPPr>
              <a:lvl1pPr algn="ctr" defTabSz="914354">
                <a:defRPr sz="1600">
                  <a:solidFill>
                    <a:srgbClr val="3A6F8F"/>
                  </a:solidFill>
                  <a:latin typeface="Franklin Gothic Demi" panose="020B07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The Carbon Dioxide Management Agreement (CDMA) Outlines M</a:t>
              </a:r>
              <a:r>
                <a:rPr kumimoji="0" lang="en-US" sz="1400" b="0" i="0" u="none" strike="noStrike" kern="1200" cap="none" spc="0" normalizeH="0" baseline="0" noProof="0" err="1">
                  <a:ln>
                    <a:noFill/>
                  </a:ln>
                  <a:solidFill>
                    <a:prstClr val="black">
                      <a:lumMod val="65000"/>
                      <a:lumOff val="35000"/>
                    </a:prstClr>
                  </a:solidFill>
                  <a:effectLst/>
                  <a:uLnTx/>
                  <a:uFillTx/>
                  <a:latin typeface="Franklin Gothic Medium" panose="020B0603020102020204"/>
                  <a:ea typeface="+mn-ea"/>
                  <a:cs typeface="+mn-cs"/>
                </a:rPr>
                <a:t>aterial</a:t>
              </a:r>
              <a:r>
                <a:rPr kumimoji="0" lang="en-US" sz="14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 Economics and Key T</a:t>
              </a:r>
              <a:r>
                <a:rPr kumimoji="0" lang="en-US" sz="1400" b="0" i="0" u="none" strike="noStrike" kern="1200" cap="none" spc="0" normalizeH="0" baseline="0" noProof="0" err="1">
                  <a:ln>
                    <a:noFill/>
                  </a:ln>
                  <a:solidFill>
                    <a:prstClr val="black">
                      <a:lumMod val="65000"/>
                      <a:lumOff val="35000"/>
                    </a:prstClr>
                  </a:solidFill>
                  <a:effectLst/>
                  <a:uLnTx/>
                  <a:uFillTx/>
                  <a:latin typeface="Franklin Gothic Medium" panose="020B0603020102020204"/>
                  <a:ea typeface="+mn-ea"/>
                  <a:cs typeface="+mn-cs"/>
                </a:rPr>
                <a:t>erms</a:t>
              </a:r>
              <a:r>
                <a:rPr kumimoji="0" lang="en-US" sz="14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 and Provides a Clear P</a:t>
              </a:r>
              <a:r>
                <a:rPr kumimoji="0" lang="en-US" sz="1400" b="0" i="0" u="none" strike="noStrike" kern="1200" cap="none" spc="0" normalizeH="0" baseline="0" noProof="0" err="1">
                  <a:ln>
                    <a:noFill/>
                  </a:ln>
                  <a:solidFill>
                    <a:prstClr val="black">
                      <a:lumMod val="65000"/>
                      <a:lumOff val="35000"/>
                    </a:prstClr>
                  </a:solidFill>
                  <a:effectLst/>
                  <a:uLnTx/>
                  <a:uFillTx/>
                  <a:latin typeface="Franklin Gothic Medium" panose="020B0603020102020204"/>
                  <a:ea typeface="+mn-ea"/>
                  <a:cs typeface="+mn-cs"/>
                </a:rPr>
                <a:t>ath</a:t>
              </a:r>
              <a:r>
                <a:rPr kumimoji="0" lang="en-US" sz="14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 for the Parties to Negotiate D</a:t>
              </a:r>
              <a:r>
                <a:rPr kumimoji="0" lang="en-US" sz="1400" b="0" i="0" u="none" strike="noStrike" kern="1200" cap="none" spc="0" normalizeH="0" baseline="0" noProof="0" err="1">
                  <a:ln>
                    <a:noFill/>
                  </a:ln>
                  <a:solidFill>
                    <a:prstClr val="black">
                      <a:lumMod val="65000"/>
                      <a:lumOff val="35000"/>
                    </a:prstClr>
                  </a:solidFill>
                  <a:effectLst/>
                  <a:uLnTx/>
                  <a:uFillTx/>
                  <a:latin typeface="Franklin Gothic Medium" panose="020B0603020102020204"/>
                  <a:ea typeface="+mn-ea"/>
                  <a:cs typeface="+mn-cs"/>
                </a:rPr>
                <a:t>efinitive</a:t>
              </a:r>
              <a:r>
                <a:rPr kumimoji="0" lang="en-US" sz="14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 Documents and Reach F</a:t>
              </a:r>
              <a:r>
                <a:rPr kumimoji="0" lang="en-US" sz="1400" b="0" i="0" u="none" strike="noStrike" kern="1200" cap="none" spc="0" normalizeH="0" baseline="0" noProof="0" err="1">
                  <a:ln>
                    <a:noFill/>
                  </a:ln>
                  <a:solidFill>
                    <a:prstClr val="black">
                      <a:lumMod val="65000"/>
                      <a:lumOff val="35000"/>
                    </a:prstClr>
                  </a:solidFill>
                  <a:effectLst/>
                  <a:uLnTx/>
                  <a:uFillTx/>
                  <a:latin typeface="Franklin Gothic Medium" panose="020B0603020102020204"/>
                  <a:ea typeface="+mn-ea"/>
                  <a:cs typeface="+mn-cs"/>
                </a:rPr>
                <a:t>inal</a:t>
              </a:r>
              <a:r>
                <a:rPr kumimoji="0" lang="en-US" sz="14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 Investment D</a:t>
              </a:r>
              <a:r>
                <a:rPr kumimoji="0" lang="en-US" sz="1400" b="0" i="0" u="none" strike="noStrike" kern="1200" cap="none" spc="0" normalizeH="0" baseline="0" noProof="0" err="1">
                  <a:ln>
                    <a:noFill/>
                  </a:ln>
                  <a:solidFill>
                    <a:prstClr val="black">
                      <a:lumMod val="65000"/>
                      <a:lumOff val="35000"/>
                    </a:prstClr>
                  </a:solidFill>
                  <a:effectLst/>
                  <a:uLnTx/>
                  <a:uFillTx/>
                  <a:latin typeface="Franklin Gothic Medium" panose="020B0603020102020204"/>
                  <a:ea typeface="+mn-ea"/>
                  <a:cs typeface="+mn-cs"/>
                </a:rPr>
                <a:t>ecision</a:t>
              </a:r>
              <a:endParaRPr kumimoji="0" lang="en-US" sz="14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endParaRPr>
            </a:p>
          </p:txBody>
        </p:sp>
        <p:sp>
          <p:nvSpPr>
            <p:cNvPr id="7" name="Oval 6">
              <a:extLst>
                <a:ext uri="{FF2B5EF4-FFF2-40B4-BE49-F238E27FC236}">
                  <a16:creationId xmlns:a16="http://schemas.microsoft.com/office/drawing/2014/main" id="{CCE3D1CE-CC48-8B5D-6500-3A77CE924137}"/>
                </a:ext>
              </a:extLst>
            </p:cNvPr>
            <p:cNvSpPr/>
            <p:nvPr/>
          </p:nvSpPr>
          <p:spPr>
            <a:xfrm>
              <a:off x="3082886" y="4738046"/>
              <a:ext cx="520814" cy="643819"/>
            </a:xfrm>
            <a:prstGeom prst="ellipse">
              <a:avLst/>
            </a:prstGeom>
            <a:solidFill>
              <a:schemeClr val="bg1"/>
            </a:solidFill>
            <a:ln w="349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17EB6C-47E5-938A-ABC5-9DA42CE05F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1361" r="36958"/>
            <a:stretch/>
          </p:blipFill>
          <p:spPr>
            <a:xfrm>
              <a:off x="3168732" y="4844066"/>
              <a:ext cx="348369" cy="475412"/>
            </a:xfrm>
            <a:prstGeom prst="rect">
              <a:avLst/>
            </a:prstGeom>
          </p:spPr>
        </p:pic>
      </p:grpSp>
    </p:spTree>
    <p:extLst>
      <p:ext uri="{BB962C8B-B14F-4D97-AF65-F5344CB8AC3E}">
        <p14:creationId xmlns:p14="http://schemas.microsoft.com/office/powerpoint/2010/main" val="2330276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7A9ECB7-9EC4-43B6-BF70-FD6739A6FF5F}"/>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97A9ECB7-9EC4-43B6-BF70-FD6739A6FF5F}"/>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9" name="Title 2">
            <a:extLst>
              <a:ext uri="{FF2B5EF4-FFF2-40B4-BE49-F238E27FC236}">
                <a16:creationId xmlns:a16="http://schemas.microsoft.com/office/drawing/2014/main" id="{D67BF0DF-424B-42F7-ACA5-B66D70AE9A46}"/>
              </a:ext>
            </a:extLst>
          </p:cNvPr>
          <p:cNvSpPr txBox="1">
            <a:spLocks/>
          </p:cNvSpPr>
          <p:nvPr/>
        </p:nvSpPr>
        <p:spPr>
          <a:xfrm>
            <a:off x="306350" y="152367"/>
            <a:ext cx="10877395" cy="337529"/>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kumimoji="0" lang="en-US" sz="2400" b="0" i="0" u="none" strike="noStrike" kern="1200" cap="none" spc="0" normalizeH="0" baseline="0">
                <a:ln>
                  <a:noFill/>
                </a:ln>
                <a:solidFill>
                  <a:schemeClr val="bg1">
                    <a:lumMod val="50000"/>
                  </a:schemeClr>
                </a:solidFill>
                <a:effectLst/>
                <a:uLnTx/>
                <a:uFillTx/>
                <a:latin typeface="Franklin Gothic Medium" panose="020B0603020102020204" pitchFamily="34" charset="0"/>
                <a:ea typeface="+mj-ea"/>
                <a:cs typeface="+mj-cs"/>
                <a:sym typeface="Trebuchet MS" panose="020B0603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200" b="0" i="0" u="none" strike="noStrike" kern="0" cap="none" spc="0" normalizeH="0" baseline="0" noProof="0">
                <a:ln>
                  <a:noFill/>
                </a:ln>
                <a:solidFill>
                  <a:prstClr val="white">
                    <a:lumMod val="50000"/>
                  </a:prstClr>
                </a:solidFill>
                <a:effectLst/>
                <a:uLnTx/>
                <a:uFillTx/>
                <a:latin typeface="Franklin Gothic Medium" panose="020B0603020102020204" pitchFamily="34" charset="0"/>
                <a:ea typeface="+mj-ea"/>
                <a:cs typeface="+mj-cs"/>
                <a:sym typeface="Trebuchet MS" panose="020B0603020202020204" pitchFamily="34" charset="0"/>
              </a:rPr>
              <a:t>California’s First Blue Ammonia and Hydrogen Project  </a:t>
            </a:r>
            <a:endParaRPr kumimoji="0" lang="en-US" sz="2200" b="0" i="0" u="none" strike="noStrike" kern="0" cap="none" spc="0" normalizeH="0" baseline="0" noProof="0">
              <a:ln>
                <a:noFill/>
              </a:ln>
              <a:solidFill>
                <a:srgbClr val="7F7F7F"/>
              </a:solidFill>
              <a:effectLst/>
              <a:uLnTx/>
              <a:uFillTx/>
              <a:latin typeface="Franklin Gothic Medium" panose="020B0603020102020204" pitchFamily="34" charset="0"/>
              <a:ea typeface="+mj-ea"/>
              <a:cs typeface="+mj-cs"/>
              <a:sym typeface="Trebuchet MS" panose="020B0603020202020204" pitchFamily="34" charset="0"/>
            </a:endParaRPr>
          </a:p>
        </p:txBody>
      </p:sp>
      <p:sp>
        <p:nvSpPr>
          <p:cNvPr id="41" name="TextBox 40">
            <a:extLst>
              <a:ext uri="{FF2B5EF4-FFF2-40B4-BE49-F238E27FC236}">
                <a16:creationId xmlns:a16="http://schemas.microsoft.com/office/drawing/2014/main" id="{A325BFA1-8339-4287-AAB2-D72EF8733440}"/>
              </a:ext>
            </a:extLst>
          </p:cNvPr>
          <p:cNvSpPr txBox="1"/>
          <p:nvPr/>
        </p:nvSpPr>
        <p:spPr>
          <a:xfrm>
            <a:off x="246111" y="1783792"/>
            <a:ext cx="5868181" cy="4141879"/>
          </a:xfrm>
          <a:prstGeom prst="rect">
            <a:avLst/>
          </a:prstGeom>
          <a:noFill/>
          <a:ln>
            <a:noFill/>
          </a:ln>
        </p:spPr>
        <p:txBody>
          <a:bodyPr wrap="square" rIns="91440">
            <a:noAutofit/>
          </a:bodyPr>
          <a:lstStyle/>
          <a:p>
            <a:pPr marL="1085850" marR="0" lvl="2"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endParaRPr kumimoji="0" lang="en-US" sz="1200" b="0" i="0" u="none" strike="noStrike" kern="1200" cap="none" spc="0" normalizeH="0" baseline="0" noProof="0">
              <a:ln>
                <a:noFill/>
              </a:ln>
              <a:solidFill>
                <a:prstClr val="black"/>
              </a:solidFill>
              <a:effectLst/>
              <a:uLnTx/>
              <a:uFillTx/>
              <a:latin typeface="Franklin Gothic Book (Body)"/>
              <a:ea typeface="+mn-ea"/>
              <a:cs typeface="+mn-cs"/>
            </a:endParaRP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Grannus to construct a </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150,000 metric tons per annum (MTPA) blue ammonia &amp; 10,000 MTPA hydrogen facility at the CTV III location </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using its patented process design</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CTV will provide </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permanent storage for 370,000 MTPA</a:t>
            </a:r>
            <a:r>
              <a:rPr kumimoji="0" lang="en-US" sz="1200" b="1" i="1" u="none" strike="noStrike" kern="1200" cap="none" spc="0" normalizeH="0" baseline="0" noProof="0">
                <a:ln>
                  <a:noFill/>
                </a:ln>
                <a:solidFill>
                  <a:srgbClr val="70AD47"/>
                </a:solidFill>
                <a:effectLst/>
                <a:uLnTx/>
                <a:uFillTx/>
                <a:latin typeface="Franklin Gothic Book" panose="020B0503020102020204"/>
                <a:ea typeface="+mn-ea"/>
                <a:cs typeface="+mn-cs"/>
              </a:rPr>
              <a:t> </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using its CTV III storage vault, including the CO</a:t>
            </a:r>
            <a:r>
              <a:rPr kumimoji="0" lang="en-US" sz="1200" b="0" i="0" u="none" strike="noStrike" kern="1200" cap="none" spc="0" normalizeH="0" baseline="-25000" noProof="0">
                <a:ln>
                  <a:noFill/>
                </a:ln>
                <a:solidFill>
                  <a:prstClr val="black"/>
                </a:solidFill>
                <a:effectLst/>
                <a:uLnTx/>
                <a:uFillTx/>
                <a:latin typeface="Franklin Gothic Book (Body)"/>
                <a:ea typeface="+mn-ea"/>
                <a:cs typeface="+mn-cs"/>
              </a:rPr>
              <a:t>2</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 pipeline and the lease of land for the blue ammonia and hydrogen facility</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Grannus has a </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master sales agreement</a:t>
            </a:r>
            <a:r>
              <a:rPr kumimoji="0" lang="en-US" sz="1200" b="0" i="1" u="none" strike="noStrike" kern="1200" cap="none" spc="0" normalizeH="0" baseline="30000" noProof="0">
                <a:ln>
                  <a:noFill/>
                </a:ln>
                <a:solidFill>
                  <a:srgbClr val="70AD47"/>
                </a:solidFill>
                <a:effectLst/>
                <a:uLnTx/>
                <a:uFillTx/>
                <a:latin typeface="Franklin Gothic Demi" panose="020B0703020102020204" pitchFamily="34" charset="0"/>
                <a:ea typeface="+mn-ea"/>
                <a:cs typeface="+mn-cs"/>
              </a:rPr>
              <a:t>1</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 for up to CALAMCO’s total ammonia requirements for a maximum of 30-years. </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CALAMCO is a California-based cooperative made up of approximately 900 dealer and grower members and an investor in Grannus</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While project FID and commercial operational dates are being further refined, at the latest </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the project is expected to be commercial by the end of 2027 </a:t>
            </a:r>
            <a:endParaRPr kumimoji="0" lang="en-US" sz="1200" b="0" i="0" u="none" strike="noStrike" kern="1200" cap="none" spc="0" normalizeH="0" baseline="0" noProof="0">
              <a:ln>
                <a:noFill/>
              </a:ln>
              <a:solidFill>
                <a:prstClr val="black"/>
              </a:solidFill>
              <a:effectLst/>
              <a:uLnTx/>
              <a:uFillTx/>
              <a:latin typeface="Franklin Gothic Book (Body)"/>
              <a:ea typeface="+mn-ea"/>
              <a:cs typeface="+mn-cs"/>
            </a:endParaRP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Combination of CTV III’s storage project and Grannus blue ammonia and hydrogen facility will be </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eligible for 45Q tax credits as well as LCFS credits</a:t>
            </a:r>
            <a:r>
              <a:rPr kumimoji="0" lang="en-US" sz="1200" b="0" i="1" u="none" strike="noStrike" kern="1200" cap="none" spc="0" normalizeH="0" baseline="30000" noProof="0">
                <a:ln>
                  <a:noFill/>
                </a:ln>
                <a:solidFill>
                  <a:srgbClr val="70AD47"/>
                </a:solidFill>
                <a:effectLst/>
                <a:uLnTx/>
                <a:uFillTx/>
                <a:latin typeface="Franklin Gothic Demi" panose="020B0703020102020204" pitchFamily="34" charset="0"/>
                <a:ea typeface="+mn-ea"/>
                <a:cs typeface="+mn-cs"/>
              </a:rPr>
              <a:t>3</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CTV will have </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an option to purchase equity in Grannus as well as a right of first refusal (ROFR) to provide storage services </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for </a:t>
            </a:r>
            <a:r>
              <a:rPr lang="en-US" sz="1200" i="1">
                <a:solidFill>
                  <a:srgbClr val="70AD47"/>
                </a:solidFill>
                <a:latin typeface="Franklin Gothic Demi" panose="020B0703020102020204" pitchFamily="34" charset="0"/>
              </a:rPr>
              <a:t>subsequent Grannus ammonia and hydrogen projects in California</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endParaRPr kumimoji="0" lang="en-US" sz="1200" b="0" i="0" u="none" strike="noStrike" kern="1200" cap="none" spc="0" normalizeH="0" baseline="0" noProof="0">
              <a:ln>
                <a:noFill/>
              </a:ln>
              <a:solidFill>
                <a:prstClr val="black"/>
              </a:solidFill>
              <a:effectLst/>
              <a:uLnTx/>
              <a:uFillTx/>
              <a:latin typeface="Franklin Gothic Book (Body)"/>
              <a:ea typeface="+mn-ea"/>
              <a:cs typeface="+mn-cs"/>
            </a:endParaRPr>
          </a:p>
        </p:txBody>
      </p:sp>
      <p:pic>
        <p:nvPicPr>
          <p:cNvPr id="46" name="Picture 1" descr="A picture containing text, clipart&#10;&#10;Description automatically generated">
            <a:extLst>
              <a:ext uri="{FF2B5EF4-FFF2-40B4-BE49-F238E27FC236}">
                <a16:creationId xmlns:a16="http://schemas.microsoft.com/office/drawing/2014/main" id="{92210457-B451-4A35-8E10-DDF10C6D1ED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968856" y="51095"/>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Slide Number Placeholder 1">
            <a:extLst>
              <a:ext uri="{FF2B5EF4-FFF2-40B4-BE49-F238E27FC236}">
                <a16:creationId xmlns:a16="http://schemas.microsoft.com/office/drawing/2014/main" id="{630F9058-88FA-4BD9-B9D0-897F606DD0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67" b="0" i="0" u="none" strike="noStrike" kern="1200" cap="none" spc="0" normalizeH="0" baseline="0" noProof="0" smtClean="0">
                <a:ln>
                  <a:noFill/>
                </a:ln>
                <a:solidFill>
                  <a:prstClr val="black"/>
                </a:solidFill>
                <a:effectLst/>
                <a:uLnTx/>
                <a:uFillTx/>
                <a:latin typeface="Franklin Gothic Book (Bod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67" b="0" i="0" u="none" strike="noStrike" kern="1200" cap="none" spc="0" normalizeH="0" baseline="0" noProof="0">
              <a:ln>
                <a:noFill/>
              </a:ln>
              <a:solidFill>
                <a:prstClr val="black"/>
              </a:solidFill>
              <a:effectLst/>
              <a:uLnTx/>
              <a:uFillTx/>
              <a:latin typeface="Franklin Gothic Book (Body)"/>
              <a:ea typeface="+mn-ea"/>
              <a:cs typeface="+mn-cs"/>
            </a:endParaRPr>
          </a:p>
        </p:txBody>
      </p:sp>
      <p:sp>
        <p:nvSpPr>
          <p:cNvPr id="85" name="TextBox 84">
            <a:extLst>
              <a:ext uri="{FF2B5EF4-FFF2-40B4-BE49-F238E27FC236}">
                <a16:creationId xmlns:a16="http://schemas.microsoft.com/office/drawing/2014/main" id="{887F8031-E431-49E0-9CAD-C18471CA7A9C}"/>
              </a:ext>
            </a:extLst>
          </p:cNvPr>
          <p:cNvSpPr txBox="1"/>
          <p:nvPr/>
        </p:nvSpPr>
        <p:spPr>
          <a:xfrm>
            <a:off x="914184" y="6289426"/>
            <a:ext cx="10830141" cy="492443"/>
          </a:xfrm>
          <a:prstGeom prst="rect">
            <a:avLst/>
          </a:prstGeom>
          <a:noFill/>
        </p:spPr>
        <p:txBody>
          <a:bodyPr vert="horz" wrap="square" lIns="0" tIns="0" rIns="0" bIns="0" rtlCol="0" anchor="b">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Note: The exact </a:t>
            </a:r>
            <a:r>
              <a:rPr kumimoji="0" lang="en-US" sz="800" b="0" i="0" u="none" strike="noStrike" kern="1200" cap="none" spc="0" normalizeH="0" baseline="0" noProof="0" err="1">
                <a:ln>
                  <a:noFill/>
                </a:ln>
                <a:solidFill>
                  <a:prstClr val="black"/>
                </a:solidFill>
                <a:effectLst/>
                <a:uLnTx/>
                <a:uFillTx/>
                <a:latin typeface="Franklin Gothic Book" panose="020B0503020102020204" pitchFamily="34" charset="0"/>
                <a:ea typeface="+mn-ea"/>
                <a:cs typeface="+mn-cs"/>
              </a:rPr>
              <a:t>Grannus</a:t>
            </a:r>
            <a:r>
              <a:rPr kumimoji="0" lang="en-US" sz="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Blue Ammonia and Hydrogen Project location within CTV III is TBD. Blue ammonia is ammonia produced with near zero, or minimal carbon emissions. (1) A binding offtake agreement with respect to the </a:t>
            </a:r>
            <a:r>
              <a:rPr kumimoji="0" lang="en-US" sz="800" b="0" i="0" u="none" strike="noStrike" kern="1200" cap="none" spc="0" normalizeH="0" baseline="0" noProof="0" err="1">
                <a:ln>
                  <a:noFill/>
                </a:ln>
                <a:solidFill>
                  <a:prstClr val="black"/>
                </a:solidFill>
                <a:effectLst/>
                <a:uLnTx/>
                <a:uFillTx/>
                <a:latin typeface="Franklin Gothic Book" panose="020B0503020102020204" pitchFamily="34" charset="0"/>
                <a:ea typeface="+mn-ea"/>
                <a:cs typeface="+mn-cs"/>
              </a:rPr>
              <a:t>Grannus</a:t>
            </a:r>
            <a:r>
              <a:rPr kumimoji="0" lang="en-US" sz="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Blue Ammonia and Hydrogen Project related to CTV III is subject to finalization and approval by </a:t>
            </a:r>
            <a:r>
              <a:rPr kumimoji="0" lang="en-US" sz="800" b="0" i="0" u="none" strike="noStrike" kern="1200" cap="none" spc="0" normalizeH="0" baseline="0" noProof="0" err="1">
                <a:ln>
                  <a:noFill/>
                </a:ln>
                <a:solidFill>
                  <a:prstClr val="black"/>
                </a:solidFill>
                <a:effectLst/>
                <a:uLnTx/>
                <a:uFillTx/>
                <a:latin typeface="Franklin Gothic Book" panose="020B0503020102020204" pitchFamily="34" charset="0"/>
                <a:ea typeface="+mn-ea"/>
                <a:cs typeface="+mn-cs"/>
              </a:rPr>
              <a:t>Grannus</a:t>
            </a:r>
            <a:r>
              <a:rPr kumimoji="0" lang="en-US" sz="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and CALAMCO. (2) See slides 27, 28, 30 and 38 of CRC’s 3Q22 earnings deck for the latest details on the CTV project economic type curve. (3) This project would qualify for LCFS credits to the extent it sells the blue ammonia/hydrogen to the mobility market (</a:t>
            </a:r>
            <a:r>
              <a:rPr kumimoji="0" lang="en-US" sz="800" b="0" i="0" u="none" strike="noStrike" kern="1200" cap="none" spc="0" normalizeH="0" baseline="0" noProof="0" err="1">
                <a:ln>
                  <a:noFill/>
                </a:ln>
                <a:solidFill>
                  <a:prstClr val="black"/>
                </a:solidFill>
                <a:effectLst/>
                <a:uLnTx/>
                <a:uFillTx/>
                <a:latin typeface="Franklin Gothic Book" panose="020B0503020102020204" pitchFamily="34" charset="0"/>
                <a:ea typeface="+mn-ea"/>
                <a:cs typeface="+mn-cs"/>
              </a:rPr>
              <a:t>e.g.,hydrogen</a:t>
            </a:r>
            <a:r>
              <a:rPr kumimoji="0" lang="en-US" sz="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powered vehicles). (4) </a:t>
            </a:r>
            <a:r>
              <a:rPr kumimoji="0" lang="en-US" sz="800" b="0" i="0" u="none" strike="noStrike" kern="1200" cap="none" spc="0" normalizeH="0" baseline="0" noProof="0">
                <a:ln>
                  <a:noFill/>
                </a:ln>
                <a:solidFill>
                  <a:prstClr val="black"/>
                </a:solidFill>
                <a:effectLst/>
                <a:uLnTx/>
                <a:uFillTx/>
                <a:latin typeface="Franklin Gothic Book (Body)"/>
                <a:ea typeface="+mn-ea"/>
                <a:cs typeface="+mn-cs"/>
              </a:rPr>
              <a:t>Earnings before interest, taxes, depreciation and amortization (EBITDA) is a non-GAAP measure. EBITDA estimates include 45Q tax credits.</a:t>
            </a:r>
            <a:r>
              <a:rPr kumimoji="0" lang="en-US" sz="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a:t>
            </a:r>
          </a:p>
        </p:txBody>
      </p:sp>
      <p:grpSp>
        <p:nvGrpSpPr>
          <p:cNvPr id="4" name="Group 3">
            <a:extLst>
              <a:ext uri="{FF2B5EF4-FFF2-40B4-BE49-F238E27FC236}">
                <a16:creationId xmlns:a16="http://schemas.microsoft.com/office/drawing/2014/main" id="{5DACFF30-81F5-415D-9456-B19072CC54E6}"/>
              </a:ext>
            </a:extLst>
          </p:cNvPr>
          <p:cNvGrpSpPr/>
          <p:nvPr/>
        </p:nvGrpSpPr>
        <p:grpSpPr>
          <a:xfrm>
            <a:off x="6315352" y="1657454"/>
            <a:ext cx="5683650" cy="3138918"/>
            <a:chOff x="6355796" y="1306773"/>
            <a:chExt cx="5683650" cy="3138918"/>
          </a:xfrm>
        </p:grpSpPr>
        <p:graphicFrame>
          <p:nvGraphicFramePr>
            <p:cNvPr id="109" name="Chart 108">
              <a:extLst>
                <a:ext uri="{FF2B5EF4-FFF2-40B4-BE49-F238E27FC236}">
                  <a16:creationId xmlns:a16="http://schemas.microsoft.com/office/drawing/2014/main" id="{38C5D751-73D7-4425-B652-FE2FD727B571}"/>
                </a:ext>
              </a:extLst>
            </p:cNvPr>
            <p:cNvGraphicFramePr/>
            <p:nvPr/>
          </p:nvGraphicFramePr>
          <p:xfrm>
            <a:off x="8111165" y="2133588"/>
            <a:ext cx="3026904" cy="655784"/>
          </p:xfrm>
          <a:graphic>
            <a:graphicData uri="http://schemas.openxmlformats.org/drawingml/2006/chart">
              <c:chart xmlns:c="http://schemas.openxmlformats.org/drawingml/2006/chart" xmlns:r="http://schemas.openxmlformats.org/officeDocument/2006/relationships" r:id="rId7"/>
            </a:graphicData>
          </a:graphic>
        </p:graphicFrame>
        <p:sp>
          <p:nvSpPr>
            <p:cNvPr id="110" name="TextBox 109">
              <a:extLst>
                <a:ext uri="{FF2B5EF4-FFF2-40B4-BE49-F238E27FC236}">
                  <a16:creationId xmlns:a16="http://schemas.microsoft.com/office/drawing/2014/main" id="{C651FCF1-CB87-41F3-96F8-1F66DA703FE1}"/>
                </a:ext>
              </a:extLst>
            </p:cNvPr>
            <p:cNvSpPr txBox="1"/>
            <p:nvPr/>
          </p:nvSpPr>
          <p:spPr>
            <a:xfrm>
              <a:off x="7113771" y="2301828"/>
              <a:ext cx="2222253" cy="369332"/>
            </a:xfrm>
            <a:prstGeom prst="rect">
              <a:avLst/>
            </a:prstGeom>
            <a:noFill/>
          </p:spPr>
          <p:txBody>
            <a:bodyPr wrap="square" rIns="0">
              <a:spAutoFit/>
            </a:bodyPr>
            <a:lstStyle/>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CO</a:t>
              </a:r>
              <a:r>
                <a:rPr kumimoji="0" lang="en-US" sz="1000" b="0" i="0" u="none" strike="noStrike" kern="1200" cap="none" spc="0" normalizeH="0" baseline="-25000" noProof="0">
                  <a:ln>
                    <a:noFill/>
                  </a:ln>
                  <a:solidFill>
                    <a:prstClr val="black"/>
                  </a:solidFill>
                  <a:effectLst/>
                  <a:uLnTx/>
                  <a:uFillTx/>
                  <a:latin typeface="Franklin Gothic Medium" panose="020B0603020102020204"/>
                  <a:ea typeface="+mn-ea"/>
                  <a:cs typeface="+mn-cs"/>
                  <a:sym typeface="Arial" panose="020B0604020202020204" pitchFamily="34" charset="0"/>
                </a:rPr>
                <a:t>2</a:t>
              </a:r>
              <a:r>
                <a:rPr kumimoji="0" lang="en-US" sz="10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 INJECTION RATE</a:t>
              </a:r>
            </a:p>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(MTPA)</a:t>
              </a:r>
            </a:p>
          </p:txBody>
        </p:sp>
        <p:sp>
          <p:nvSpPr>
            <p:cNvPr id="111" name="TextBox 110">
              <a:extLst>
                <a:ext uri="{FF2B5EF4-FFF2-40B4-BE49-F238E27FC236}">
                  <a16:creationId xmlns:a16="http://schemas.microsoft.com/office/drawing/2014/main" id="{F6355E58-AD69-4307-9963-62673DC7B7CD}"/>
                </a:ext>
              </a:extLst>
            </p:cNvPr>
            <p:cNvSpPr txBox="1"/>
            <p:nvPr/>
          </p:nvSpPr>
          <p:spPr>
            <a:xfrm>
              <a:off x="11083502" y="2336345"/>
              <a:ext cx="924308" cy="230832"/>
            </a:xfrm>
            <a:prstGeom prst="rect">
              <a:avLst/>
            </a:prstGeom>
            <a:noFill/>
          </p:spPr>
          <p:txBody>
            <a:bodyPr wrap="square" rIns="0">
              <a:spAutoFit/>
            </a:bodyPr>
            <a:lstStyle/>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sym typeface="Arial" panose="020B0604020202020204" pitchFamily="34" charset="0"/>
                </a:rPr>
                <a:t> </a:t>
              </a:r>
              <a:r>
                <a:rPr kumimoji="0" lang="en-US" sz="900" b="0" i="0" u="none" strike="noStrike" kern="1200" cap="none" spc="0" normalizeH="0" baseline="0" noProof="0">
                  <a:ln>
                    <a:noFill/>
                  </a:ln>
                  <a:solidFill>
                    <a:prstClr val="black">
                      <a:lumMod val="50000"/>
                      <a:lumOff val="50000"/>
                    </a:prstClr>
                  </a:solidFill>
                  <a:effectLst/>
                  <a:uLnTx/>
                  <a:uFillTx/>
                  <a:latin typeface="Franklin Gothic Medium" panose="020B0603020102020204" pitchFamily="34" charset="0"/>
                  <a:ea typeface="+mn-ea"/>
                  <a:cs typeface="+mn-cs"/>
                  <a:sym typeface="Arial" panose="020B0604020202020204" pitchFamily="34" charset="0"/>
                </a:rPr>
                <a:t>370,000</a:t>
              </a: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mn-cs"/>
                  <a:sym typeface="Arial" panose="020B0604020202020204" pitchFamily="34" charset="0"/>
                </a:rPr>
                <a:t> </a:t>
              </a:r>
              <a:r>
                <a:rPr kumimoji="0" lang="en-US" sz="600" b="0" i="0" u="none" strike="noStrike" kern="1200" cap="none" spc="0" normalizeH="0" baseline="0" noProof="0">
                  <a:ln>
                    <a:noFill/>
                  </a:ln>
                  <a:solidFill>
                    <a:prstClr val="black">
                      <a:lumMod val="50000"/>
                      <a:lumOff val="50000"/>
                    </a:prstClr>
                  </a:solidFill>
                  <a:effectLst/>
                  <a:uLnTx/>
                  <a:uFillTx/>
                  <a:latin typeface="Franklin Gothic Medium" panose="020B0603020102020204" pitchFamily="34" charset="0"/>
                  <a:ea typeface="+mn-ea"/>
                  <a:cs typeface="+mn-cs"/>
                  <a:sym typeface="Arial" panose="020B0604020202020204" pitchFamily="34" charset="0"/>
                </a:rPr>
                <a:t>MTPA</a:t>
              </a:r>
              <a:endParaRPr kumimoji="0" lang="en-US" sz="900" b="0" i="0" u="none" strike="noStrike" kern="1200" cap="none" spc="0" normalizeH="0" baseline="0" noProof="0">
                <a:ln>
                  <a:noFill/>
                </a:ln>
                <a:solidFill>
                  <a:prstClr val="black">
                    <a:lumMod val="50000"/>
                    <a:lumOff val="50000"/>
                  </a:prstClr>
                </a:solidFill>
                <a:effectLst/>
                <a:uLnTx/>
                <a:uFillTx/>
                <a:latin typeface="Franklin Gothic Medium" panose="020B0603020102020204" pitchFamily="34" charset="0"/>
                <a:ea typeface="+mn-ea"/>
                <a:cs typeface="+mn-cs"/>
                <a:sym typeface="Arial" panose="020B0604020202020204" pitchFamily="34" charset="0"/>
              </a:endParaRPr>
            </a:p>
          </p:txBody>
        </p:sp>
        <p:pic>
          <p:nvPicPr>
            <p:cNvPr id="112" name="Picture 6" descr="Carbon Footprint of Tourism - Sustainable Travel International">
              <a:extLst>
                <a:ext uri="{FF2B5EF4-FFF2-40B4-BE49-F238E27FC236}">
                  <a16:creationId xmlns:a16="http://schemas.microsoft.com/office/drawing/2014/main" id="{B56F8807-80B8-4A56-A2D2-D237E888E70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31057" y="2335429"/>
              <a:ext cx="350461" cy="350458"/>
            </a:xfrm>
            <a:prstGeom prst="rect">
              <a:avLst/>
            </a:prstGeom>
            <a:noFill/>
            <a:extLst>
              <a:ext uri="{909E8E84-426E-40DD-AFC4-6F175D3DCCD1}">
                <a14:hiddenFill xmlns:a14="http://schemas.microsoft.com/office/drawing/2010/main">
                  <a:solidFill>
                    <a:srgbClr val="FFFFFF"/>
                  </a:solidFill>
                </a14:hiddenFill>
              </a:ext>
            </a:extLst>
          </p:spPr>
        </p:pic>
        <p:sp>
          <p:nvSpPr>
            <p:cNvPr id="113" name="Rectangle: Rounded Corners 112">
              <a:extLst>
                <a:ext uri="{FF2B5EF4-FFF2-40B4-BE49-F238E27FC236}">
                  <a16:creationId xmlns:a16="http://schemas.microsoft.com/office/drawing/2014/main" id="{0710B27A-153F-4331-ACB8-0C77EAF6ADB6}"/>
                </a:ext>
              </a:extLst>
            </p:cNvPr>
            <p:cNvSpPr/>
            <p:nvPr/>
          </p:nvSpPr>
          <p:spPr>
            <a:xfrm>
              <a:off x="6355796" y="1567105"/>
              <a:ext cx="5683650" cy="2878586"/>
            </a:xfrm>
            <a:prstGeom prst="roundRect">
              <a:avLst>
                <a:gd name="adj" fmla="val 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21" name="Picture 2" descr="Financial statement Cash flow statement Computer Icons Money, balance,  text, investment, logo png | PNGWing">
              <a:extLst>
                <a:ext uri="{FF2B5EF4-FFF2-40B4-BE49-F238E27FC236}">
                  <a16:creationId xmlns:a16="http://schemas.microsoft.com/office/drawing/2014/main" id="{799A6D47-746B-4943-A324-255EE95C16CB}"/>
                </a:ext>
              </a:extLst>
            </p:cNvPr>
            <p:cNvPicPr>
              <a:picLocks noChangeAspect="1" noChangeArrowheads="1"/>
            </p:cNvPicPr>
            <p:nvPr/>
          </p:nvPicPr>
          <p:blipFill>
            <a:blip r:embed="rId9" cstate="screen">
              <a:duotone>
                <a:schemeClr val="accent6">
                  <a:shade val="45000"/>
                  <a:satMod val="135000"/>
                </a:schemeClr>
                <a:prstClr val="white"/>
              </a:duotone>
              <a:alphaModFix amt="50000"/>
              <a:extLst>
                <a:ext uri="{BEBA8EAE-BF5A-486C-A8C5-ECC9F3942E4B}">
                  <a14:imgProps xmlns:a14="http://schemas.microsoft.com/office/drawing/2010/main">
                    <a14:imgLayer r:embed="rId10">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6689650" y="3348623"/>
              <a:ext cx="299701" cy="305537"/>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 descr="cost effective, optimization and efficiency line icon 3184340 Vector Art at  Vecteezy">
              <a:extLst>
                <a:ext uri="{FF2B5EF4-FFF2-40B4-BE49-F238E27FC236}">
                  <a16:creationId xmlns:a16="http://schemas.microsoft.com/office/drawing/2014/main" id="{0EA7BE0A-2218-4386-9EF0-16AFEE743DE7}"/>
                </a:ext>
              </a:extLst>
            </p:cNvPr>
            <p:cNvPicPr>
              <a:picLocks noChangeAspect="1" noChangeArrowheads="1"/>
            </p:cNvPicPr>
            <p:nvPr/>
          </p:nvPicPr>
          <p:blipFill rotWithShape="1">
            <a:blip r:embed="rId11" cstate="screen">
              <a:duotone>
                <a:schemeClr val="accent6">
                  <a:shade val="45000"/>
                  <a:satMod val="135000"/>
                </a:schemeClr>
                <a:prstClr val="white"/>
              </a:duotone>
              <a:extLst>
                <a:ext uri="{BEBA8EAE-BF5A-486C-A8C5-ECC9F3942E4B}">
                  <a14:imgProps xmlns:a14="http://schemas.microsoft.com/office/drawing/2010/main">
                    <a14:imgLayer r:embed="rId12">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6649361" y="2801216"/>
              <a:ext cx="313855" cy="314278"/>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E91665D3-A478-4ECB-B1BC-D1BFB4F205E4}"/>
                </a:ext>
              </a:extLst>
            </p:cNvPr>
            <p:cNvSpPr txBox="1"/>
            <p:nvPr/>
          </p:nvSpPr>
          <p:spPr>
            <a:xfrm>
              <a:off x="7113771" y="2782059"/>
              <a:ext cx="2343565" cy="400110"/>
            </a:xfrm>
            <a:prstGeom prst="rect">
              <a:avLst/>
            </a:prstGeom>
            <a:noFill/>
          </p:spPr>
          <p:txBody>
            <a:bodyPr wrap="square" rIns="0">
              <a:spAutoFit/>
            </a:bodyPr>
            <a:lstStyle/>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PROJECT EST. CAPITAL </a:t>
              </a:r>
            </a:p>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REQUIREMENTS </a:t>
              </a:r>
              <a:r>
                <a:rPr kumimoji="0" lang="en-US" sz="8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($/MT</a:t>
              </a:r>
              <a:r>
                <a:rPr kumimoji="0" lang="en-US" sz="10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 </a:t>
              </a:r>
              <a:endParaRPr kumimoji="0" lang="en-US" sz="6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endParaRPr>
            </a:p>
          </p:txBody>
        </p:sp>
        <p:sp>
          <p:nvSpPr>
            <p:cNvPr id="130" name="TextBox 129">
              <a:extLst>
                <a:ext uri="{FF2B5EF4-FFF2-40B4-BE49-F238E27FC236}">
                  <a16:creationId xmlns:a16="http://schemas.microsoft.com/office/drawing/2014/main" id="{1EB0F668-EAC2-43D3-AC32-DFB92BF8FC09}"/>
                </a:ext>
              </a:extLst>
            </p:cNvPr>
            <p:cNvSpPr txBox="1"/>
            <p:nvPr/>
          </p:nvSpPr>
          <p:spPr>
            <a:xfrm>
              <a:off x="7123093" y="3307815"/>
              <a:ext cx="2222253" cy="369332"/>
            </a:xfrm>
            <a:prstGeom prst="rect">
              <a:avLst/>
            </a:prstGeom>
            <a:noFill/>
          </p:spPr>
          <p:txBody>
            <a:bodyPr wrap="square" rIns="0">
              <a:spAutoFit/>
            </a:bodyPr>
            <a:lstStyle/>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PROJECT EST. EBITDA</a:t>
              </a:r>
              <a:r>
                <a:rPr kumimoji="0" lang="en-US" sz="1000" b="0" i="0" u="none" strike="noStrike" kern="1200" cap="none" spc="0" normalizeH="0" baseline="30000" noProof="0">
                  <a:ln>
                    <a:noFill/>
                  </a:ln>
                  <a:solidFill>
                    <a:prstClr val="black"/>
                  </a:solidFill>
                  <a:effectLst/>
                  <a:uLnTx/>
                  <a:uFillTx/>
                  <a:latin typeface="Franklin Gothic Medium" panose="020B0603020102020204"/>
                  <a:ea typeface="+mn-ea"/>
                  <a:cs typeface="+mn-cs"/>
                  <a:sym typeface="Arial" panose="020B0604020202020204" pitchFamily="34" charset="0"/>
                </a:rPr>
                <a:t>4 </a:t>
              </a:r>
              <a:r>
                <a:rPr kumimoji="0" lang="en-US" sz="8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 </a:t>
              </a:r>
            </a:p>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 MT) </a:t>
              </a:r>
              <a:endParaRPr kumimoji="0" lang="en-US" sz="6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endParaRPr>
            </a:p>
          </p:txBody>
        </p:sp>
        <p:sp>
          <p:nvSpPr>
            <p:cNvPr id="132" name="TextBox 131">
              <a:extLst>
                <a:ext uri="{FF2B5EF4-FFF2-40B4-BE49-F238E27FC236}">
                  <a16:creationId xmlns:a16="http://schemas.microsoft.com/office/drawing/2014/main" id="{F93D1BAB-BA96-4507-A6C8-7D0D0A48942B}"/>
                </a:ext>
              </a:extLst>
            </p:cNvPr>
            <p:cNvSpPr txBox="1"/>
            <p:nvPr/>
          </p:nvSpPr>
          <p:spPr>
            <a:xfrm>
              <a:off x="9275848" y="2814583"/>
              <a:ext cx="2763598" cy="369332"/>
            </a:xfrm>
            <a:prstGeom prst="rect">
              <a:avLst/>
            </a:prstGeom>
            <a:noFill/>
          </p:spPr>
          <p:txBody>
            <a:bodyPr wrap="square" rIns="0">
              <a:spAutoFit/>
            </a:bodyPr>
            <a:lstStyle/>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sym typeface="Arial" panose="020B0604020202020204" pitchFamily="34" charset="0"/>
                </a:rPr>
                <a:t>LIMITED DUE TO PROJECT”S LOCATION AND INTEGRATED CARBON CAPTURE SYSTEM</a:t>
              </a:r>
              <a:endPar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endParaRPr>
            </a:p>
          </p:txBody>
        </p:sp>
        <p:sp>
          <p:nvSpPr>
            <p:cNvPr id="133" name="TextBox 132">
              <a:extLst>
                <a:ext uri="{FF2B5EF4-FFF2-40B4-BE49-F238E27FC236}">
                  <a16:creationId xmlns:a16="http://schemas.microsoft.com/office/drawing/2014/main" id="{D6E454A9-FCD6-4F0F-8CBA-684C5E7AA96F}"/>
                </a:ext>
              </a:extLst>
            </p:cNvPr>
            <p:cNvSpPr txBox="1"/>
            <p:nvPr/>
          </p:nvSpPr>
          <p:spPr>
            <a:xfrm>
              <a:off x="9283926" y="3274376"/>
              <a:ext cx="2755520" cy="507831"/>
            </a:xfrm>
            <a:prstGeom prst="rect">
              <a:avLst/>
            </a:prstGeom>
            <a:noFill/>
          </p:spPr>
          <p:txBody>
            <a:bodyPr wrap="square" rIns="0">
              <a:spAutoFit/>
            </a:bodyPr>
            <a:lstStyle/>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rPr>
                <a:t>WITHIN OUR PREVIOULSY DISCLOSED TYPE CURVE</a:t>
              </a:r>
              <a:r>
                <a:rPr kumimoji="0" lang="en-US" sz="900" b="0" i="0" u="none" strike="noStrike" kern="1200" cap="none" spc="0" normalizeH="0" baseline="3000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rPr>
                <a:t>1</a:t>
              </a: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rPr>
                <a:t> OF $50 TO $75 OF EBITDA</a:t>
              </a:r>
              <a:r>
                <a:rPr kumimoji="0" lang="en-US" sz="900" b="0" i="0" u="none" strike="noStrike" kern="1200" cap="none" spc="0" normalizeH="0" baseline="3000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rPr>
                <a:t>4</a:t>
              </a: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rPr>
                <a:t> PER MT OF CO</a:t>
              </a:r>
              <a:r>
                <a:rPr kumimoji="0" lang="en-US" sz="900" b="0" i="0" u="none" strike="noStrike" kern="1200" cap="none" spc="0" normalizeH="0" baseline="-2500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rPr>
                <a:t>2 </a:t>
              </a: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rPr>
                <a:t>FOR A STORAGE-ONLY SOLUTION</a:t>
              </a:r>
            </a:p>
          </p:txBody>
        </p:sp>
        <p:pic>
          <p:nvPicPr>
            <p:cNvPr id="135" name="Graphic 134" descr="Checkmark with solid fill">
              <a:extLst>
                <a:ext uri="{FF2B5EF4-FFF2-40B4-BE49-F238E27FC236}">
                  <a16:creationId xmlns:a16="http://schemas.microsoft.com/office/drawing/2014/main" id="{748F462A-77C3-4A10-9F7E-1C389334D1B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795990" y="2340666"/>
              <a:ext cx="266699" cy="266699"/>
            </a:xfrm>
            <a:prstGeom prst="rect">
              <a:avLst/>
            </a:prstGeom>
          </p:spPr>
        </p:pic>
        <p:pic>
          <p:nvPicPr>
            <p:cNvPr id="136" name="Graphic 135" descr="Checkmark with solid fill">
              <a:extLst>
                <a:ext uri="{FF2B5EF4-FFF2-40B4-BE49-F238E27FC236}">
                  <a16:creationId xmlns:a16="http://schemas.microsoft.com/office/drawing/2014/main" id="{CD583B2D-47A4-4326-A7EE-7C56532BB84B}"/>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795990" y="2837004"/>
              <a:ext cx="266699" cy="266699"/>
            </a:xfrm>
            <a:prstGeom prst="rect">
              <a:avLst/>
            </a:prstGeom>
          </p:spPr>
        </p:pic>
        <p:pic>
          <p:nvPicPr>
            <p:cNvPr id="137" name="Graphic 136" descr="Checkmark with solid fill">
              <a:extLst>
                <a:ext uri="{FF2B5EF4-FFF2-40B4-BE49-F238E27FC236}">
                  <a16:creationId xmlns:a16="http://schemas.microsoft.com/office/drawing/2014/main" id="{7ACC3C02-80BE-44B1-82AE-E2EF0E1B472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799187" y="3349726"/>
              <a:ext cx="266699" cy="266699"/>
            </a:xfrm>
            <a:prstGeom prst="rect">
              <a:avLst/>
            </a:prstGeom>
          </p:spPr>
        </p:pic>
        <p:grpSp>
          <p:nvGrpSpPr>
            <p:cNvPr id="3" name="Group 2">
              <a:extLst>
                <a:ext uri="{FF2B5EF4-FFF2-40B4-BE49-F238E27FC236}">
                  <a16:creationId xmlns:a16="http://schemas.microsoft.com/office/drawing/2014/main" id="{FA964B99-2223-4AD3-8200-858B279F48BA}"/>
                </a:ext>
              </a:extLst>
            </p:cNvPr>
            <p:cNvGrpSpPr/>
            <p:nvPr/>
          </p:nvGrpSpPr>
          <p:grpSpPr>
            <a:xfrm>
              <a:off x="8682795" y="1306773"/>
              <a:ext cx="488790" cy="522797"/>
              <a:chOff x="5876817" y="4996533"/>
              <a:chExt cx="488790" cy="522797"/>
            </a:xfrm>
          </p:grpSpPr>
          <p:sp>
            <p:nvSpPr>
              <p:cNvPr id="115" name="Hexagon 114">
                <a:extLst>
                  <a:ext uri="{FF2B5EF4-FFF2-40B4-BE49-F238E27FC236}">
                    <a16:creationId xmlns:a16="http://schemas.microsoft.com/office/drawing/2014/main" id="{7D460831-D077-4FE2-94F5-CB375ABE9487}"/>
                  </a:ext>
                </a:extLst>
              </p:cNvPr>
              <p:cNvSpPr/>
              <p:nvPr/>
            </p:nvSpPr>
            <p:spPr>
              <a:xfrm rot="16200000" flipH="1">
                <a:off x="5859813" y="5013537"/>
                <a:ext cx="522797" cy="488790"/>
              </a:xfrm>
              <a:prstGeom prst="hexagon">
                <a:avLst>
                  <a:gd name="adj" fmla="val 29054"/>
                  <a:gd name="vf" fmla="val 11547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2"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71016" name="Picture 8" descr="Green Hydrogen — BearHead Energy">
                <a:extLst>
                  <a:ext uri="{FF2B5EF4-FFF2-40B4-BE49-F238E27FC236}">
                    <a16:creationId xmlns:a16="http://schemas.microsoft.com/office/drawing/2014/main" id="{5E4D976A-FF2A-41F8-A93C-48E086253E88}"/>
                  </a:ext>
                </a:extLst>
              </p:cNvPr>
              <p:cNvPicPr>
                <a:picLocks noChangeAspect="1" noChangeArrowheads="1"/>
              </p:cNvPicPr>
              <p:nvPr/>
            </p:nvPicPr>
            <p:blipFill>
              <a:blip r:embed="rId15"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903852" y="5074381"/>
                <a:ext cx="429736" cy="429736"/>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TextBox 69">
              <a:extLst>
                <a:ext uri="{FF2B5EF4-FFF2-40B4-BE49-F238E27FC236}">
                  <a16:creationId xmlns:a16="http://schemas.microsoft.com/office/drawing/2014/main" id="{E7315AE5-32C9-4F76-97D8-3637779E219C}"/>
                </a:ext>
              </a:extLst>
            </p:cNvPr>
            <p:cNvSpPr txBox="1"/>
            <p:nvPr/>
          </p:nvSpPr>
          <p:spPr>
            <a:xfrm>
              <a:off x="7126471" y="3886274"/>
              <a:ext cx="2343565" cy="246221"/>
            </a:xfrm>
            <a:prstGeom prst="rect">
              <a:avLst/>
            </a:prstGeom>
            <a:noFill/>
          </p:spPr>
          <p:txBody>
            <a:bodyPr wrap="square" rIns="0">
              <a:spAutoFit/>
            </a:bodyPr>
            <a:lstStyle/>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ranklin Gothic Medium" panose="020B0603020102020204"/>
                  <a:ea typeface="+mn-ea"/>
                  <a:cs typeface="+mn-cs"/>
                  <a:sym typeface="Arial" panose="020B0604020202020204" pitchFamily="34" charset="0"/>
                </a:rPr>
                <a:t>OFFTAKE INTEREST</a:t>
              </a:r>
              <a:endParaRPr kumimoji="0" lang="en-US" sz="600" b="0" i="0" u="none" strike="noStrike" kern="1200" cap="none" spc="0" normalizeH="0" baseline="0" noProof="0">
                <a:ln>
                  <a:noFill/>
                </a:ln>
                <a:solidFill>
                  <a:prstClr val="black"/>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endParaRPr>
            </a:p>
          </p:txBody>
        </p:sp>
        <p:sp>
          <p:nvSpPr>
            <p:cNvPr id="71" name="TextBox 70">
              <a:extLst>
                <a:ext uri="{FF2B5EF4-FFF2-40B4-BE49-F238E27FC236}">
                  <a16:creationId xmlns:a16="http://schemas.microsoft.com/office/drawing/2014/main" id="{588D4C55-3C06-4E78-AC8C-AE55F8278D82}"/>
                </a:ext>
              </a:extLst>
            </p:cNvPr>
            <p:cNvSpPr txBox="1"/>
            <p:nvPr/>
          </p:nvSpPr>
          <p:spPr>
            <a:xfrm>
              <a:off x="9288548" y="3805801"/>
              <a:ext cx="2750898" cy="507831"/>
            </a:xfrm>
            <a:prstGeom prst="rect">
              <a:avLst/>
            </a:prstGeom>
            <a:noFill/>
          </p:spPr>
          <p:txBody>
            <a:bodyPr wrap="square" rIns="0">
              <a:spAutoFit/>
            </a:bodyPr>
            <a:lstStyle/>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sym typeface="Arial" panose="020B0604020202020204" pitchFamily="34" charset="0"/>
                </a:rPr>
                <a:t>GRANNUS HAS ENTERED INTO A MASTER AMMONIA SALES AGREEMENT WITH CALAMCO IN AN AMOUNT UP TO ITS TOTAL AMMONIA REQUIREMENTS</a:t>
              </a:r>
              <a:r>
                <a:rPr kumimoji="0" lang="en-US" sz="900" b="0" i="0" u="none" strike="noStrike" kern="1200" cap="none" spc="0" normalizeH="0" baseline="30000" noProof="0">
                  <a:ln>
                    <a:noFill/>
                  </a:ln>
                  <a:solidFill>
                    <a:prstClr val="black">
                      <a:lumMod val="65000"/>
                      <a:lumOff val="35000"/>
                    </a:prstClr>
                  </a:solidFill>
                  <a:effectLst/>
                  <a:uLnTx/>
                  <a:uFillTx/>
                  <a:latin typeface="Franklin Gothic Medium" panose="020B0603020102020204"/>
                  <a:ea typeface="+mn-ea"/>
                  <a:cs typeface="+mn-cs"/>
                  <a:sym typeface="Arial" panose="020B0604020202020204" pitchFamily="34" charset="0"/>
                </a:rPr>
                <a:t>1</a:t>
              </a:r>
              <a:endPar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endParaRPr>
            </a:p>
          </p:txBody>
        </p:sp>
        <p:pic>
          <p:nvPicPr>
            <p:cNvPr id="72" name="Graphic 71" descr="Checkmark with solid fill">
              <a:extLst>
                <a:ext uri="{FF2B5EF4-FFF2-40B4-BE49-F238E27FC236}">
                  <a16:creationId xmlns:a16="http://schemas.microsoft.com/office/drawing/2014/main" id="{B9123C1B-EEA2-409A-89AC-A263BC6E6C1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795991" y="3900214"/>
              <a:ext cx="266699" cy="266699"/>
            </a:xfrm>
            <a:prstGeom prst="rect">
              <a:avLst/>
            </a:prstGeom>
          </p:spPr>
        </p:pic>
        <p:pic>
          <p:nvPicPr>
            <p:cNvPr id="74" name="Picture 20" descr="Icon Free Vectors Download Direction PNG Transparent Background, Free  Download #4697 - FreeIconsPNG">
              <a:extLst>
                <a:ext uri="{FF2B5EF4-FFF2-40B4-BE49-F238E27FC236}">
                  <a16:creationId xmlns:a16="http://schemas.microsoft.com/office/drawing/2014/main" id="{C9CF5DB2-4040-433A-9D8B-98EB3CA33BB5}"/>
                </a:ext>
              </a:extLst>
            </p:cNvPr>
            <p:cNvPicPr>
              <a:picLocks noChangeAspect="1" noChangeArrowheads="1"/>
            </p:cNvPicPr>
            <p:nvPr/>
          </p:nvPicPr>
          <p:blipFill>
            <a:blip r:embed="rId16" cstate="screen">
              <a:duotone>
                <a:schemeClr val="accent6">
                  <a:shade val="45000"/>
                  <a:satMod val="135000"/>
                </a:schemeClr>
                <a:prstClr val="white"/>
              </a:duotone>
              <a:alphaModFix amt="50000"/>
              <a:extLst>
                <a:ext uri="{28A0092B-C50C-407E-A947-70E740481C1C}">
                  <a14:useLocalDpi xmlns:a14="http://schemas.microsoft.com/office/drawing/2010/main"/>
                </a:ext>
              </a:extLst>
            </a:blip>
            <a:srcRect/>
            <a:stretch>
              <a:fillRect/>
            </a:stretch>
          </p:blipFill>
          <p:spPr bwMode="auto">
            <a:xfrm>
              <a:off x="6665917" y="3851312"/>
              <a:ext cx="315601" cy="315601"/>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44102501-4671-4A35-BD35-F3BA136D61F6}"/>
              </a:ext>
            </a:extLst>
          </p:cNvPr>
          <p:cNvSpPr txBox="1"/>
          <p:nvPr/>
        </p:nvSpPr>
        <p:spPr>
          <a:xfrm>
            <a:off x="9680515" y="2133129"/>
            <a:ext cx="21480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Franklin Gothic Demi" panose="020B0703020102020204" pitchFamily="34" charset="0"/>
                <a:ea typeface="+mn-ea"/>
                <a:cs typeface="+mn-cs"/>
              </a:rPr>
              <a:t>PROJECT DETAILS</a:t>
            </a:r>
          </a:p>
        </p:txBody>
      </p:sp>
      <p:pic>
        <p:nvPicPr>
          <p:cNvPr id="79" name="Picture 78" descr="A picture containing logo&#10;&#10;Description automatically generated">
            <a:extLst>
              <a:ext uri="{FF2B5EF4-FFF2-40B4-BE49-F238E27FC236}">
                <a16:creationId xmlns:a16="http://schemas.microsoft.com/office/drawing/2014/main" id="{37947D16-E5E7-468F-BCCF-E03BC1F10AC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587350" y="2124868"/>
            <a:ext cx="1657759" cy="387617"/>
          </a:xfrm>
          <a:prstGeom prst="rect">
            <a:avLst/>
          </a:prstGeom>
        </p:spPr>
      </p:pic>
      <p:grpSp>
        <p:nvGrpSpPr>
          <p:cNvPr id="36" name="Group 35">
            <a:extLst>
              <a:ext uri="{FF2B5EF4-FFF2-40B4-BE49-F238E27FC236}">
                <a16:creationId xmlns:a16="http://schemas.microsoft.com/office/drawing/2014/main" id="{3F8F9EE1-FF6F-4746-8E47-E5146B965043}"/>
              </a:ext>
            </a:extLst>
          </p:cNvPr>
          <p:cNvGrpSpPr/>
          <p:nvPr/>
        </p:nvGrpSpPr>
        <p:grpSpPr>
          <a:xfrm>
            <a:off x="218665" y="1374308"/>
            <a:ext cx="5989194" cy="589648"/>
            <a:chOff x="316779" y="751859"/>
            <a:chExt cx="6327047" cy="589648"/>
          </a:xfrm>
        </p:grpSpPr>
        <p:cxnSp>
          <p:nvCxnSpPr>
            <p:cNvPr id="37" name="Straight Connector 36">
              <a:extLst>
                <a:ext uri="{FF2B5EF4-FFF2-40B4-BE49-F238E27FC236}">
                  <a16:creationId xmlns:a16="http://schemas.microsoft.com/office/drawing/2014/main" id="{1FA0A30F-592F-4C26-8178-F388B0B517EA}"/>
                </a:ext>
              </a:extLst>
            </p:cNvPr>
            <p:cNvCxnSpPr>
              <a:cxnSpLocks/>
            </p:cNvCxnSpPr>
            <p:nvPr/>
          </p:nvCxnSpPr>
          <p:spPr>
            <a:xfrm>
              <a:off x="326159" y="751859"/>
              <a:ext cx="6220366" cy="0"/>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3B4DAB50-E5E4-4DDC-8D50-D8E44E82E54D}"/>
                </a:ext>
              </a:extLst>
            </p:cNvPr>
            <p:cNvCxnSpPr>
              <a:cxnSpLocks/>
            </p:cNvCxnSpPr>
            <p:nvPr/>
          </p:nvCxnSpPr>
          <p:spPr>
            <a:xfrm>
              <a:off x="326159" y="1341507"/>
              <a:ext cx="6220366" cy="0"/>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39" name="Rectangle 38">
              <a:extLst>
                <a:ext uri="{FF2B5EF4-FFF2-40B4-BE49-F238E27FC236}">
                  <a16:creationId xmlns:a16="http://schemas.microsoft.com/office/drawing/2014/main" id="{95C58FE2-B32A-4A29-A2F6-3DD7AB310B3E}"/>
                </a:ext>
              </a:extLst>
            </p:cNvPr>
            <p:cNvSpPr/>
            <p:nvPr/>
          </p:nvSpPr>
          <p:spPr>
            <a:xfrm>
              <a:off x="316779" y="793240"/>
              <a:ext cx="6327047" cy="511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Franklin Gothic Demi" panose="020B0703020102020204" pitchFamily="34" charset="0"/>
                  <a:ea typeface="+mn-ea"/>
                  <a:cs typeface="+mn-cs"/>
                </a:rPr>
                <a:t>CDMA DETAILS FOR CTV’s FIRST BLUE AMMONIA &amp; H</a:t>
              </a:r>
              <a:r>
                <a:rPr kumimoji="0" lang="en-US" sz="1600" b="0" i="0" u="none" strike="noStrike" kern="1200" cap="none" spc="0" normalizeH="0" baseline="-25000" noProof="0">
                  <a:ln>
                    <a:noFill/>
                  </a:ln>
                  <a:solidFill>
                    <a:prstClr val="black">
                      <a:lumMod val="65000"/>
                      <a:lumOff val="35000"/>
                    </a:prstClr>
                  </a:solidFill>
                  <a:effectLst/>
                  <a:uLnTx/>
                  <a:uFillTx/>
                  <a:latin typeface="Franklin Gothic Demi" panose="020B0703020102020204" pitchFamily="34" charset="0"/>
                  <a:ea typeface="+mn-ea"/>
                  <a:cs typeface="+mn-cs"/>
                </a:rPr>
                <a:t>2</a:t>
              </a:r>
              <a:r>
                <a:rPr kumimoji="0" lang="en-US" sz="1600" b="0" i="0" u="none" strike="noStrike" kern="1200" cap="none" spc="0" normalizeH="0" baseline="0" noProof="0">
                  <a:ln>
                    <a:noFill/>
                  </a:ln>
                  <a:solidFill>
                    <a:prstClr val="black">
                      <a:lumMod val="65000"/>
                      <a:lumOff val="35000"/>
                    </a:prstClr>
                  </a:solidFill>
                  <a:effectLst/>
                  <a:uLnTx/>
                  <a:uFillTx/>
                  <a:latin typeface="Franklin Gothic Demi" panose="020B0703020102020204" pitchFamily="34" charset="0"/>
                  <a:ea typeface="+mn-ea"/>
                  <a:cs typeface="+mn-cs"/>
                </a:rPr>
                <a:t> PROJECT</a:t>
              </a:r>
            </a:p>
          </p:txBody>
        </p:sp>
      </p:grpSp>
      <p:sp>
        <p:nvSpPr>
          <p:cNvPr id="2" name="TextBox 1">
            <a:extLst>
              <a:ext uri="{FF2B5EF4-FFF2-40B4-BE49-F238E27FC236}">
                <a16:creationId xmlns:a16="http://schemas.microsoft.com/office/drawing/2014/main" id="{6807BABE-E9A0-BFC9-6380-724C4DCBB7A1}"/>
              </a:ext>
            </a:extLst>
          </p:cNvPr>
          <p:cNvSpPr txBox="1"/>
          <p:nvPr/>
        </p:nvSpPr>
        <p:spPr>
          <a:xfrm>
            <a:off x="6589334" y="5459369"/>
            <a:ext cx="5154991" cy="549323"/>
          </a:xfrm>
          <a:prstGeom prst="rect">
            <a:avLst/>
          </a:prstGeom>
          <a:noFill/>
          <a:ln>
            <a:noFill/>
          </a:ln>
        </p:spPr>
        <p:txBody>
          <a:bodyPr wrap="square" rIns="91440">
            <a:noAutofit/>
          </a:bodyPr>
          <a:lstStyle/>
          <a:p>
            <a:pPr marR="0" lvl="0" algn="l" defTabSz="914400" rtl="0" eaLnBrk="1" fontAlgn="auto" latinLnBrk="0" hangingPunct="1">
              <a:lnSpc>
                <a:spcPct val="100000"/>
              </a:lnSpc>
              <a:spcBef>
                <a:spcPts val="0"/>
              </a:spcBef>
              <a:spcAft>
                <a:spcPts val="800"/>
              </a:spcAft>
              <a:buClr>
                <a:srgbClr val="70AD47"/>
              </a:buClr>
              <a:buSzTx/>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The project is expected to provide at its peak approximately </a:t>
            </a:r>
            <a:r>
              <a:rPr lang="en-US" sz="1200" i="1">
                <a:solidFill>
                  <a:srgbClr val="70AD47"/>
                </a:solidFill>
                <a:latin typeface="Franklin Gothic Demi" panose="020B0703020102020204" pitchFamily="34" charset="0"/>
              </a:rPr>
              <a:t>250 temporary construction jobs and 31 permanent technical jobs</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endParaRPr kumimoji="0" lang="en-US" sz="1200" b="0" i="0" u="none" strike="noStrike" kern="1200" cap="none" spc="0" normalizeH="0" baseline="0" noProof="0">
              <a:ln>
                <a:noFill/>
              </a:ln>
              <a:solidFill>
                <a:prstClr val="black"/>
              </a:solidFill>
              <a:effectLst/>
              <a:uLnTx/>
              <a:uFillTx/>
              <a:latin typeface="Franklin Gothic Book (Body)"/>
              <a:ea typeface="+mn-ea"/>
              <a:cs typeface="+mn-cs"/>
            </a:endParaRPr>
          </a:p>
        </p:txBody>
      </p:sp>
      <p:sp>
        <p:nvSpPr>
          <p:cNvPr id="5" name="Rectangle 4">
            <a:extLst>
              <a:ext uri="{FF2B5EF4-FFF2-40B4-BE49-F238E27FC236}">
                <a16:creationId xmlns:a16="http://schemas.microsoft.com/office/drawing/2014/main" id="{62567916-8027-9C0A-86B8-5444215CAE41}"/>
              </a:ext>
            </a:extLst>
          </p:cNvPr>
          <p:cNvSpPr/>
          <p:nvPr/>
        </p:nvSpPr>
        <p:spPr>
          <a:xfrm>
            <a:off x="6301312" y="5398976"/>
            <a:ext cx="5697689" cy="609715"/>
          </a:xfrm>
          <a:prstGeom prst="rect">
            <a:avLst/>
          </a:prstGeom>
          <a:noFill/>
          <a:ln>
            <a:solidFill>
              <a:schemeClr val="accent6">
                <a:lumMod val="60000"/>
                <a:lumOff val="40000"/>
              </a:schemeClr>
            </a:solidFill>
          </a:ln>
        </p:spPr>
        <p:txBody>
          <a:bodyPr wrap="square" lIns="243840">
            <a:noAutofit/>
          </a:bodyPr>
          <a:lstStyle/>
          <a:p>
            <a:pPr algn="ctr" defTabSz="920370"/>
            <a:endParaRPr lang="en-US" sz="1400">
              <a:solidFill>
                <a:prstClr val="white">
                  <a:lumMod val="50000"/>
                </a:prstClr>
              </a:solidFill>
              <a:latin typeface="Franklin Gothic Demi" panose="020B0703020102020204" pitchFamily="34" charset="0"/>
            </a:endParaRPr>
          </a:p>
        </p:txBody>
      </p:sp>
      <p:grpSp>
        <p:nvGrpSpPr>
          <p:cNvPr id="7" name="Group 6">
            <a:extLst>
              <a:ext uri="{FF2B5EF4-FFF2-40B4-BE49-F238E27FC236}">
                <a16:creationId xmlns:a16="http://schemas.microsoft.com/office/drawing/2014/main" id="{A55BA2D7-29A6-4D35-64A6-91655811B26B}"/>
              </a:ext>
            </a:extLst>
          </p:cNvPr>
          <p:cNvGrpSpPr/>
          <p:nvPr/>
        </p:nvGrpSpPr>
        <p:grpSpPr>
          <a:xfrm>
            <a:off x="6155679" y="5489066"/>
            <a:ext cx="339489" cy="311361"/>
            <a:chOff x="9045321" y="4881740"/>
            <a:chExt cx="309221" cy="311361"/>
          </a:xfrm>
        </p:grpSpPr>
        <p:sp>
          <p:nvSpPr>
            <p:cNvPr id="8" name="Pentagon 28">
              <a:extLst>
                <a:ext uri="{FF2B5EF4-FFF2-40B4-BE49-F238E27FC236}">
                  <a16:creationId xmlns:a16="http://schemas.microsoft.com/office/drawing/2014/main" id="{C9BCD0A4-7E0E-B2E6-350E-E45E7A32DA47}"/>
                </a:ext>
              </a:extLst>
            </p:cNvPr>
            <p:cNvSpPr/>
            <p:nvPr/>
          </p:nvSpPr>
          <p:spPr>
            <a:xfrm>
              <a:off x="9045321" y="4881740"/>
              <a:ext cx="309221" cy="311361"/>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Calibri" panose="020F0502020204030204"/>
              </a:endParaRPr>
            </a:p>
          </p:txBody>
        </p:sp>
        <p:sp>
          <p:nvSpPr>
            <p:cNvPr id="10" name="Chevron 155">
              <a:extLst>
                <a:ext uri="{FF2B5EF4-FFF2-40B4-BE49-F238E27FC236}">
                  <a16:creationId xmlns:a16="http://schemas.microsoft.com/office/drawing/2014/main" id="{BD27EFA5-4BF3-80E1-BD97-DC0DE6F54440}"/>
                </a:ext>
              </a:extLst>
            </p:cNvPr>
            <p:cNvSpPr/>
            <p:nvPr/>
          </p:nvSpPr>
          <p:spPr>
            <a:xfrm>
              <a:off x="9073488" y="4948816"/>
              <a:ext cx="149916" cy="206493"/>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351">
                <a:solidFill>
                  <a:prstClr val="black"/>
                </a:solidFill>
                <a:latin typeface="Calibri" panose="020F0502020204030204"/>
              </a:endParaRPr>
            </a:p>
          </p:txBody>
        </p:sp>
        <p:sp>
          <p:nvSpPr>
            <p:cNvPr id="11" name="Chevron 156">
              <a:extLst>
                <a:ext uri="{FF2B5EF4-FFF2-40B4-BE49-F238E27FC236}">
                  <a16:creationId xmlns:a16="http://schemas.microsoft.com/office/drawing/2014/main" id="{02079670-BD1E-86E8-E3FB-A5D591063B21}"/>
                </a:ext>
              </a:extLst>
            </p:cNvPr>
            <p:cNvSpPr/>
            <p:nvPr/>
          </p:nvSpPr>
          <p:spPr>
            <a:xfrm>
              <a:off x="9178569" y="4948816"/>
              <a:ext cx="149916" cy="206493"/>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351">
                <a:solidFill>
                  <a:prstClr val="black"/>
                </a:solidFill>
                <a:latin typeface="Calibri" panose="020F0502020204030204"/>
              </a:endParaRPr>
            </a:p>
          </p:txBody>
        </p:sp>
      </p:grpSp>
    </p:spTree>
    <p:extLst>
      <p:ext uri="{BB962C8B-B14F-4D97-AF65-F5344CB8AC3E}">
        <p14:creationId xmlns:p14="http://schemas.microsoft.com/office/powerpoint/2010/main" val="4093257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8197265-0C2C-48EF-B15E-7D765FC1CE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320" y="2804839"/>
            <a:ext cx="5565083" cy="3361233"/>
          </a:xfrm>
          <a:prstGeom prst="rect">
            <a:avLst/>
          </a:prstGeom>
        </p:spPr>
      </p:pic>
      <p:sp>
        <p:nvSpPr>
          <p:cNvPr id="107" name="Rectangle: Rounded Corners 106">
            <a:extLst>
              <a:ext uri="{FF2B5EF4-FFF2-40B4-BE49-F238E27FC236}">
                <a16:creationId xmlns:a16="http://schemas.microsoft.com/office/drawing/2014/main" id="{40F9DFB3-A896-404A-9FF5-E727351C2E3F}"/>
              </a:ext>
            </a:extLst>
          </p:cNvPr>
          <p:cNvSpPr/>
          <p:nvPr/>
        </p:nvSpPr>
        <p:spPr>
          <a:xfrm>
            <a:off x="6334126" y="3042530"/>
            <a:ext cx="5381144" cy="1170635"/>
          </a:xfrm>
          <a:prstGeom prst="roundRect">
            <a:avLst>
              <a:gd name="adj" fmla="val 1391"/>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aphicFrame>
        <p:nvGraphicFramePr>
          <p:cNvPr id="6" name="Object 5" hidden="1">
            <a:extLst>
              <a:ext uri="{FF2B5EF4-FFF2-40B4-BE49-F238E27FC236}">
                <a16:creationId xmlns:a16="http://schemas.microsoft.com/office/drawing/2014/main" id="{97A9ECB7-9EC4-43B6-BF70-FD6739A6FF5F}"/>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6" name="Object 5" hidden="1">
                        <a:extLst>
                          <a:ext uri="{FF2B5EF4-FFF2-40B4-BE49-F238E27FC236}">
                            <a16:creationId xmlns:a16="http://schemas.microsoft.com/office/drawing/2014/main" id="{97A9ECB7-9EC4-43B6-BF70-FD6739A6FF5F}"/>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9" name="Title 2">
            <a:extLst>
              <a:ext uri="{FF2B5EF4-FFF2-40B4-BE49-F238E27FC236}">
                <a16:creationId xmlns:a16="http://schemas.microsoft.com/office/drawing/2014/main" id="{D67BF0DF-424B-42F7-ACA5-B66D70AE9A46}"/>
              </a:ext>
            </a:extLst>
          </p:cNvPr>
          <p:cNvSpPr txBox="1">
            <a:spLocks/>
          </p:cNvSpPr>
          <p:nvPr/>
        </p:nvSpPr>
        <p:spPr>
          <a:xfrm>
            <a:off x="306351" y="152367"/>
            <a:ext cx="10515600" cy="337529"/>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kumimoji="0" lang="en-US" sz="2400" b="0" i="0" u="none" strike="noStrike" kern="1200" cap="none" spc="0" normalizeH="0" baseline="0">
                <a:ln>
                  <a:noFill/>
                </a:ln>
                <a:solidFill>
                  <a:schemeClr val="bg1">
                    <a:lumMod val="50000"/>
                  </a:schemeClr>
                </a:solidFill>
                <a:effectLst/>
                <a:uLnTx/>
                <a:uFillTx/>
                <a:latin typeface="Franklin Gothic Medium" panose="020B0603020102020204" pitchFamily="34" charset="0"/>
                <a:ea typeface="+mj-ea"/>
                <a:cs typeface="+mj-cs"/>
                <a:sym typeface="Trebuchet MS" panose="020B0603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200" b="0" i="0" u="none" strike="noStrike" kern="0" cap="none" spc="0" normalizeH="0" baseline="0" noProof="0">
                <a:ln>
                  <a:noFill/>
                </a:ln>
                <a:solidFill>
                  <a:prstClr val="white">
                    <a:lumMod val="50000"/>
                  </a:prstClr>
                </a:solidFill>
                <a:effectLst/>
                <a:uLnTx/>
                <a:uFillTx/>
                <a:latin typeface="Franklin Gothic Medium" panose="020B0603020102020204" pitchFamily="34" charset="0"/>
                <a:ea typeface="+mj-ea"/>
                <a:cs typeface="+mj-cs"/>
                <a:sym typeface="Trebuchet MS" panose="020B0603020202020204" pitchFamily="34" charset="0"/>
              </a:rPr>
              <a:t>Leveraging CRC’s Flagship Elk Hills Asset to Create a Net Zero Industrial Park</a:t>
            </a:r>
            <a:endParaRPr kumimoji="0" lang="en-US" sz="2200" b="0" i="0" u="none" strike="noStrike" kern="0" cap="none" spc="0" normalizeH="0" baseline="0" noProof="0">
              <a:ln>
                <a:noFill/>
              </a:ln>
              <a:solidFill>
                <a:srgbClr val="7F7F7F"/>
              </a:solidFill>
              <a:effectLst/>
              <a:uLnTx/>
              <a:uFillTx/>
              <a:latin typeface="Franklin Gothic Medium" panose="020B0603020102020204" pitchFamily="34" charset="0"/>
              <a:ea typeface="+mj-ea"/>
              <a:cs typeface="+mj-cs"/>
              <a:sym typeface="Trebuchet MS" panose="020B0603020202020204" pitchFamily="34" charset="0"/>
            </a:endParaRPr>
          </a:p>
        </p:txBody>
      </p:sp>
      <p:pic>
        <p:nvPicPr>
          <p:cNvPr id="46" name="Picture 1" descr="A picture containing text, clipart&#10;&#10;Description automatically generated">
            <a:extLst>
              <a:ext uri="{FF2B5EF4-FFF2-40B4-BE49-F238E27FC236}">
                <a16:creationId xmlns:a16="http://schemas.microsoft.com/office/drawing/2014/main" id="{92210457-B451-4A35-8E10-DDF10C6D1E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968856" y="51095"/>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Slide Number Placeholder 1">
            <a:extLst>
              <a:ext uri="{FF2B5EF4-FFF2-40B4-BE49-F238E27FC236}">
                <a16:creationId xmlns:a16="http://schemas.microsoft.com/office/drawing/2014/main" id="{630F9058-88FA-4BD9-B9D0-897F606DD0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67" b="0" i="0" u="none" strike="noStrike" kern="1200" cap="none" spc="0" normalizeH="0" baseline="0" noProof="0" smtClean="0">
                <a:ln>
                  <a:noFill/>
                </a:ln>
                <a:solidFill>
                  <a:prstClr val="black"/>
                </a:solidFill>
                <a:effectLst/>
                <a:uLnTx/>
                <a:uFillTx/>
                <a:latin typeface="Franklin Gothic Book (Bod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67" b="0" i="0" u="none" strike="noStrike" kern="1200" cap="none" spc="0" normalizeH="0" baseline="0" noProof="0">
              <a:ln>
                <a:noFill/>
              </a:ln>
              <a:solidFill>
                <a:prstClr val="black"/>
              </a:solidFill>
              <a:effectLst/>
              <a:uLnTx/>
              <a:uFillTx/>
              <a:latin typeface="Franklin Gothic Book (Body)"/>
              <a:ea typeface="+mn-ea"/>
              <a:cs typeface="+mn-cs"/>
            </a:endParaRPr>
          </a:p>
        </p:txBody>
      </p:sp>
      <p:sp>
        <p:nvSpPr>
          <p:cNvPr id="85" name="TextBox 84">
            <a:extLst>
              <a:ext uri="{FF2B5EF4-FFF2-40B4-BE49-F238E27FC236}">
                <a16:creationId xmlns:a16="http://schemas.microsoft.com/office/drawing/2014/main" id="{887F8031-E431-49E0-9CAD-C18471CA7A9C}"/>
              </a:ext>
            </a:extLst>
          </p:cNvPr>
          <p:cNvSpPr txBox="1"/>
          <p:nvPr/>
        </p:nvSpPr>
        <p:spPr>
          <a:xfrm>
            <a:off x="914335" y="6503440"/>
            <a:ext cx="10965003" cy="138499"/>
          </a:xfrm>
          <a:prstGeom prst="rect">
            <a:avLst/>
          </a:prstGeom>
          <a:noFill/>
        </p:spPr>
        <p:txBody>
          <a:bodyPr vert="horz" wrap="square" lIns="0" tIns="0" rIns="0" bIns="0" rtlCol="0" anchor="b">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Note: The exact Lone Cypress Hydrogen Project location within Elk Hills is TBD. </a:t>
            </a:r>
          </a:p>
        </p:txBody>
      </p:sp>
      <p:sp>
        <p:nvSpPr>
          <p:cNvPr id="68" name="Content Placeholder 3">
            <a:extLst>
              <a:ext uri="{FF2B5EF4-FFF2-40B4-BE49-F238E27FC236}">
                <a16:creationId xmlns:a16="http://schemas.microsoft.com/office/drawing/2014/main" id="{4781185D-1646-46C3-99CC-052CC9CF983A}"/>
              </a:ext>
            </a:extLst>
          </p:cNvPr>
          <p:cNvSpPr txBox="1">
            <a:spLocks/>
          </p:cNvSpPr>
          <p:nvPr/>
        </p:nvSpPr>
        <p:spPr>
          <a:xfrm>
            <a:off x="6215916" y="863246"/>
            <a:ext cx="5795384" cy="1998529"/>
          </a:xfrm>
          <a:prstGeom prst="rect">
            <a:avLst/>
          </a:prstGeom>
        </p:spPr>
        <p:txBody>
          <a:bodyPr vert="horz" lIns="121920" tIns="60960" rIns="121920" bIns="60960" rtlCol="0">
            <a:noAutofit/>
          </a:bodyPr>
          <a:lstStyle>
            <a:lvl1pPr marL="137160" indent="-102866" algn="l" defTabSz="685783" rtl="0" eaLnBrk="1" latinLnBrk="0" hangingPunct="1">
              <a:lnSpc>
                <a:spcPct val="90000"/>
              </a:lnSpc>
              <a:spcBef>
                <a:spcPts val="750"/>
              </a:spcBef>
              <a:buClr>
                <a:srgbClr val="ED0004"/>
              </a:buClr>
              <a:buFont typeface="Wingdings" pitchFamily="2" charset="2"/>
              <a:buChar char="§"/>
              <a:defRPr sz="1050" kern="1200">
                <a:solidFill>
                  <a:schemeClr val="tx1"/>
                </a:solidFill>
                <a:latin typeface="+mn-lt"/>
                <a:ea typeface="+mn-ea"/>
                <a:cs typeface="+mn-cs"/>
              </a:defRPr>
            </a:lvl1pPr>
            <a:lvl2pPr marL="137160" indent="102866" algn="l" defTabSz="685783" rtl="0" eaLnBrk="1" latinLnBrk="0" hangingPunct="1">
              <a:lnSpc>
                <a:spcPct val="90000"/>
              </a:lnSpc>
              <a:spcBef>
                <a:spcPts val="375"/>
              </a:spcBef>
              <a:buClr>
                <a:schemeClr val="bg1">
                  <a:lumMod val="50000"/>
                </a:schemeClr>
              </a:buClr>
              <a:buFont typeface="Arial" panose="020B0604020202020204" pitchFamily="34" charset="0"/>
              <a:buChar char="•"/>
              <a:defRPr sz="900" kern="1200">
                <a:solidFill>
                  <a:schemeClr val="tx1"/>
                </a:solidFill>
                <a:latin typeface="+mn-lt"/>
                <a:ea typeface="+mn-ea"/>
                <a:cs typeface="+mn-cs"/>
              </a:defRPr>
            </a:lvl2pPr>
            <a:lvl3pPr marL="137160" indent="102866" algn="l" defTabSz="685783" rtl="0" eaLnBrk="1" latinLnBrk="0" hangingPunct="1">
              <a:lnSpc>
                <a:spcPct val="90000"/>
              </a:lnSpc>
              <a:spcBef>
                <a:spcPts val="375"/>
              </a:spcBef>
              <a:buClr>
                <a:schemeClr val="bg1">
                  <a:lumMod val="50000"/>
                </a:schemeClr>
              </a:buClr>
              <a:buFont typeface="Arial" panose="020B0604020202020204" pitchFamily="34" charset="0"/>
              <a:buChar char="•"/>
              <a:defRPr sz="825" kern="1200">
                <a:solidFill>
                  <a:schemeClr val="tx1"/>
                </a:solidFill>
                <a:latin typeface="+mn-lt"/>
                <a:ea typeface="+mn-ea"/>
                <a:cs typeface="+mn-cs"/>
              </a:defRPr>
            </a:lvl3pPr>
            <a:lvl4pPr marL="137160" indent="102866" algn="l" defTabSz="685783" rtl="0" eaLnBrk="1" latinLnBrk="0" hangingPunct="1">
              <a:lnSpc>
                <a:spcPct val="90000"/>
              </a:lnSpc>
              <a:spcBef>
                <a:spcPts val="375"/>
              </a:spcBef>
              <a:buClr>
                <a:schemeClr val="bg1">
                  <a:lumMod val="50000"/>
                </a:schemeClr>
              </a:buClr>
              <a:buFont typeface="Arial" panose="020B0604020202020204" pitchFamily="34" charset="0"/>
              <a:buChar char="•"/>
              <a:defRPr sz="788" kern="1200">
                <a:solidFill>
                  <a:schemeClr val="tx1"/>
                </a:solidFill>
                <a:latin typeface="+mn-lt"/>
                <a:ea typeface="+mn-ea"/>
                <a:cs typeface="+mn-cs"/>
              </a:defRPr>
            </a:lvl4pPr>
            <a:lvl5pPr marL="137160" indent="102866" algn="l" defTabSz="685783" rtl="0" eaLnBrk="1" latinLnBrk="0" hangingPunct="1">
              <a:lnSpc>
                <a:spcPct val="90000"/>
              </a:lnSpc>
              <a:spcBef>
                <a:spcPts val="375"/>
              </a:spcBef>
              <a:buClr>
                <a:schemeClr val="bg1">
                  <a:lumMod val="50000"/>
                </a:schemeClr>
              </a:buClr>
              <a:buFont typeface="Arial" panose="020B0604020202020204" pitchFamily="34" charset="0"/>
              <a:buChar char="•"/>
              <a:defRPr sz="788"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4" marR="0" lvl="0" indent="0" algn="l" defTabSz="914354" rtl="0" eaLnBrk="1" fontAlgn="auto" latinLnBrk="0" hangingPunct="1">
              <a:lnSpc>
                <a:spcPct val="100000"/>
              </a:lnSpc>
              <a:spcBef>
                <a:spcPts val="0"/>
              </a:spcBef>
              <a:spcAft>
                <a:spcPts val="1300"/>
              </a:spcAft>
              <a:buClr>
                <a:srgbClr val="6AA132"/>
              </a:buClr>
              <a:buSzTx/>
              <a:buFont typeface="Wingdings" pitchFamily="2" charset="2"/>
              <a:buNone/>
              <a:tabLst/>
              <a:defRPr/>
            </a:pPr>
            <a:r>
              <a:rPr kumimoji="0" lang="en-US" sz="1400" b="0" i="0" u="none" strike="noStrike" kern="1200" cap="none" spc="0" normalizeH="0" baseline="0" noProof="0">
                <a:ln>
                  <a:noFill/>
                </a:ln>
                <a:solidFill>
                  <a:srgbClr val="000000"/>
                </a:solidFill>
                <a:effectLst/>
                <a:uLnTx/>
                <a:uFillTx/>
                <a:latin typeface="Franklin Gothic Book" panose="020B0503020102020204"/>
                <a:ea typeface="+mn-ea"/>
                <a:cs typeface="+mn-cs"/>
              </a:rPr>
              <a:t>Elk Hills provides </a:t>
            </a:r>
            <a:r>
              <a:rPr kumimoji="0" lang="en-US" sz="1400" b="1" i="0" u="none" strike="noStrike" kern="1200" cap="none" spc="0" normalizeH="0" baseline="0" noProof="0">
                <a:ln>
                  <a:noFill/>
                </a:ln>
                <a:solidFill>
                  <a:srgbClr val="70AD47"/>
                </a:solidFill>
                <a:effectLst/>
                <a:uLnTx/>
                <a:uFillTx/>
                <a:latin typeface="Franklin Gothic Book" panose="020B0503020102020204"/>
                <a:ea typeface="+mn-ea"/>
                <a:cs typeface="+mn-cs"/>
              </a:rPr>
              <a:t>ideal conditions to attract greenfield projects</a:t>
            </a:r>
            <a:r>
              <a:rPr kumimoji="0" lang="en-US" sz="1400" b="0" i="0" u="none" strike="noStrike" kern="1200" cap="none" spc="0" normalizeH="0" baseline="0" noProof="0">
                <a:ln>
                  <a:noFill/>
                </a:ln>
                <a:solidFill>
                  <a:srgbClr val="000000"/>
                </a:solidFill>
                <a:effectLst/>
                <a:uLnTx/>
                <a:uFillTx/>
                <a:latin typeface="Franklin Gothic Book" panose="020B0503020102020204"/>
                <a:ea typeface="+mn-ea"/>
                <a:cs typeface="+mn-cs"/>
              </a:rPr>
              <a:t>, given</a:t>
            </a:r>
          </a:p>
          <a:p>
            <a:pPr marL="171450" marR="0" lvl="1"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tab pos="514350" algn="l"/>
              </a:tabLst>
              <a:defRPr/>
            </a:pPr>
            <a:r>
              <a:rPr kumimoji="0" lang="en-US" sz="1200" b="0" i="0" u="none" strike="noStrike" kern="1200" cap="none" spc="0" normalizeH="0" baseline="0" noProof="0">
                <a:ln>
                  <a:noFill/>
                </a:ln>
                <a:solidFill>
                  <a:prstClr val="black"/>
                </a:solidFill>
                <a:effectLst/>
                <a:uLnTx/>
                <a:uFillTx/>
                <a:latin typeface="Franklin Gothic Book" panose="020B0503020102020204"/>
                <a:ea typeface="+mn-ea"/>
                <a:cs typeface="+mn-cs"/>
              </a:rPr>
              <a:t>Large 47,000 acres land position at Elk Hills for potential infrastructure development </a:t>
            </a:r>
          </a:p>
          <a:p>
            <a:pPr marL="171450" marR="0" lvl="1"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tab pos="514350" algn="l"/>
              </a:tabLst>
              <a:defRPr/>
            </a:pPr>
            <a:r>
              <a:rPr kumimoji="0" lang="en-US" sz="1200" b="0" i="0" u="none" strike="noStrike" kern="1200" cap="none" spc="0" normalizeH="0" baseline="0" noProof="0">
                <a:ln>
                  <a:noFill/>
                </a:ln>
                <a:solidFill>
                  <a:prstClr val="black"/>
                </a:solidFill>
                <a:effectLst/>
                <a:uLnTx/>
                <a:uFillTx/>
                <a:latin typeface="Franklin Gothic Book" panose="020B0503020102020204"/>
                <a:ea typeface="+mn-ea"/>
                <a:cs typeface="+mn-cs"/>
              </a:rPr>
              <a:t>Built out advanced infrastructure including midstream, roads, water, power and gas</a:t>
            </a:r>
          </a:p>
          <a:p>
            <a:pPr marL="171450" marR="0" lvl="1"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tab pos="514350" algn="l"/>
              </a:tabLst>
              <a:defRPr/>
            </a:pPr>
            <a:r>
              <a:rPr kumimoji="0" lang="en-US" sz="1200" b="0" i="0" u="none" strike="noStrike" kern="1200" cap="none" spc="0" normalizeH="0" baseline="0" noProof="0">
                <a:ln>
                  <a:noFill/>
                </a:ln>
                <a:solidFill>
                  <a:prstClr val="black"/>
                </a:solidFill>
                <a:effectLst/>
                <a:uLnTx/>
                <a:uFillTx/>
                <a:latin typeface="Franklin Gothic Book" panose="020B0503020102020204"/>
                <a:ea typeface="+mn-ea"/>
                <a:cs typeface="+mn-cs"/>
              </a:rPr>
              <a:t>Proximity to ~40 MMT of EPA Class VI reservoirs with most advanced permits in California (filed in 2021)</a:t>
            </a:r>
          </a:p>
          <a:p>
            <a:pPr marL="171450" marR="0" lvl="1"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tab pos="514350" algn="l"/>
              </a:tabLst>
              <a:defRPr/>
            </a:pPr>
            <a:r>
              <a:rPr kumimoji="0" lang="en-US" sz="1200" b="0" i="0" u="none" strike="noStrike" kern="1200" cap="none" spc="0" normalizeH="0" baseline="0" noProof="0">
                <a:ln>
                  <a:noFill/>
                </a:ln>
                <a:solidFill>
                  <a:prstClr val="black"/>
                </a:solidFill>
                <a:effectLst/>
                <a:uLnTx/>
                <a:uFillTx/>
                <a:latin typeface="Franklin Gothic Book" panose="020B0503020102020204"/>
                <a:ea typeface="+mn-ea"/>
                <a:cs typeface="+mn-cs"/>
              </a:rPr>
              <a:t>Additional Elk Hills reservoirs are currently being evaluated for new EPA Class VI permit applications</a:t>
            </a:r>
          </a:p>
          <a:p>
            <a:pPr marL="0" marR="0" lvl="1" indent="0" algn="l" defTabSz="914400" rtl="0" eaLnBrk="1" fontAlgn="auto" latinLnBrk="0" hangingPunct="1">
              <a:lnSpc>
                <a:spcPct val="100000"/>
              </a:lnSpc>
              <a:spcBef>
                <a:spcPts val="0"/>
              </a:spcBef>
              <a:spcAft>
                <a:spcPts val="800"/>
              </a:spcAft>
              <a:buClr>
                <a:srgbClr val="70AD47"/>
              </a:buClr>
              <a:buSzTx/>
              <a:buFont typeface="Arial" panose="020B0604020202020204" pitchFamily="34" charset="0"/>
              <a:buNone/>
              <a:tabLst>
                <a:tab pos="514350" algn="l"/>
              </a:tabLst>
              <a:defRPr/>
            </a:pPr>
            <a:endParaRPr kumimoji="0" lang="en-US" sz="12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72" name="Content Placeholder 3">
            <a:extLst>
              <a:ext uri="{FF2B5EF4-FFF2-40B4-BE49-F238E27FC236}">
                <a16:creationId xmlns:a16="http://schemas.microsoft.com/office/drawing/2014/main" id="{CDB3C9BA-5853-48AE-9E4D-A61F79F2BEC8}"/>
              </a:ext>
            </a:extLst>
          </p:cNvPr>
          <p:cNvSpPr txBox="1">
            <a:spLocks/>
          </p:cNvSpPr>
          <p:nvPr/>
        </p:nvSpPr>
        <p:spPr>
          <a:xfrm>
            <a:off x="6215916" y="4434400"/>
            <a:ext cx="5795384" cy="1674654"/>
          </a:xfrm>
          <a:prstGeom prst="rect">
            <a:avLst/>
          </a:prstGeom>
        </p:spPr>
        <p:txBody>
          <a:bodyPr vert="horz" lIns="121920" tIns="60960" rIns="121920" bIns="60960" rtlCol="0">
            <a:noAutofit/>
          </a:bodyPr>
          <a:lstStyle>
            <a:lvl1pPr marL="137160" indent="-102866" algn="l" defTabSz="685783" rtl="0" eaLnBrk="1" latinLnBrk="0" hangingPunct="1">
              <a:lnSpc>
                <a:spcPct val="90000"/>
              </a:lnSpc>
              <a:spcBef>
                <a:spcPts val="750"/>
              </a:spcBef>
              <a:buClr>
                <a:srgbClr val="ED0004"/>
              </a:buClr>
              <a:buFont typeface="Wingdings" pitchFamily="2" charset="2"/>
              <a:buChar char="§"/>
              <a:defRPr sz="1050" kern="1200">
                <a:solidFill>
                  <a:schemeClr val="tx1"/>
                </a:solidFill>
                <a:latin typeface="+mn-lt"/>
                <a:ea typeface="+mn-ea"/>
                <a:cs typeface="+mn-cs"/>
              </a:defRPr>
            </a:lvl1pPr>
            <a:lvl2pPr marL="137160" indent="102866" algn="l" defTabSz="685783" rtl="0" eaLnBrk="1" latinLnBrk="0" hangingPunct="1">
              <a:lnSpc>
                <a:spcPct val="90000"/>
              </a:lnSpc>
              <a:spcBef>
                <a:spcPts val="375"/>
              </a:spcBef>
              <a:buClr>
                <a:schemeClr val="bg1">
                  <a:lumMod val="50000"/>
                </a:schemeClr>
              </a:buClr>
              <a:buFont typeface="Arial" panose="020B0604020202020204" pitchFamily="34" charset="0"/>
              <a:buChar char="•"/>
              <a:defRPr sz="900" kern="1200">
                <a:solidFill>
                  <a:schemeClr val="tx1"/>
                </a:solidFill>
                <a:latin typeface="+mn-lt"/>
                <a:ea typeface="+mn-ea"/>
                <a:cs typeface="+mn-cs"/>
              </a:defRPr>
            </a:lvl2pPr>
            <a:lvl3pPr marL="137160" indent="102866" algn="l" defTabSz="685783" rtl="0" eaLnBrk="1" latinLnBrk="0" hangingPunct="1">
              <a:lnSpc>
                <a:spcPct val="90000"/>
              </a:lnSpc>
              <a:spcBef>
                <a:spcPts val="375"/>
              </a:spcBef>
              <a:buClr>
                <a:schemeClr val="bg1">
                  <a:lumMod val="50000"/>
                </a:schemeClr>
              </a:buClr>
              <a:buFont typeface="Arial" panose="020B0604020202020204" pitchFamily="34" charset="0"/>
              <a:buChar char="•"/>
              <a:defRPr sz="825" kern="1200">
                <a:solidFill>
                  <a:schemeClr val="tx1"/>
                </a:solidFill>
                <a:latin typeface="+mn-lt"/>
                <a:ea typeface="+mn-ea"/>
                <a:cs typeface="+mn-cs"/>
              </a:defRPr>
            </a:lvl3pPr>
            <a:lvl4pPr marL="137160" indent="102866" algn="l" defTabSz="685783" rtl="0" eaLnBrk="1" latinLnBrk="0" hangingPunct="1">
              <a:lnSpc>
                <a:spcPct val="90000"/>
              </a:lnSpc>
              <a:spcBef>
                <a:spcPts val="375"/>
              </a:spcBef>
              <a:buClr>
                <a:schemeClr val="bg1">
                  <a:lumMod val="50000"/>
                </a:schemeClr>
              </a:buClr>
              <a:buFont typeface="Arial" panose="020B0604020202020204" pitchFamily="34" charset="0"/>
              <a:buChar char="•"/>
              <a:defRPr sz="788" kern="1200">
                <a:solidFill>
                  <a:schemeClr val="tx1"/>
                </a:solidFill>
                <a:latin typeface="+mn-lt"/>
                <a:ea typeface="+mn-ea"/>
                <a:cs typeface="+mn-cs"/>
              </a:defRPr>
            </a:lvl4pPr>
            <a:lvl5pPr marL="137160" indent="102866" algn="l" defTabSz="685783" rtl="0" eaLnBrk="1" latinLnBrk="0" hangingPunct="1">
              <a:lnSpc>
                <a:spcPct val="90000"/>
              </a:lnSpc>
              <a:spcBef>
                <a:spcPts val="375"/>
              </a:spcBef>
              <a:buClr>
                <a:schemeClr val="bg1">
                  <a:lumMod val="50000"/>
                </a:schemeClr>
              </a:buClr>
              <a:buFont typeface="Arial" panose="020B0604020202020204" pitchFamily="34" charset="0"/>
              <a:buChar char="•"/>
              <a:defRPr sz="788"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
                <a:srgbClr val="70AD47"/>
              </a:buClr>
              <a:buSzTx/>
              <a:buFont typeface="Wingdings" pitchFamily="2" charset="2"/>
              <a:buNone/>
              <a:tabLst>
                <a:tab pos="514350" algn="l"/>
              </a:tabLst>
              <a:defRPr/>
            </a:pPr>
            <a:r>
              <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rPr>
              <a:t>Highlights </a:t>
            </a:r>
            <a:r>
              <a:rPr kumimoji="0" lang="en-US" sz="1400" b="1" i="0" u="none" strike="noStrike" kern="1200" cap="none" spc="0" normalizeH="0" baseline="0" noProof="0">
                <a:ln>
                  <a:noFill/>
                </a:ln>
                <a:solidFill>
                  <a:srgbClr val="70AD47"/>
                </a:solidFill>
                <a:effectLst/>
                <a:uLnTx/>
                <a:uFillTx/>
                <a:latin typeface="Franklin Gothic Book" panose="020B0503020102020204"/>
                <a:ea typeface="+mn-ea"/>
                <a:cs typeface="+mn-cs"/>
              </a:rPr>
              <a:t>CRC’s strong energy transition commitment </a:t>
            </a:r>
            <a:r>
              <a:rPr kumimoji="0" lang="en-US" sz="1400" b="0" i="0" u="none" strike="noStrike" kern="1200" cap="none" spc="0" normalizeH="0" baseline="0" noProof="0">
                <a:ln>
                  <a:noFill/>
                </a:ln>
                <a:solidFill>
                  <a:prstClr val="black"/>
                </a:solidFill>
                <a:effectLst/>
                <a:uLnTx/>
                <a:uFillTx/>
                <a:latin typeface="Franklin Gothic Book" panose="020B0503020102020204"/>
                <a:ea typeface="+mn-ea"/>
                <a:cs typeface="+mn-cs"/>
              </a:rPr>
              <a:t>through the economic repurposing of legacy assets and employment creation </a:t>
            </a:r>
          </a:p>
          <a:p>
            <a:pPr marL="171450" marR="0" lvl="4"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tab pos="514350" algn="l"/>
              </a:tabLst>
              <a:defRPr/>
            </a:pPr>
            <a:r>
              <a:rPr kumimoji="0" lang="en-US" sz="1200" b="0" i="0" u="none" strike="noStrike" kern="1200" cap="none" spc="0" normalizeH="0" baseline="0" noProof="0">
                <a:ln>
                  <a:noFill/>
                </a:ln>
                <a:solidFill>
                  <a:prstClr val="black"/>
                </a:solidFill>
                <a:effectLst/>
                <a:uLnTx/>
                <a:uFillTx/>
                <a:latin typeface="Franklin Gothic Book" panose="020B0503020102020204"/>
                <a:ea typeface="+mn-ea"/>
                <a:cs typeface="+mn-cs"/>
              </a:rPr>
              <a:t>Provides incremental pore space to support the Net Zero Industrial Park</a:t>
            </a:r>
          </a:p>
          <a:p>
            <a:pPr marL="171450" marR="0" lvl="4"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tab pos="514350" algn="l"/>
              </a:tabLst>
              <a:defRPr/>
            </a:pPr>
            <a:r>
              <a:rPr kumimoji="0" lang="en-US" sz="1200" b="0" i="0" u="none" strike="noStrike" kern="1200" cap="none" spc="0" normalizeH="0" baseline="0" noProof="0">
                <a:ln>
                  <a:noFill/>
                </a:ln>
                <a:solidFill>
                  <a:prstClr val="black"/>
                </a:solidFill>
                <a:effectLst/>
                <a:uLnTx/>
                <a:uFillTx/>
                <a:latin typeface="Franklin Gothic Book" panose="020B0503020102020204"/>
                <a:ea typeface="+mn-ea"/>
                <a:cs typeface="+mn-cs"/>
              </a:rPr>
              <a:t>Converts decommissioning liability from depleted reservoirs into revenue generating assets</a:t>
            </a:r>
          </a:p>
          <a:p>
            <a:pPr marL="171450" marR="0" lvl="4"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tab pos="514350" algn="l"/>
              </a:tabLst>
              <a:defRPr/>
            </a:pPr>
            <a:r>
              <a:rPr kumimoji="0" lang="en-US" sz="1200" b="0" i="0" u="none" strike="noStrike" kern="1200" cap="none" spc="0" normalizeH="0" baseline="0" noProof="0">
                <a:ln>
                  <a:noFill/>
                </a:ln>
                <a:solidFill>
                  <a:prstClr val="black"/>
                </a:solidFill>
                <a:effectLst/>
                <a:uLnTx/>
                <a:uFillTx/>
                <a:latin typeface="Franklin Gothic Book" panose="020B0503020102020204"/>
                <a:ea typeface="+mn-ea"/>
                <a:cs typeface="+mn-cs"/>
              </a:rPr>
              <a:t>Access to land and amenities incentivizes low carbon investments </a:t>
            </a:r>
          </a:p>
          <a:p>
            <a:pPr marL="171450" marR="0" lvl="4"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tab pos="514350" algn="l"/>
              </a:tabLst>
              <a:defRPr/>
            </a:pPr>
            <a:r>
              <a:rPr kumimoji="0" lang="en-US" sz="1200" b="0" i="0" u="none" strike="noStrike" kern="1200" cap="none" spc="0" normalizeH="0" baseline="0" noProof="0">
                <a:ln>
                  <a:noFill/>
                </a:ln>
                <a:solidFill>
                  <a:prstClr val="black"/>
                </a:solidFill>
                <a:effectLst/>
                <a:uLnTx/>
                <a:uFillTx/>
                <a:latin typeface="Franklin Gothic Book" panose="020B0503020102020204"/>
                <a:ea typeface="+mn-ea"/>
                <a:cs typeface="+mn-cs"/>
              </a:rPr>
              <a:t>Access to skilled energy transition workforce for operations and construction 	</a:t>
            </a:r>
          </a:p>
        </p:txBody>
      </p:sp>
      <p:sp>
        <p:nvSpPr>
          <p:cNvPr id="76" name="Content Placeholder 3">
            <a:extLst>
              <a:ext uri="{FF2B5EF4-FFF2-40B4-BE49-F238E27FC236}">
                <a16:creationId xmlns:a16="http://schemas.microsoft.com/office/drawing/2014/main" id="{E75BE12B-EF2C-47F5-9C90-A548A1CD1C3F}"/>
              </a:ext>
            </a:extLst>
          </p:cNvPr>
          <p:cNvSpPr txBox="1">
            <a:spLocks/>
          </p:cNvSpPr>
          <p:nvPr/>
        </p:nvSpPr>
        <p:spPr>
          <a:xfrm>
            <a:off x="862959" y="1242681"/>
            <a:ext cx="4966490" cy="1174351"/>
          </a:xfrm>
          <a:prstGeom prst="rect">
            <a:avLst/>
          </a:prstGeom>
        </p:spPr>
        <p:txBody>
          <a:bodyPr vert="horz" lIns="121920" tIns="60960" rIns="121920" bIns="60960" rtlCol="0" anchor="ctr">
            <a:noAutofit/>
          </a:bodyPr>
          <a:lstStyle>
            <a:lvl1pPr marL="137160" indent="-102866" algn="l" defTabSz="685783" rtl="0" eaLnBrk="1" latinLnBrk="0" hangingPunct="1">
              <a:lnSpc>
                <a:spcPct val="90000"/>
              </a:lnSpc>
              <a:spcBef>
                <a:spcPts val="750"/>
              </a:spcBef>
              <a:buClr>
                <a:srgbClr val="ED0004"/>
              </a:buClr>
              <a:buFont typeface="Wingdings" pitchFamily="2" charset="2"/>
              <a:buChar char="§"/>
              <a:defRPr sz="1050" kern="1200">
                <a:solidFill>
                  <a:schemeClr val="tx1"/>
                </a:solidFill>
                <a:latin typeface="+mn-lt"/>
                <a:ea typeface="+mn-ea"/>
                <a:cs typeface="+mn-cs"/>
              </a:defRPr>
            </a:lvl1pPr>
            <a:lvl2pPr marL="137160" indent="102866" algn="l" defTabSz="685783" rtl="0" eaLnBrk="1" latinLnBrk="0" hangingPunct="1">
              <a:lnSpc>
                <a:spcPct val="90000"/>
              </a:lnSpc>
              <a:spcBef>
                <a:spcPts val="375"/>
              </a:spcBef>
              <a:buClr>
                <a:schemeClr val="bg1">
                  <a:lumMod val="50000"/>
                </a:schemeClr>
              </a:buClr>
              <a:buFont typeface="Arial" panose="020B0604020202020204" pitchFamily="34" charset="0"/>
              <a:buChar char="•"/>
              <a:defRPr sz="900" kern="1200">
                <a:solidFill>
                  <a:schemeClr val="tx1"/>
                </a:solidFill>
                <a:latin typeface="+mn-lt"/>
                <a:ea typeface="+mn-ea"/>
                <a:cs typeface="+mn-cs"/>
              </a:defRPr>
            </a:lvl2pPr>
            <a:lvl3pPr marL="137160" indent="102866" algn="l" defTabSz="685783" rtl="0" eaLnBrk="1" latinLnBrk="0" hangingPunct="1">
              <a:lnSpc>
                <a:spcPct val="90000"/>
              </a:lnSpc>
              <a:spcBef>
                <a:spcPts val="375"/>
              </a:spcBef>
              <a:buClr>
                <a:schemeClr val="bg1">
                  <a:lumMod val="50000"/>
                </a:schemeClr>
              </a:buClr>
              <a:buFont typeface="Arial" panose="020B0604020202020204" pitchFamily="34" charset="0"/>
              <a:buChar char="•"/>
              <a:defRPr sz="825" kern="1200">
                <a:solidFill>
                  <a:schemeClr val="tx1"/>
                </a:solidFill>
                <a:latin typeface="+mn-lt"/>
                <a:ea typeface="+mn-ea"/>
                <a:cs typeface="+mn-cs"/>
              </a:defRPr>
            </a:lvl3pPr>
            <a:lvl4pPr marL="137160" indent="102866" algn="l" defTabSz="685783" rtl="0" eaLnBrk="1" latinLnBrk="0" hangingPunct="1">
              <a:lnSpc>
                <a:spcPct val="90000"/>
              </a:lnSpc>
              <a:spcBef>
                <a:spcPts val="375"/>
              </a:spcBef>
              <a:buClr>
                <a:schemeClr val="bg1">
                  <a:lumMod val="50000"/>
                </a:schemeClr>
              </a:buClr>
              <a:buFont typeface="Arial" panose="020B0604020202020204" pitchFamily="34" charset="0"/>
              <a:buChar char="•"/>
              <a:defRPr sz="788" kern="1200">
                <a:solidFill>
                  <a:schemeClr val="tx1"/>
                </a:solidFill>
                <a:latin typeface="+mn-lt"/>
                <a:ea typeface="+mn-ea"/>
                <a:cs typeface="+mn-cs"/>
              </a:defRPr>
            </a:lvl4pPr>
            <a:lvl5pPr marL="137160" indent="102866" algn="l" defTabSz="685783" rtl="0" eaLnBrk="1" latinLnBrk="0" hangingPunct="1">
              <a:lnSpc>
                <a:spcPct val="90000"/>
              </a:lnSpc>
              <a:spcBef>
                <a:spcPts val="375"/>
              </a:spcBef>
              <a:buClr>
                <a:schemeClr val="bg1">
                  <a:lumMod val="50000"/>
                </a:schemeClr>
              </a:buClr>
              <a:buFont typeface="Arial" panose="020B0604020202020204" pitchFamily="34" charset="0"/>
              <a:buChar char="•"/>
              <a:defRPr sz="788"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1" indent="0" algn="r" defTabSz="914400" rtl="0" eaLnBrk="1" fontAlgn="auto" latinLnBrk="0" hangingPunct="1">
              <a:lnSpc>
                <a:spcPct val="100000"/>
              </a:lnSpc>
              <a:spcBef>
                <a:spcPts val="0"/>
              </a:spcBef>
              <a:spcAft>
                <a:spcPts val="800"/>
              </a:spcAft>
              <a:buClr>
                <a:srgbClr val="70AD47"/>
              </a:buClr>
              <a:buSzTx/>
              <a:buFont typeface="Arial" panose="020B0604020202020204" pitchFamily="34" charset="0"/>
              <a:buNone/>
              <a:tabLst>
                <a:tab pos="514350" algn="l"/>
              </a:tabLst>
              <a:defRPr/>
            </a:pPr>
            <a:r>
              <a:rPr kumimoji="0" lang="en-US" sz="14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By combining CRC’s Elk Hills surface acreage and world class CO</a:t>
            </a:r>
            <a:r>
              <a:rPr kumimoji="0" lang="en-US" sz="1400" b="0" i="0" u="none" strike="noStrike" kern="1200" cap="none" spc="0" normalizeH="0" baseline="-25000" noProof="0">
                <a:ln>
                  <a:noFill/>
                </a:ln>
                <a:solidFill>
                  <a:prstClr val="black">
                    <a:lumMod val="65000"/>
                    <a:lumOff val="35000"/>
                  </a:prstClr>
                </a:solidFill>
                <a:effectLst/>
                <a:uLnTx/>
                <a:uFillTx/>
                <a:latin typeface="Franklin Gothic Medium" panose="020B0603020102020204"/>
                <a:ea typeface="+mn-ea"/>
                <a:cs typeface="+mn-cs"/>
              </a:rPr>
              <a:t>2</a:t>
            </a:r>
            <a:r>
              <a:rPr kumimoji="0" lang="en-US" sz="14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 sequestration reservoirs, CTV JV can potentially </a:t>
            </a:r>
            <a:r>
              <a:rPr kumimoji="0" lang="en-US" sz="1400" b="1" i="0" u="none" strike="noStrike" kern="1200" cap="none" spc="0" normalizeH="0" baseline="0" noProof="0">
                <a:ln>
                  <a:noFill/>
                </a:ln>
                <a:solidFill>
                  <a:srgbClr val="70AD47"/>
                </a:solidFill>
                <a:effectLst/>
                <a:uLnTx/>
                <a:uFillTx/>
                <a:latin typeface="Franklin Gothic Book" panose="020B0503020102020204"/>
                <a:ea typeface="+mn-ea"/>
                <a:cs typeface="+mn-cs"/>
              </a:rPr>
              <a:t>replicate greenfield opportunities such as the Lone Cypress Hydrogen Project multiple times over</a:t>
            </a:r>
            <a:r>
              <a:rPr kumimoji="0" lang="en-US" sz="1600" b="1" i="0" u="none" strike="noStrike" kern="1200" cap="none" spc="0" normalizeH="0" baseline="0" noProof="0">
                <a:ln>
                  <a:noFill/>
                </a:ln>
                <a:solidFill>
                  <a:srgbClr val="70AD47"/>
                </a:solidFill>
                <a:effectLst/>
                <a:uLnTx/>
                <a:uFillTx/>
                <a:latin typeface="Franklin Gothic Book" panose="020B0503020102020204"/>
                <a:ea typeface="+mn-ea"/>
                <a:cs typeface="+mn-cs"/>
              </a:rPr>
              <a:t> </a:t>
            </a:r>
            <a:r>
              <a:rPr kumimoji="0" lang="en-US" sz="14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to create a </a:t>
            </a:r>
            <a:r>
              <a:rPr kumimoji="0" lang="en-US" sz="1400" b="1" i="0" u="none" strike="noStrike" kern="1200" cap="none" spc="0" normalizeH="0" baseline="0" noProof="0">
                <a:ln>
                  <a:noFill/>
                </a:ln>
                <a:solidFill>
                  <a:srgbClr val="70AD47"/>
                </a:solidFill>
                <a:effectLst/>
                <a:uLnTx/>
                <a:uFillTx/>
                <a:latin typeface="Franklin Gothic Book" panose="020B0503020102020204"/>
                <a:ea typeface="+mn-ea"/>
                <a:cs typeface="+mn-cs"/>
              </a:rPr>
              <a:t>Net Zero Industrial Park </a:t>
            </a:r>
          </a:p>
        </p:txBody>
      </p:sp>
      <p:sp>
        <p:nvSpPr>
          <p:cNvPr id="80" name="Rectangle 79">
            <a:extLst>
              <a:ext uri="{FF2B5EF4-FFF2-40B4-BE49-F238E27FC236}">
                <a16:creationId xmlns:a16="http://schemas.microsoft.com/office/drawing/2014/main" id="{F2F8C26E-4376-4F6C-A38C-1BE52E9D5DDD}"/>
              </a:ext>
            </a:extLst>
          </p:cNvPr>
          <p:cNvSpPr/>
          <p:nvPr/>
        </p:nvSpPr>
        <p:spPr>
          <a:xfrm>
            <a:off x="608292" y="1242682"/>
            <a:ext cx="5221157" cy="1174351"/>
          </a:xfrm>
          <a:prstGeom prst="rect">
            <a:avLst/>
          </a:prstGeom>
          <a:noFill/>
          <a:ln w="12700" cap="flat" cmpd="sng" algn="ctr">
            <a:solidFill>
              <a:schemeClr val="accent6"/>
            </a:solidFill>
            <a:prstDash val="solid"/>
            <a:miter lim="800000"/>
          </a:ln>
          <a:effectLst/>
        </p:spPr>
        <p:txBody>
          <a:bodyPr rtlCol="0" anchor="ct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id="{6712999E-515E-43DD-98DC-B92550C553B8}"/>
              </a:ext>
            </a:extLst>
          </p:cNvPr>
          <p:cNvGrpSpPr/>
          <p:nvPr/>
        </p:nvGrpSpPr>
        <p:grpSpPr>
          <a:xfrm>
            <a:off x="306351" y="1449574"/>
            <a:ext cx="640080" cy="643819"/>
            <a:chOff x="5056273" y="2874294"/>
            <a:chExt cx="640080" cy="643819"/>
          </a:xfrm>
        </p:grpSpPr>
        <p:sp>
          <p:nvSpPr>
            <p:cNvPr id="82" name="Oval 81">
              <a:extLst>
                <a:ext uri="{FF2B5EF4-FFF2-40B4-BE49-F238E27FC236}">
                  <a16:creationId xmlns:a16="http://schemas.microsoft.com/office/drawing/2014/main" id="{6951C12C-405F-48E1-95D0-F1EF64BD6C38}"/>
                </a:ext>
              </a:extLst>
            </p:cNvPr>
            <p:cNvSpPr/>
            <p:nvPr/>
          </p:nvSpPr>
          <p:spPr>
            <a:xfrm>
              <a:off x="5056273" y="2874294"/>
              <a:ext cx="640080" cy="643819"/>
            </a:xfrm>
            <a:prstGeom prst="ellipse">
              <a:avLst/>
            </a:prstGeom>
            <a:solidFill>
              <a:schemeClr val="bg1"/>
            </a:solidFill>
            <a:ln w="349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86" name="Picture 6" descr="Carbon Footprint of Tourism - Sustainable Travel International">
              <a:extLst>
                <a:ext uri="{FF2B5EF4-FFF2-40B4-BE49-F238E27FC236}">
                  <a16:creationId xmlns:a16="http://schemas.microsoft.com/office/drawing/2014/main" id="{B6C59D5E-3B75-465B-BA6D-74A967BACC1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155338" y="2975274"/>
              <a:ext cx="441861" cy="4418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01">
            <a:extLst>
              <a:ext uri="{FF2B5EF4-FFF2-40B4-BE49-F238E27FC236}">
                <a16:creationId xmlns:a16="http://schemas.microsoft.com/office/drawing/2014/main" id="{8403A10E-2E9D-45A7-AFEC-DE44EDE3F64B}"/>
              </a:ext>
            </a:extLst>
          </p:cNvPr>
          <p:cNvGrpSpPr/>
          <p:nvPr/>
        </p:nvGrpSpPr>
        <p:grpSpPr>
          <a:xfrm>
            <a:off x="6388429" y="2965036"/>
            <a:ext cx="5577272" cy="1370301"/>
            <a:chOff x="400296" y="5285352"/>
            <a:chExt cx="5577272" cy="1370301"/>
          </a:xfrm>
        </p:grpSpPr>
        <p:sp>
          <p:nvSpPr>
            <p:cNvPr id="94" name="TextBox 93">
              <a:extLst>
                <a:ext uri="{FF2B5EF4-FFF2-40B4-BE49-F238E27FC236}">
                  <a16:creationId xmlns:a16="http://schemas.microsoft.com/office/drawing/2014/main" id="{2A6BD4EA-D9CC-4778-832D-2724514CB43D}"/>
                </a:ext>
              </a:extLst>
            </p:cNvPr>
            <p:cNvSpPr txBox="1"/>
            <p:nvPr/>
          </p:nvSpPr>
          <p:spPr>
            <a:xfrm>
              <a:off x="400296" y="5285352"/>
              <a:ext cx="4825979" cy="1370301"/>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“We established </a:t>
              </a:r>
              <a:r>
                <a:rPr kumimoji="0" lang="en-US" sz="1200" b="1" i="1" u="none" strike="noStrike" kern="1200" cap="none" spc="0" normalizeH="0" baseline="0" noProof="0">
                  <a:ln>
                    <a:noFill/>
                  </a:ln>
                  <a:solidFill>
                    <a:srgbClr val="70AD47"/>
                  </a:solidFill>
                  <a:effectLst/>
                  <a:uLnTx/>
                  <a:uFillTx/>
                  <a:latin typeface="Franklin Gothic Book" panose="020B0503020102020204"/>
                  <a:ea typeface="+mn-ea"/>
                  <a:cs typeface="+mn-cs"/>
                </a:rPr>
                <a:t>ambitious and necessary goals to reduce carbon emission </a:t>
              </a:r>
              <a:r>
                <a:rPr kumimoji="0" lang="en-US" sz="1200" b="0" i="1"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 We provided </a:t>
              </a:r>
              <a:r>
                <a:rPr kumimoji="0" lang="en-US" sz="1200" b="1" i="1" u="none" strike="noStrike" kern="1200" cap="none" spc="0" normalizeH="0" baseline="0" noProof="0">
                  <a:ln>
                    <a:noFill/>
                  </a:ln>
                  <a:solidFill>
                    <a:srgbClr val="70AD47"/>
                  </a:solidFill>
                  <a:effectLst/>
                  <a:uLnTx/>
                  <a:uFillTx/>
                  <a:latin typeface="Franklin Gothic Book" panose="020B0503020102020204"/>
                  <a:ea typeface="+mn-ea"/>
                  <a:cs typeface="+mn-cs"/>
                </a:rPr>
                <a:t>the tools industry needs to capture and store carbon </a:t>
              </a:r>
              <a:r>
                <a:rPr kumimoji="0" lang="en-US" sz="1200" b="0" i="1"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before it hits the atmosphere … </a:t>
              </a:r>
              <a:r>
                <a:rPr kumimoji="0" lang="en-US" sz="1200" b="1" i="1" u="none" strike="noStrike" kern="1200" cap="none" spc="0" normalizeH="0" baseline="0" noProof="0">
                  <a:ln>
                    <a:noFill/>
                  </a:ln>
                  <a:solidFill>
                    <a:srgbClr val="70AD47"/>
                  </a:solidFill>
                  <a:effectLst/>
                  <a:uLnTx/>
                  <a:uFillTx/>
                  <a:latin typeface="Franklin Gothic Book" panose="020B0503020102020204"/>
                  <a:ea typeface="+mn-ea"/>
                  <a:cs typeface="+mn-cs"/>
                </a:rPr>
                <a:t>creating  jobs that will support families </a:t>
              </a:r>
              <a:r>
                <a:rPr kumimoji="0" lang="en-US" sz="1200" b="0" i="1"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across the state</a:t>
              </a:r>
              <a:r>
                <a:rPr kumimoji="0" lang="en-US" sz="1200" b="0" i="0" u="none" strike="noStrike" kern="1200" cap="none" spc="0" normalizeH="0" baseline="0" noProof="0">
                  <a:ln>
                    <a:noFill/>
                  </a:ln>
                  <a:solidFill>
                    <a:srgbClr val="111111"/>
                  </a:solidFill>
                  <a:effectLst/>
                  <a:uLnTx/>
                  <a:uFillTx/>
                  <a:latin typeface="Franklin Gothic Book" panose="020B050302010202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Franklin Gothic Book" panose="020B0503020102020204"/>
                  <a:ea typeface="+mn-ea"/>
                  <a:cs typeface="+mn-cs"/>
                </a:rPr>
                <a:t>- G. Newsom, Governor of California, November 16, 2022</a:t>
              </a:r>
              <a:r>
                <a:rPr kumimoji="0" lang="en-US" sz="1200" b="1" i="1" u="none" strike="noStrike" kern="1200" cap="none" spc="0" normalizeH="0" baseline="0" noProof="0">
                  <a:ln>
                    <a:noFill/>
                  </a:ln>
                  <a:solidFill>
                    <a:prstClr val="black">
                      <a:lumMod val="50000"/>
                      <a:lumOff val="50000"/>
                    </a:prstClr>
                  </a:solidFill>
                  <a:effectLst/>
                  <a:uLnTx/>
                  <a:uFillTx/>
                  <a:latin typeface="Franklin Gothic Book" panose="020B0503020102020204"/>
                  <a:ea typeface="+mn-ea"/>
                  <a:cs typeface="+mn-cs"/>
                </a:rPr>
                <a:t>  </a:t>
              </a:r>
            </a:p>
          </p:txBody>
        </p:sp>
        <p:pic>
          <p:nvPicPr>
            <p:cNvPr id="95" name="Picture 94">
              <a:extLst>
                <a:ext uri="{FF2B5EF4-FFF2-40B4-BE49-F238E27FC236}">
                  <a16:creationId xmlns:a16="http://schemas.microsoft.com/office/drawing/2014/main" id="{95FF30BA-D0D7-4EA0-8ABC-FFC39CC090F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131280" y="5512824"/>
              <a:ext cx="846288" cy="827412"/>
            </a:xfrm>
            <a:prstGeom prst="rect">
              <a:avLst/>
            </a:prstGeom>
          </p:spPr>
        </p:pic>
      </p:grpSp>
      <p:pic>
        <p:nvPicPr>
          <p:cNvPr id="26" name="Picture 25" descr="A picture containing text&#10;&#10;Description automatically generated">
            <a:extLst>
              <a:ext uri="{FF2B5EF4-FFF2-40B4-BE49-F238E27FC236}">
                <a16:creationId xmlns:a16="http://schemas.microsoft.com/office/drawing/2014/main" id="{CF13B1F4-3517-4749-B328-B26F7EA8D7A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13997" y="4213165"/>
            <a:ext cx="227484" cy="206803"/>
          </a:xfrm>
          <a:prstGeom prst="rect">
            <a:avLst/>
          </a:prstGeom>
        </p:spPr>
      </p:pic>
    </p:spTree>
    <p:extLst>
      <p:ext uri="{BB962C8B-B14F-4D97-AF65-F5344CB8AC3E}">
        <p14:creationId xmlns:p14="http://schemas.microsoft.com/office/powerpoint/2010/main" val="3921116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Pentagon 3">
            <a:extLst>
              <a:ext uri="{FF2B5EF4-FFF2-40B4-BE49-F238E27FC236}">
                <a16:creationId xmlns:a16="http://schemas.microsoft.com/office/drawing/2014/main" id="{277DFB9C-CFF7-4565-A5B8-14D5DAEF1269}"/>
              </a:ext>
            </a:extLst>
          </p:cNvPr>
          <p:cNvSpPr/>
          <p:nvPr/>
        </p:nvSpPr>
        <p:spPr>
          <a:xfrm>
            <a:off x="419398" y="4559889"/>
            <a:ext cx="5676602" cy="921974"/>
          </a:xfrm>
          <a:prstGeom prst="homePlate">
            <a:avLst>
              <a:gd name="adj" fmla="val 50984"/>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4" name="TextBox 13">
            <a:extLst>
              <a:ext uri="{FF2B5EF4-FFF2-40B4-BE49-F238E27FC236}">
                <a16:creationId xmlns:a16="http://schemas.microsoft.com/office/drawing/2014/main" id="{E02D9A7B-E982-46A1-8F8E-49C771BFF1F0}"/>
              </a:ext>
            </a:extLst>
          </p:cNvPr>
          <p:cNvSpPr txBox="1"/>
          <p:nvPr/>
        </p:nvSpPr>
        <p:spPr>
          <a:xfrm>
            <a:off x="1040016" y="6528845"/>
            <a:ext cx="10752046" cy="123111"/>
          </a:xfrm>
          <a:prstGeom prst="rect">
            <a:avLst/>
          </a:prstGeom>
          <a:noFill/>
        </p:spPr>
        <p:txBody>
          <a:bodyPr vert="horz" wrap="square" lIns="0" tIns="0" rIns="0" bIns="0" rtlCol="0" anchor="b">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(1) Includes CTV II and CTV III. (2) Source: CARB 2020, represents legacy emissions within 100 miles of CTV III CO</a:t>
            </a:r>
            <a:r>
              <a:rPr kumimoji="0" lang="en-US" sz="800" b="0" i="0" u="none" strike="noStrike" kern="1200" cap="none" spc="0" normalizeH="0" baseline="-25000" noProof="0">
                <a:ln>
                  <a:noFill/>
                </a:ln>
                <a:solidFill>
                  <a:prstClr val="black"/>
                </a:solidFill>
                <a:effectLst/>
                <a:uLnTx/>
                <a:uFillTx/>
                <a:latin typeface="Franklin Gothic Book" panose="020B0503020102020204" pitchFamily="34" charset="0"/>
                <a:ea typeface="+mn-ea"/>
                <a:cs typeface="+mn-cs"/>
              </a:rPr>
              <a:t>2</a:t>
            </a:r>
            <a:r>
              <a:rPr kumimoji="0" lang="en-US" sz="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 storage vault. (3) Source: Oakland Sea Port. (4) Source: City of Sacramento. (5) Source: Colliers. (6) Source: Port of Stockton. </a:t>
            </a:r>
          </a:p>
        </p:txBody>
      </p:sp>
      <p:pic>
        <p:nvPicPr>
          <p:cNvPr id="15" name="Picture 1" descr="A picture containing text, clipart&#10;&#10;Description automatically generated">
            <a:extLst>
              <a:ext uri="{FF2B5EF4-FFF2-40B4-BE49-F238E27FC236}">
                <a16:creationId xmlns:a16="http://schemas.microsoft.com/office/drawing/2014/main" id="{B13B177A-E3E8-4CEF-972D-328C6752A9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8856" y="51095"/>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itle 2">
            <a:extLst>
              <a:ext uri="{FF2B5EF4-FFF2-40B4-BE49-F238E27FC236}">
                <a16:creationId xmlns:a16="http://schemas.microsoft.com/office/drawing/2014/main" id="{8EF07068-49B5-4A91-B305-DF3DD77498BA}"/>
              </a:ext>
            </a:extLst>
          </p:cNvPr>
          <p:cNvSpPr txBox="1">
            <a:spLocks/>
          </p:cNvSpPr>
          <p:nvPr/>
        </p:nvSpPr>
        <p:spPr>
          <a:xfrm>
            <a:off x="306351" y="152367"/>
            <a:ext cx="10515600" cy="337529"/>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kumimoji="0" lang="en-US" sz="2400" b="0" i="0" u="none" strike="noStrike" kern="1200" cap="none" spc="0" normalizeH="0" baseline="0">
                <a:ln>
                  <a:noFill/>
                </a:ln>
                <a:solidFill>
                  <a:schemeClr val="bg1">
                    <a:lumMod val="50000"/>
                  </a:schemeClr>
                </a:solidFill>
                <a:effectLst/>
                <a:uLnTx/>
                <a:uFillTx/>
                <a:latin typeface="Franklin Gothic Medium" panose="020B0603020102020204" pitchFamily="34" charset="0"/>
                <a:ea typeface="+mj-ea"/>
                <a:cs typeface="+mj-cs"/>
                <a:sym typeface="Trebuchet MS" panose="020B0603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200" b="0" i="0" u="none" strike="noStrike" kern="0" cap="none" spc="0" normalizeH="0" baseline="0" noProof="0">
                <a:ln>
                  <a:noFill/>
                </a:ln>
                <a:solidFill>
                  <a:prstClr val="white">
                    <a:lumMod val="50000"/>
                  </a:prstClr>
                </a:solidFill>
                <a:effectLst/>
                <a:uLnTx/>
                <a:uFillTx/>
                <a:latin typeface="Franklin Gothic Medium" panose="020B0603020102020204" pitchFamily="34" charset="0"/>
                <a:ea typeface="+mj-ea"/>
                <a:cs typeface="+mj-cs"/>
                <a:sym typeface="Trebuchet MS" panose="020B0603020202020204" pitchFamily="34" charset="0"/>
              </a:rPr>
              <a:t>CTV Storage Vaults in Northern California Provide Further Opportunities For Growth </a:t>
            </a:r>
            <a:endParaRPr kumimoji="0" lang="en-US" sz="2200" b="0" i="0" u="none" strike="noStrike" kern="0" cap="none" spc="0" normalizeH="0" baseline="0" noProof="0">
              <a:ln>
                <a:noFill/>
              </a:ln>
              <a:solidFill>
                <a:srgbClr val="7F7F7F"/>
              </a:solidFill>
              <a:effectLst/>
              <a:uLnTx/>
              <a:uFillTx/>
              <a:latin typeface="Franklin Gothic Medium" panose="020B0603020102020204" pitchFamily="34" charset="0"/>
              <a:ea typeface="+mj-ea"/>
              <a:cs typeface="+mj-cs"/>
              <a:sym typeface="Trebuchet MS" panose="020B0603020202020204" pitchFamily="34" charset="0"/>
            </a:endParaRPr>
          </a:p>
        </p:txBody>
      </p:sp>
      <p:sp>
        <p:nvSpPr>
          <p:cNvPr id="285" name="TextBox 284">
            <a:extLst>
              <a:ext uri="{FF2B5EF4-FFF2-40B4-BE49-F238E27FC236}">
                <a16:creationId xmlns:a16="http://schemas.microsoft.com/office/drawing/2014/main" id="{29A7AF25-4AC4-463A-934E-365C2371AD64}"/>
              </a:ext>
            </a:extLst>
          </p:cNvPr>
          <p:cNvSpPr txBox="1"/>
          <p:nvPr/>
        </p:nvSpPr>
        <p:spPr>
          <a:xfrm>
            <a:off x="230910" y="1280501"/>
            <a:ext cx="5865090" cy="333424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~100 MMT of CO</a:t>
            </a:r>
            <a:r>
              <a:rPr kumimoji="0" lang="en-US" sz="1200" b="0" i="1" u="none" strike="noStrike" kern="1200" cap="none" spc="0" normalizeH="0" baseline="-25000" noProof="0">
                <a:ln>
                  <a:noFill/>
                </a:ln>
                <a:solidFill>
                  <a:srgbClr val="70AD47"/>
                </a:solidFill>
                <a:effectLst/>
                <a:uLnTx/>
                <a:uFillTx/>
                <a:latin typeface="Franklin Gothic Demi" panose="020B0703020102020204" pitchFamily="34" charset="0"/>
                <a:ea typeface="+mn-ea"/>
                <a:cs typeface="+mn-cs"/>
              </a:rPr>
              <a:t>2</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 storage capacity vaults</a:t>
            </a:r>
            <a:r>
              <a:rPr kumimoji="0" lang="en-US" sz="1200" b="0" i="1" u="none" strike="noStrike" kern="1200" cap="none" spc="0" normalizeH="0" baseline="30000" noProof="0">
                <a:ln>
                  <a:noFill/>
                </a:ln>
                <a:solidFill>
                  <a:srgbClr val="70AD47"/>
                </a:solidFill>
                <a:effectLst/>
                <a:uLnTx/>
                <a:uFillTx/>
                <a:latin typeface="Franklin Gothic Demi" panose="020B0703020102020204" pitchFamily="34" charset="0"/>
                <a:ea typeface="+mn-ea"/>
                <a:cs typeface="+mn-cs"/>
              </a:rPr>
              <a:t>1</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 or 2.5 MMTPA expected injection rate, </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submitted by CRC to EPA for Class VI permits in Northern California </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Northern California has ~34% of California’s existing emissions</a:t>
            </a:r>
            <a:r>
              <a:rPr kumimoji="0" lang="en-US" sz="1200" b="0" i="1" u="none" strike="noStrike" kern="1200" cap="none" spc="0" normalizeH="0" baseline="30000" noProof="0">
                <a:ln>
                  <a:noFill/>
                </a:ln>
                <a:solidFill>
                  <a:srgbClr val="70AD47"/>
                </a:solidFill>
                <a:effectLst/>
                <a:uLnTx/>
                <a:uFillTx/>
                <a:latin typeface="Franklin Gothic Demi" panose="020B0703020102020204" pitchFamily="34" charset="0"/>
                <a:ea typeface="+mn-ea"/>
                <a:cs typeface="+mn-cs"/>
              </a:rPr>
              <a:t>2</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 </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with most of them from hard to abate industrial sectors </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Oakland is home to the ninth busiest container port in the United States </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where </a:t>
            </a:r>
            <a:r>
              <a:rPr kumimoji="0" lang="en-US" sz="1200" b="0" i="0" u="none" strike="noStrike" kern="1200" cap="none" spc="0" normalizeH="0" baseline="0" noProof="0">
                <a:ln>
                  <a:noFill/>
                </a:ln>
                <a:solidFill>
                  <a:prstClr val="black"/>
                </a:solidFill>
                <a:effectLst/>
                <a:uLnTx/>
                <a:uFillTx/>
                <a:latin typeface="Franklin Gothic Book" panose="020B0503020102020204"/>
                <a:ea typeface="+mn-ea"/>
                <a:cs typeface="+mn-cs"/>
              </a:rPr>
              <a:t>San Francisco Bay ranks among the four largest Pacific Coast ports for container cargo</a:t>
            </a:r>
            <a:r>
              <a:rPr kumimoji="0" lang="en-US" sz="1200" b="0" i="0" u="none" strike="noStrike" kern="1200" cap="none" spc="0" normalizeH="0" baseline="30000" noProof="0">
                <a:ln>
                  <a:noFill/>
                </a:ln>
                <a:solidFill>
                  <a:prstClr val="black"/>
                </a:solidFill>
                <a:effectLst/>
                <a:uLnTx/>
                <a:uFillTx/>
                <a:latin typeface="Franklin Gothic Book" panose="020B0503020102020204"/>
                <a:ea typeface="+mn-ea"/>
                <a:cs typeface="+mn-cs"/>
              </a:rPr>
              <a:t>3</a:t>
            </a:r>
            <a:endParaRPr kumimoji="0" lang="en-US" sz="12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Agribusiness &amp; Food Manufacturing represents a ~$3B industry in the Sacramento region</a:t>
            </a:r>
            <a:r>
              <a:rPr kumimoji="0" lang="en-US" sz="1200" b="0" i="1" u="none" strike="noStrike" kern="1200" cap="none" spc="0" normalizeH="0" baseline="30000" noProof="0">
                <a:ln>
                  <a:noFill/>
                </a:ln>
                <a:solidFill>
                  <a:srgbClr val="70AD47"/>
                </a:solidFill>
                <a:effectLst/>
                <a:uLnTx/>
                <a:uFillTx/>
                <a:latin typeface="Franklin Gothic Demi" panose="020B0703020102020204" pitchFamily="34" charset="0"/>
                <a:ea typeface="+mn-ea"/>
                <a:cs typeface="+mn-cs"/>
              </a:rPr>
              <a:t>4</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 </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with ~$1B of annual industrial dollar volume surrounding Sacramento</a:t>
            </a:r>
            <a:r>
              <a:rPr kumimoji="0" lang="en-US" sz="1200" b="0" i="0" u="none" strike="noStrike" kern="1200" cap="none" spc="0" normalizeH="0" baseline="30000" noProof="0">
                <a:ln>
                  <a:noFill/>
                </a:ln>
                <a:solidFill>
                  <a:prstClr val="black"/>
                </a:solidFill>
                <a:effectLst/>
                <a:uLnTx/>
                <a:uFillTx/>
                <a:latin typeface="Franklin Gothic Book (Body)"/>
                <a:ea typeface="+mn-ea"/>
                <a:cs typeface="+mn-cs"/>
              </a:rPr>
              <a:t>5</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Port of Stockton carries ~4MM tons of cargo every year and sits in the heart of the agricultural center of California</a:t>
            </a:r>
            <a:r>
              <a:rPr kumimoji="0" lang="en-US" sz="1200" b="0" i="1" u="none" strike="noStrike" kern="1200" cap="none" spc="0" normalizeH="0" baseline="30000" noProof="0">
                <a:ln>
                  <a:noFill/>
                </a:ln>
                <a:solidFill>
                  <a:srgbClr val="70AD47"/>
                </a:solidFill>
                <a:effectLst/>
                <a:uLnTx/>
                <a:uFillTx/>
                <a:latin typeface="Franklin Gothic Demi" panose="020B0703020102020204" pitchFamily="34" charset="0"/>
                <a:ea typeface="+mn-ea"/>
                <a:cs typeface="+mn-cs"/>
              </a:rPr>
              <a:t>6</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endParaRPr kumimoji="0" lang="en-US" sz="1200" b="0" i="0" u="none" strike="noStrike" kern="1200" cap="none" spc="0" normalizeH="0" baseline="30000" noProof="0">
              <a:ln>
                <a:noFill/>
              </a:ln>
              <a:solidFill>
                <a:prstClr val="black"/>
              </a:solidFill>
              <a:effectLst/>
              <a:uLnTx/>
              <a:uFillTx/>
              <a:latin typeface="Franklin Gothic Book (Body)"/>
              <a:ea typeface="+mn-ea"/>
              <a:cs typeface="+mn-cs"/>
            </a:endParaRPr>
          </a:p>
          <a:p>
            <a:pPr marL="0" marR="0" lvl="0" indent="0" algn="l" defTabSz="914400" rtl="0" eaLnBrk="1" fontAlgn="auto" latinLnBrk="0" hangingPunct="1">
              <a:lnSpc>
                <a:spcPct val="100000"/>
              </a:lnSpc>
              <a:spcBef>
                <a:spcPts val="0"/>
              </a:spcBef>
              <a:spcAft>
                <a:spcPts val="800"/>
              </a:spcAft>
              <a:buClr>
                <a:srgbClr val="70AD47"/>
              </a:buClr>
              <a:buSzTx/>
              <a:buFontTx/>
              <a:buNone/>
              <a:tabLst/>
              <a:defRPr/>
            </a:pPr>
            <a:endParaRPr kumimoji="0" lang="en-US" sz="1200" b="0" i="0" u="none" strike="noStrike" kern="1200" cap="none" spc="0" normalizeH="0" baseline="0" noProof="0">
              <a:ln>
                <a:noFill/>
              </a:ln>
              <a:solidFill>
                <a:prstClr val="black"/>
              </a:solidFill>
              <a:effectLst/>
              <a:uLnTx/>
              <a:uFillTx/>
              <a:latin typeface="Franklin Gothic Book (Body)"/>
              <a:ea typeface="+mn-ea"/>
              <a:cs typeface="+mn-cs"/>
            </a:endParaRPr>
          </a:p>
          <a:p>
            <a:pPr marL="0" marR="0" lvl="0" indent="0" algn="l" defTabSz="914400" rtl="0" eaLnBrk="1" fontAlgn="auto" latinLnBrk="0" hangingPunct="1">
              <a:lnSpc>
                <a:spcPct val="100000"/>
              </a:lnSpc>
              <a:spcBef>
                <a:spcPts val="0"/>
              </a:spcBef>
              <a:spcAft>
                <a:spcPts val="800"/>
              </a:spcAft>
              <a:buClr>
                <a:srgbClr val="70AD47"/>
              </a:buClr>
              <a:buSzTx/>
              <a:buFontTx/>
              <a:buNone/>
              <a:tabLst/>
              <a:defRPr/>
            </a:pPr>
            <a:endParaRPr kumimoji="0" lang="en-US" sz="1200" b="0" i="0" u="none" strike="noStrike" kern="1200" cap="none" spc="0" normalizeH="0" baseline="0" noProof="0">
              <a:ln>
                <a:noFill/>
              </a:ln>
              <a:solidFill>
                <a:prstClr val="black"/>
              </a:solidFill>
              <a:effectLst/>
              <a:uLnTx/>
              <a:uFillTx/>
              <a:latin typeface="Franklin Gothic Book (Body)"/>
              <a:ea typeface="+mn-ea"/>
              <a:cs typeface="+mn-cs"/>
            </a:endParaRPr>
          </a:p>
        </p:txBody>
      </p:sp>
      <p:sp>
        <p:nvSpPr>
          <p:cNvPr id="41" name="Rectangle 40">
            <a:extLst>
              <a:ext uri="{FF2B5EF4-FFF2-40B4-BE49-F238E27FC236}">
                <a16:creationId xmlns:a16="http://schemas.microsoft.com/office/drawing/2014/main" id="{F8B33EE4-F2F6-45F8-B871-4DDD28D4D5A0}"/>
              </a:ext>
            </a:extLst>
          </p:cNvPr>
          <p:cNvSpPr/>
          <p:nvPr/>
        </p:nvSpPr>
        <p:spPr>
          <a:xfrm>
            <a:off x="767664" y="4559890"/>
            <a:ext cx="4980909" cy="972964"/>
          </a:xfrm>
          <a:prstGeom prst="rect">
            <a:avLst/>
          </a:prstGeom>
          <a:noFill/>
          <a:ln w="12700" cap="flat" cmpd="sng" algn="ctr">
            <a:noFill/>
            <a:prstDash val="solid"/>
            <a:miter lim="800000"/>
          </a:ln>
          <a:effectLst/>
        </p:spPr>
        <p:txBody>
          <a:bodyPr rtlCol="0" anchor="ctr" anchorCtr="0"/>
          <a:lstStyle/>
          <a:p>
            <a:pPr marL="0" marR="0" lvl="0" indent="-22860" algn="r" defTabSz="685783" rtl="0" eaLnBrk="1" fontAlgn="auto" latinLnBrk="0" hangingPunct="1">
              <a:lnSpc>
                <a:spcPct val="100000"/>
              </a:lnSpc>
              <a:spcBef>
                <a:spcPts val="600"/>
              </a:spcBef>
              <a:spcAft>
                <a:spcPts val="0"/>
              </a:spcAft>
              <a:buClr>
                <a:srgbClr val="00B050"/>
              </a:buClr>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CTV’s CO</a:t>
            </a:r>
            <a:r>
              <a:rPr kumimoji="0" lang="en-US" sz="1400" b="0" i="0" u="none" strike="noStrike" kern="1200" cap="none" spc="0" normalizeH="0" baseline="-25000" noProof="0">
                <a:ln>
                  <a:noFill/>
                </a:ln>
                <a:solidFill>
                  <a:prstClr val="black">
                    <a:lumMod val="65000"/>
                    <a:lumOff val="35000"/>
                  </a:prstClr>
                </a:solidFill>
                <a:effectLst/>
                <a:uLnTx/>
                <a:uFillTx/>
                <a:latin typeface="Franklin Gothic Medium" panose="020B0603020102020204"/>
                <a:ea typeface="+mn-ea"/>
                <a:cs typeface="+mn-cs"/>
              </a:rPr>
              <a:t>2</a:t>
            </a:r>
            <a:r>
              <a:rPr kumimoji="0" lang="en-US" sz="14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 storage assets are located in close proximity to the majority of existing  emission sources in Northern California as well as potential to serve an emerging new energy economy</a:t>
            </a:r>
          </a:p>
        </p:txBody>
      </p:sp>
      <p:grpSp>
        <p:nvGrpSpPr>
          <p:cNvPr id="42" name="Group 41">
            <a:extLst>
              <a:ext uri="{FF2B5EF4-FFF2-40B4-BE49-F238E27FC236}">
                <a16:creationId xmlns:a16="http://schemas.microsoft.com/office/drawing/2014/main" id="{76EC81C4-C6C8-46FC-B606-8214A70E3174}"/>
              </a:ext>
            </a:extLst>
          </p:cNvPr>
          <p:cNvGrpSpPr/>
          <p:nvPr/>
        </p:nvGrpSpPr>
        <p:grpSpPr>
          <a:xfrm>
            <a:off x="99358" y="4715478"/>
            <a:ext cx="640080" cy="643819"/>
            <a:chOff x="11466005" y="946658"/>
            <a:chExt cx="640080" cy="643819"/>
          </a:xfrm>
        </p:grpSpPr>
        <p:sp>
          <p:nvSpPr>
            <p:cNvPr id="43" name="Oval 42">
              <a:extLst>
                <a:ext uri="{FF2B5EF4-FFF2-40B4-BE49-F238E27FC236}">
                  <a16:creationId xmlns:a16="http://schemas.microsoft.com/office/drawing/2014/main" id="{6A45DC28-8BDA-4E1F-B1B4-7823FC90E6DF}"/>
                </a:ext>
              </a:extLst>
            </p:cNvPr>
            <p:cNvSpPr/>
            <p:nvPr/>
          </p:nvSpPr>
          <p:spPr>
            <a:xfrm>
              <a:off x="11466005" y="946658"/>
              <a:ext cx="640080" cy="643819"/>
            </a:xfrm>
            <a:prstGeom prst="ellipse">
              <a:avLst/>
            </a:prstGeom>
            <a:solidFill>
              <a:schemeClr val="bg1"/>
            </a:solidFill>
            <a:ln w="349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4" name="Picture 43" descr="A picture containing logo&#10;&#10;Description automatically generated">
              <a:extLst>
                <a:ext uri="{FF2B5EF4-FFF2-40B4-BE49-F238E27FC236}">
                  <a16:creationId xmlns:a16="http://schemas.microsoft.com/office/drawing/2014/main" id="{E2EF552E-FCAC-4F84-9FAB-D10185AED8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569331" y="1099853"/>
              <a:ext cx="433428" cy="406583"/>
            </a:xfrm>
            <a:prstGeom prst="rect">
              <a:avLst/>
            </a:prstGeom>
          </p:spPr>
        </p:pic>
      </p:grpSp>
      <p:sp>
        <p:nvSpPr>
          <p:cNvPr id="20" name="Rectangle 19">
            <a:extLst>
              <a:ext uri="{FF2B5EF4-FFF2-40B4-BE49-F238E27FC236}">
                <a16:creationId xmlns:a16="http://schemas.microsoft.com/office/drawing/2014/main" id="{A9B447FE-2802-4506-8EF7-01AEC7688D5D}"/>
              </a:ext>
            </a:extLst>
          </p:cNvPr>
          <p:cNvSpPr/>
          <p:nvPr/>
        </p:nvSpPr>
        <p:spPr>
          <a:xfrm>
            <a:off x="6416039" y="5280018"/>
            <a:ext cx="1605281" cy="144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22" name="Picture 21" descr="Map&#10;&#10;Description automatically generated">
            <a:extLst>
              <a:ext uri="{FF2B5EF4-FFF2-40B4-BE49-F238E27FC236}">
                <a16:creationId xmlns:a16="http://schemas.microsoft.com/office/drawing/2014/main" id="{EE91E43C-5CEC-467D-A13F-FFFDECAD0D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6661" y="833331"/>
            <a:ext cx="5902785" cy="5059530"/>
          </a:xfrm>
          <a:prstGeom prst="rect">
            <a:avLst/>
          </a:prstGeom>
        </p:spPr>
      </p:pic>
      <p:sp>
        <p:nvSpPr>
          <p:cNvPr id="3" name="Slide Number Placeholder 12">
            <a:extLst>
              <a:ext uri="{FF2B5EF4-FFF2-40B4-BE49-F238E27FC236}">
                <a16:creationId xmlns:a16="http://schemas.microsoft.com/office/drawing/2014/main" id="{562861E5-33C2-5660-D3A2-757DFBD6BF16}"/>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14</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860716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7755-0B8E-2635-C9A1-63740D630D22}"/>
              </a:ext>
            </a:extLst>
          </p:cNvPr>
          <p:cNvSpPr>
            <a:spLocks noGrp="1"/>
          </p:cNvSpPr>
          <p:nvPr>
            <p:ph type="title"/>
          </p:nvPr>
        </p:nvSpPr>
        <p:spPr/>
        <p:txBody>
          <a:bodyPr/>
          <a:lstStyle/>
          <a:p>
            <a:r>
              <a:rPr lang="en-US"/>
              <a:t>Developing A New and Technologically Advanced DAC Partnership In California  </a:t>
            </a:r>
          </a:p>
        </p:txBody>
      </p:sp>
    </p:spTree>
    <p:extLst>
      <p:ext uri="{BB962C8B-B14F-4D97-AF65-F5344CB8AC3E}">
        <p14:creationId xmlns:p14="http://schemas.microsoft.com/office/powerpoint/2010/main" val="659951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6BC0052-2D74-4DAD-8F1D-6D8D7182D9CB}"/>
              </a:ext>
            </a:extLst>
          </p:cNvPr>
          <p:cNvGrpSpPr/>
          <p:nvPr/>
        </p:nvGrpSpPr>
        <p:grpSpPr>
          <a:xfrm>
            <a:off x="7311119" y="646463"/>
            <a:ext cx="4423049" cy="2288273"/>
            <a:chOff x="1129532" y="1077408"/>
            <a:chExt cx="9109122" cy="4109401"/>
          </a:xfrm>
        </p:grpSpPr>
        <p:pic>
          <p:nvPicPr>
            <p:cNvPr id="1026" name="Picture 1">
              <a:extLst>
                <a:ext uri="{FF2B5EF4-FFF2-40B4-BE49-F238E27FC236}">
                  <a16:creationId xmlns:a16="http://schemas.microsoft.com/office/drawing/2014/main" id="{32DF6038-0805-404C-9088-6305CC913C3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29532" y="1309244"/>
              <a:ext cx="8964381" cy="387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A896341-C022-40CD-9742-6BC54F320D4E}"/>
                </a:ext>
              </a:extLst>
            </p:cNvPr>
            <p:cNvSpPr/>
            <p:nvPr/>
          </p:nvSpPr>
          <p:spPr>
            <a:xfrm>
              <a:off x="7881940" y="1077408"/>
              <a:ext cx="2356714" cy="3059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3" name="Title 2">
            <a:extLst>
              <a:ext uri="{FF2B5EF4-FFF2-40B4-BE49-F238E27FC236}">
                <a16:creationId xmlns:a16="http://schemas.microsoft.com/office/drawing/2014/main" id="{3E741F9E-BB76-4519-9E4C-04F3B77B1F06}"/>
              </a:ext>
            </a:extLst>
          </p:cNvPr>
          <p:cNvSpPr>
            <a:spLocks noGrp="1"/>
          </p:cNvSpPr>
          <p:nvPr>
            <p:ph type="title"/>
          </p:nvPr>
        </p:nvSpPr>
        <p:spPr>
          <a:xfrm>
            <a:off x="400941" y="165747"/>
            <a:ext cx="11524074" cy="337529"/>
          </a:xfrm>
        </p:spPr>
        <p:txBody>
          <a:bodyPr/>
          <a:lstStyle/>
          <a:p>
            <a:r>
              <a:rPr lang="en-US"/>
              <a:t>Progressing Climate Leadership and Energy Transition Through Direct Air Capture (DAC) </a:t>
            </a:r>
          </a:p>
        </p:txBody>
      </p:sp>
      <p:sp>
        <p:nvSpPr>
          <p:cNvPr id="7" name="Content Placeholder 4">
            <a:extLst>
              <a:ext uri="{FF2B5EF4-FFF2-40B4-BE49-F238E27FC236}">
                <a16:creationId xmlns:a16="http://schemas.microsoft.com/office/drawing/2014/main" id="{BF0C8846-2F4A-485D-BD81-464FE7D68641}"/>
              </a:ext>
            </a:extLst>
          </p:cNvPr>
          <p:cNvSpPr txBox="1">
            <a:spLocks/>
          </p:cNvSpPr>
          <p:nvPr/>
        </p:nvSpPr>
        <p:spPr>
          <a:xfrm>
            <a:off x="413595" y="1727578"/>
            <a:ext cx="6159650" cy="1034664"/>
          </a:xfrm>
          <a:prstGeom prst="rect">
            <a:avLst/>
          </a:prstGeom>
        </p:spPr>
        <p:txBody>
          <a:bodyPr vert="horz" lIns="0" tIns="45720" rIns="0" bIns="45720" rtlCol="0" anchor="t">
            <a:noAutofit/>
          </a:bodyPr>
          <a:lstStyle>
            <a:defPPr>
              <a:defRPr lang="en-US"/>
            </a:defPPr>
            <a:lvl1pPr marL="217974" indent="-171450" defTabSz="913532">
              <a:lnSpc>
                <a:spcPct val="100000"/>
              </a:lnSpc>
              <a:spcBef>
                <a:spcPts val="0"/>
              </a:spcBef>
              <a:spcAft>
                <a:spcPts val="600"/>
              </a:spcAft>
              <a:buClr>
                <a:schemeClr val="accent6"/>
              </a:buClr>
              <a:buFont typeface="Wingdings" panose="05000000000000000000" pitchFamily="2" charset="2"/>
              <a:buChar char="ü"/>
              <a:defRPr sz="1000" i="1"/>
            </a:lvl1pPr>
            <a:lvl2pPr marL="674751" lvl="1" indent="-171450" defTabSz="913532">
              <a:lnSpc>
                <a:spcPct val="100000"/>
              </a:lnSpc>
              <a:spcBef>
                <a:spcPts val="0"/>
              </a:spcBef>
              <a:spcAft>
                <a:spcPts val="600"/>
              </a:spcAft>
              <a:buClr>
                <a:schemeClr val="accent6"/>
              </a:buClr>
              <a:buFont typeface="Wingdings" panose="05000000000000000000" pitchFamily="2" charset="2"/>
              <a:buChar char="ü"/>
              <a:defRPr sz="1000"/>
            </a:lvl2pPr>
            <a:lvl3pPr marL="913554" indent="0" defTabSz="913554">
              <a:lnSpc>
                <a:spcPct val="90000"/>
              </a:lnSpc>
              <a:spcBef>
                <a:spcPts val="500"/>
              </a:spcBef>
              <a:buFont typeface="Arial" panose="020B0604020202020204" pitchFamily="34" charset="0"/>
              <a:buNone/>
              <a:defRPr sz="1465"/>
            </a:lvl3pPr>
            <a:lvl4pPr marL="1370331" indent="0" defTabSz="913554">
              <a:lnSpc>
                <a:spcPct val="90000"/>
              </a:lnSpc>
              <a:spcBef>
                <a:spcPts val="500"/>
              </a:spcBef>
              <a:buFont typeface="Arial" panose="020B0604020202020204" pitchFamily="34" charset="0"/>
              <a:buNone/>
              <a:defRPr sz="1399"/>
            </a:lvl4pPr>
            <a:lvl5pPr marL="1827108" indent="0" defTabSz="913554">
              <a:lnSpc>
                <a:spcPct val="90000"/>
              </a:lnSpc>
              <a:spcBef>
                <a:spcPts val="500"/>
              </a:spcBef>
              <a:buFont typeface="Arial" panose="020B0604020202020204" pitchFamily="34" charset="0"/>
              <a:buNone/>
              <a:defRPr sz="1399"/>
            </a:lvl5pPr>
            <a:lvl6pPr marL="2512274" indent="-228389" defTabSz="913554">
              <a:lnSpc>
                <a:spcPct val="90000"/>
              </a:lnSpc>
              <a:spcBef>
                <a:spcPts val="500"/>
              </a:spcBef>
              <a:buFont typeface="Arial" panose="020B0604020202020204" pitchFamily="34" charset="0"/>
              <a:buChar char="•"/>
              <a:defRPr sz="1798"/>
            </a:lvl6pPr>
            <a:lvl7pPr marL="2969051" indent="-228389" defTabSz="913554">
              <a:lnSpc>
                <a:spcPct val="90000"/>
              </a:lnSpc>
              <a:spcBef>
                <a:spcPts val="500"/>
              </a:spcBef>
              <a:buFont typeface="Arial" panose="020B0604020202020204" pitchFamily="34" charset="0"/>
              <a:buChar char="•"/>
              <a:defRPr sz="1798"/>
            </a:lvl7pPr>
            <a:lvl8pPr marL="3425828" indent="-228389" defTabSz="913554">
              <a:lnSpc>
                <a:spcPct val="90000"/>
              </a:lnSpc>
              <a:spcBef>
                <a:spcPts val="500"/>
              </a:spcBef>
              <a:buFont typeface="Arial" panose="020B0604020202020204" pitchFamily="34" charset="0"/>
              <a:buChar char="•"/>
              <a:defRPr sz="1798"/>
            </a:lvl8pPr>
            <a:lvl9pPr marL="3882605" indent="-228389" defTabSz="913554">
              <a:lnSpc>
                <a:spcPct val="90000"/>
              </a:lnSpc>
              <a:spcBef>
                <a:spcPts val="500"/>
              </a:spcBef>
              <a:buFont typeface="Arial" panose="020B0604020202020204" pitchFamily="34" charset="0"/>
              <a:buChar char="•"/>
              <a:defRPr sz="1798"/>
            </a:lvl9pPr>
          </a:lstStyle>
          <a:p>
            <a:pPr marL="182880" marR="0" lvl="1" indent="-182880" algn="l" defTabSz="914400" rtl="0" eaLnBrk="1" fontAlgn="auto" latinLnBrk="0" hangingPunct="1">
              <a:lnSpc>
                <a:spcPts val="1400"/>
              </a:lnSpc>
              <a:spcBef>
                <a:spcPts val="300"/>
              </a:spcBef>
              <a:spcAft>
                <a:spcPts val="0"/>
              </a:spcAft>
              <a:buSzTx/>
              <a:buFont typeface="Wingdings" panose="05000000000000000000" pitchFamily="2" charset="2"/>
              <a:buChar char="§"/>
              <a:tabLst/>
              <a:defRPr/>
            </a:pPr>
            <a:r>
              <a:rPr lang="en-US" sz="1200" b="1">
                <a:solidFill>
                  <a:schemeClr val="accent6"/>
                </a:solidFill>
                <a:latin typeface="Franklin Gothic Book" panose="020B0503020102020204"/>
              </a:rPr>
              <a:t>WHAT IS DAC+S? </a:t>
            </a:r>
          </a:p>
          <a:p>
            <a:pPr marL="0" marR="0" lvl="1" indent="0" algn="l" defTabSz="914400" rtl="0" eaLnBrk="1" fontAlgn="auto" latinLnBrk="0" hangingPunct="1">
              <a:lnSpc>
                <a:spcPts val="1400"/>
              </a:lnSpc>
              <a:spcBef>
                <a:spcPts val="300"/>
              </a:spcBef>
              <a:spcAft>
                <a:spcPts val="0"/>
              </a:spcAft>
              <a:buSzTx/>
              <a:buNone/>
              <a:tabLst/>
              <a:defRPr/>
            </a:pPr>
            <a:r>
              <a:rPr lang="en-US" sz="1100">
                <a:solidFill>
                  <a:prstClr val="black"/>
                </a:solidFill>
                <a:latin typeface="Franklin Gothic Book" panose="020B0503020102020204"/>
              </a:rPr>
              <a:t>Direct Air Capture plus Storage (DAC+S) is a technological solution that can remove and then permanently store decades-old atmospheric carbon in underground reservoirs using low carbon emission energy </a:t>
            </a:r>
          </a:p>
          <a:p>
            <a:pPr marL="0" marR="0" lvl="1" indent="0" algn="l" defTabSz="914400" rtl="0" eaLnBrk="1" fontAlgn="auto" latinLnBrk="0" hangingPunct="1">
              <a:lnSpc>
                <a:spcPts val="1400"/>
              </a:lnSpc>
              <a:spcBef>
                <a:spcPts val="300"/>
              </a:spcBef>
              <a:spcAft>
                <a:spcPts val="0"/>
              </a:spcAft>
              <a:buSzTx/>
              <a:buNone/>
              <a:tabLst/>
              <a:defRPr/>
            </a:pPr>
            <a:r>
              <a:rPr lang="en-US" sz="1100">
                <a:solidFill>
                  <a:prstClr val="black"/>
                </a:solidFill>
                <a:latin typeface="Franklin Gothic Book" panose="020B0503020102020204"/>
              </a:rPr>
              <a:t>DAC+S reduces overall levels of CO</a:t>
            </a:r>
            <a:r>
              <a:rPr lang="en-US" sz="1100" baseline="-25000">
                <a:solidFill>
                  <a:prstClr val="black"/>
                </a:solidFill>
                <a:latin typeface="Franklin Gothic Book" panose="020B0503020102020204"/>
              </a:rPr>
              <a:t>2</a:t>
            </a:r>
            <a:r>
              <a:rPr lang="en-US" sz="1100">
                <a:solidFill>
                  <a:prstClr val="black"/>
                </a:solidFill>
                <a:latin typeface="Franklin Gothic Book" panose="020B0503020102020204"/>
              </a:rPr>
              <a:t> in the atmosphere and therefore is carbon negative</a:t>
            </a:r>
          </a:p>
        </p:txBody>
      </p:sp>
      <p:sp>
        <p:nvSpPr>
          <p:cNvPr id="33" name="TextBox 32">
            <a:extLst>
              <a:ext uri="{FF2B5EF4-FFF2-40B4-BE49-F238E27FC236}">
                <a16:creationId xmlns:a16="http://schemas.microsoft.com/office/drawing/2014/main" id="{F2BE22E0-A259-4A9B-9BE8-3CDBDAECAFCE}"/>
              </a:ext>
            </a:extLst>
          </p:cNvPr>
          <p:cNvSpPr txBox="1"/>
          <p:nvPr/>
        </p:nvSpPr>
        <p:spPr>
          <a:xfrm>
            <a:off x="834327" y="6442186"/>
            <a:ext cx="10853409" cy="338554"/>
          </a:xfrm>
          <a:prstGeom prst="rect">
            <a:avLst/>
          </a:prstGeom>
          <a:noFill/>
        </p:spPr>
        <p:txBody>
          <a:bodyPr wrap="square" rtlCol="0">
            <a:spAutoFit/>
          </a:bodyPr>
          <a:lstStyle/>
          <a:p>
            <a:r>
              <a:rPr lang="en-US" sz="800"/>
              <a:t>(1) CTV Direct is a wholly owned subsidiary of Carbon </a:t>
            </a:r>
            <a:r>
              <a:rPr lang="en-US" sz="800" err="1"/>
              <a:t>TerraVault</a:t>
            </a:r>
            <a:r>
              <a:rPr lang="en-US" sz="800"/>
              <a:t> focused on DAC. (2) Source: “Big Tech’s carbon removal scheme announces its first purchases”, Protocol, June 2022. (3) Source: EPA. (4) California’s leading goal for Carbon Direct Removal of 100 MTPA, of which ~66 MMTPA is projected to be from DAC per CARB Scoping Plan. Source: CARB. </a:t>
            </a:r>
          </a:p>
        </p:txBody>
      </p:sp>
      <p:sp>
        <p:nvSpPr>
          <p:cNvPr id="13" name="Content Placeholder 4">
            <a:extLst>
              <a:ext uri="{FF2B5EF4-FFF2-40B4-BE49-F238E27FC236}">
                <a16:creationId xmlns:a16="http://schemas.microsoft.com/office/drawing/2014/main" id="{EF8CBFAB-C868-496F-9F38-78B829E97562}"/>
              </a:ext>
            </a:extLst>
          </p:cNvPr>
          <p:cNvSpPr txBox="1">
            <a:spLocks/>
          </p:cNvSpPr>
          <p:nvPr/>
        </p:nvSpPr>
        <p:spPr>
          <a:xfrm>
            <a:off x="413594" y="3919045"/>
            <a:ext cx="6159650" cy="1717175"/>
          </a:xfrm>
          <a:prstGeom prst="rect">
            <a:avLst/>
          </a:prstGeom>
        </p:spPr>
        <p:txBody>
          <a:bodyPr vert="horz" lIns="0" tIns="45720" rIns="0" bIns="45720" rtlCol="0" anchor="t">
            <a:noAutofit/>
          </a:bodyPr>
          <a:lstStyle>
            <a:defPPr>
              <a:defRPr lang="en-US"/>
            </a:defPPr>
            <a:lvl1pPr marL="217974" indent="-171450" defTabSz="913532">
              <a:lnSpc>
                <a:spcPct val="100000"/>
              </a:lnSpc>
              <a:spcBef>
                <a:spcPts val="0"/>
              </a:spcBef>
              <a:spcAft>
                <a:spcPts val="600"/>
              </a:spcAft>
              <a:buClr>
                <a:schemeClr val="accent6"/>
              </a:buClr>
              <a:buFont typeface="Wingdings" panose="05000000000000000000" pitchFamily="2" charset="2"/>
              <a:buChar char="ü"/>
              <a:defRPr sz="1000" i="1"/>
            </a:lvl1pPr>
            <a:lvl2pPr marL="674751" lvl="1" indent="-171450" defTabSz="913532">
              <a:lnSpc>
                <a:spcPct val="100000"/>
              </a:lnSpc>
              <a:spcBef>
                <a:spcPts val="0"/>
              </a:spcBef>
              <a:spcAft>
                <a:spcPts val="600"/>
              </a:spcAft>
              <a:buClr>
                <a:schemeClr val="accent6"/>
              </a:buClr>
              <a:buFont typeface="Wingdings" panose="05000000000000000000" pitchFamily="2" charset="2"/>
              <a:buChar char="ü"/>
              <a:defRPr sz="1000"/>
            </a:lvl2pPr>
            <a:lvl3pPr marL="913554" indent="0" defTabSz="913554">
              <a:lnSpc>
                <a:spcPct val="90000"/>
              </a:lnSpc>
              <a:spcBef>
                <a:spcPts val="500"/>
              </a:spcBef>
              <a:buFont typeface="Arial" panose="020B0604020202020204" pitchFamily="34" charset="0"/>
              <a:buNone/>
              <a:defRPr sz="1465"/>
            </a:lvl3pPr>
            <a:lvl4pPr marL="1370331" indent="0" defTabSz="913554">
              <a:lnSpc>
                <a:spcPct val="90000"/>
              </a:lnSpc>
              <a:spcBef>
                <a:spcPts val="500"/>
              </a:spcBef>
              <a:buFont typeface="Arial" panose="020B0604020202020204" pitchFamily="34" charset="0"/>
              <a:buNone/>
              <a:defRPr sz="1399"/>
            </a:lvl4pPr>
            <a:lvl5pPr marL="1827108" indent="0" defTabSz="913554">
              <a:lnSpc>
                <a:spcPct val="90000"/>
              </a:lnSpc>
              <a:spcBef>
                <a:spcPts val="500"/>
              </a:spcBef>
              <a:buFont typeface="Arial" panose="020B0604020202020204" pitchFamily="34" charset="0"/>
              <a:buNone/>
              <a:defRPr sz="1399"/>
            </a:lvl5pPr>
            <a:lvl6pPr marL="2512274" indent="-228389" defTabSz="913554">
              <a:lnSpc>
                <a:spcPct val="90000"/>
              </a:lnSpc>
              <a:spcBef>
                <a:spcPts val="500"/>
              </a:spcBef>
              <a:buFont typeface="Arial" panose="020B0604020202020204" pitchFamily="34" charset="0"/>
              <a:buChar char="•"/>
              <a:defRPr sz="1798"/>
            </a:lvl6pPr>
            <a:lvl7pPr marL="2969051" indent="-228389" defTabSz="913554">
              <a:lnSpc>
                <a:spcPct val="90000"/>
              </a:lnSpc>
              <a:spcBef>
                <a:spcPts val="500"/>
              </a:spcBef>
              <a:buFont typeface="Arial" panose="020B0604020202020204" pitchFamily="34" charset="0"/>
              <a:buChar char="•"/>
              <a:defRPr sz="1798"/>
            </a:lvl7pPr>
            <a:lvl8pPr marL="3425828" indent="-228389" defTabSz="913554">
              <a:lnSpc>
                <a:spcPct val="90000"/>
              </a:lnSpc>
              <a:spcBef>
                <a:spcPts val="500"/>
              </a:spcBef>
              <a:buFont typeface="Arial" panose="020B0604020202020204" pitchFamily="34" charset="0"/>
              <a:buChar char="•"/>
              <a:defRPr sz="1798"/>
            </a:lvl8pPr>
            <a:lvl9pPr marL="3882605" indent="-228389" defTabSz="913554">
              <a:lnSpc>
                <a:spcPct val="90000"/>
              </a:lnSpc>
              <a:spcBef>
                <a:spcPts val="500"/>
              </a:spcBef>
              <a:buFont typeface="Arial" panose="020B0604020202020204" pitchFamily="34" charset="0"/>
              <a:buChar char="•"/>
              <a:defRPr sz="1798"/>
            </a:lvl9pPr>
          </a:lstStyle>
          <a:p>
            <a:pPr marL="182880" marR="0" lvl="1" indent="-182880" algn="l" defTabSz="914400" rtl="0" eaLnBrk="1" fontAlgn="auto" latinLnBrk="0" hangingPunct="1">
              <a:lnSpc>
                <a:spcPts val="1400"/>
              </a:lnSpc>
              <a:spcBef>
                <a:spcPts val="300"/>
              </a:spcBef>
              <a:spcAft>
                <a:spcPts val="0"/>
              </a:spcAft>
              <a:buSzTx/>
              <a:buFont typeface="Wingdings" panose="05000000000000000000" pitchFamily="2" charset="2"/>
              <a:buChar char="§"/>
              <a:tabLst/>
              <a:defRPr/>
            </a:pPr>
            <a:r>
              <a:rPr lang="en-US" sz="1200" b="1">
                <a:solidFill>
                  <a:schemeClr val="accent6"/>
                </a:solidFill>
                <a:latin typeface="Franklin Gothic Book" panose="020B0503020102020204"/>
              </a:rPr>
              <a:t>WHY FORM A DAC CONSORTIUM IN CALIFORNIA? </a:t>
            </a:r>
          </a:p>
          <a:p>
            <a:pPr marL="0" marR="0" lvl="1" indent="0" algn="l" defTabSz="914400" rtl="0" eaLnBrk="1" fontAlgn="auto" latinLnBrk="0" hangingPunct="1">
              <a:lnSpc>
                <a:spcPts val="1400"/>
              </a:lnSpc>
              <a:spcBef>
                <a:spcPts val="300"/>
              </a:spcBef>
              <a:spcAft>
                <a:spcPts val="0"/>
              </a:spcAft>
              <a:buSzTx/>
              <a:buNone/>
              <a:tabLst/>
              <a:defRPr/>
            </a:pPr>
            <a:r>
              <a:rPr lang="en-US" sz="1100">
                <a:solidFill>
                  <a:prstClr val="black"/>
                </a:solidFill>
                <a:latin typeface="Franklin Gothic Book" panose="020B0503020102020204"/>
              </a:rPr>
              <a:t>California has ample access to sustainable Carbon Dioxide Removal (CDR) credits</a:t>
            </a:r>
            <a:r>
              <a:rPr lang="en-US" sz="1100" baseline="30000">
                <a:solidFill>
                  <a:prstClr val="black"/>
                </a:solidFill>
                <a:latin typeface="Franklin Gothic Book" panose="020B0503020102020204"/>
              </a:rPr>
              <a:t>2</a:t>
            </a:r>
            <a:r>
              <a:rPr lang="en-US" sz="1100">
                <a:solidFill>
                  <a:prstClr val="black"/>
                </a:solidFill>
                <a:latin typeface="Franklin Gothic Book" panose="020B0503020102020204"/>
              </a:rPr>
              <a:t>, advanced technologies, world-leading research institutions, and supportive government-driven financial incentives  </a:t>
            </a:r>
          </a:p>
          <a:p>
            <a:pPr marL="0" marR="0" lvl="1" indent="0" algn="l" defTabSz="914400" rtl="0" eaLnBrk="1" fontAlgn="auto" latinLnBrk="0" hangingPunct="1">
              <a:lnSpc>
                <a:spcPts val="1400"/>
              </a:lnSpc>
              <a:spcBef>
                <a:spcPts val="300"/>
              </a:spcBef>
              <a:spcAft>
                <a:spcPts val="0"/>
              </a:spcAft>
              <a:buSzTx/>
              <a:buNone/>
              <a:tabLst/>
              <a:defRPr/>
            </a:pPr>
            <a:r>
              <a:rPr lang="en-US" sz="1100" err="1">
                <a:solidFill>
                  <a:prstClr val="black"/>
                </a:solidFill>
                <a:latin typeface="Franklin Gothic Book" panose="020B0503020102020204"/>
              </a:rPr>
              <a:t>CarbonTerraVault</a:t>
            </a:r>
            <a:r>
              <a:rPr lang="en-US" sz="1100">
                <a:solidFill>
                  <a:prstClr val="black"/>
                </a:solidFill>
                <a:latin typeface="Franklin Gothic Book" panose="020B0503020102020204"/>
              </a:rPr>
              <a:t> leads in EPA Class VI permit applications for CO</a:t>
            </a:r>
            <a:r>
              <a:rPr lang="en-US" sz="1100" baseline="-25000">
                <a:solidFill>
                  <a:prstClr val="black"/>
                </a:solidFill>
                <a:latin typeface="Franklin Gothic Book" panose="020B0503020102020204"/>
              </a:rPr>
              <a:t>2</a:t>
            </a:r>
            <a:r>
              <a:rPr lang="en-US" sz="1100">
                <a:solidFill>
                  <a:prstClr val="black"/>
                </a:solidFill>
                <a:latin typeface="Franklin Gothic Book" panose="020B0503020102020204"/>
              </a:rPr>
              <a:t> non-EOR storage reservoirs in California</a:t>
            </a:r>
            <a:r>
              <a:rPr lang="en-US" sz="1100" baseline="30000">
                <a:solidFill>
                  <a:prstClr val="black"/>
                </a:solidFill>
                <a:latin typeface="Franklin Gothic Book" panose="020B0503020102020204"/>
              </a:rPr>
              <a:t>3</a:t>
            </a:r>
            <a:r>
              <a:rPr lang="en-US" sz="1100">
                <a:solidFill>
                  <a:prstClr val="black"/>
                </a:solidFill>
                <a:latin typeface="Franklin Gothic Book" panose="020B0503020102020204"/>
              </a:rPr>
              <a:t> that are supplemented by extensive existing infrastructure that can be repurposed to further advance DAC+S across California </a:t>
            </a:r>
          </a:p>
          <a:p>
            <a:pPr marL="0" lvl="1" indent="0" defTabSz="914400">
              <a:lnSpc>
                <a:spcPts val="1400"/>
              </a:lnSpc>
              <a:spcBef>
                <a:spcPts val="300"/>
              </a:spcBef>
              <a:spcAft>
                <a:spcPts val="0"/>
              </a:spcAft>
              <a:buNone/>
              <a:defRPr/>
            </a:pPr>
            <a:r>
              <a:rPr lang="en-US" sz="1100">
                <a:solidFill>
                  <a:prstClr val="black"/>
                </a:solidFill>
                <a:latin typeface="Franklin Gothic Book" panose="020B0503020102020204"/>
              </a:rPr>
              <a:t>California has ambitious climate targets that require CDR for success</a:t>
            </a:r>
            <a:r>
              <a:rPr lang="en-US" sz="1100" baseline="30000">
                <a:solidFill>
                  <a:prstClr val="black"/>
                </a:solidFill>
                <a:latin typeface="Franklin Gothic Book" panose="020B0503020102020204"/>
              </a:rPr>
              <a:t>4</a:t>
            </a:r>
            <a:endParaRPr lang="en-US" sz="1100">
              <a:solidFill>
                <a:prstClr val="black"/>
              </a:solidFill>
              <a:latin typeface="Franklin Gothic Book" panose="020B0503020102020204"/>
            </a:endParaRPr>
          </a:p>
        </p:txBody>
      </p:sp>
      <p:sp>
        <p:nvSpPr>
          <p:cNvPr id="14" name="Content Placeholder 4">
            <a:extLst>
              <a:ext uri="{FF2B5EF4-FFF2-40B4-BE49-F238E27FC236}">
                <a16:creationId xmlns:a16="http://schemas.microsoft.com/office/drawing/2014/main" id="{90C2DA9E-1432-492C-B1FA-A89090C39E96}"/>
              </a:ext>
            </a:extLst>
          </p:cNvPr>
          <p:cNvSpPr txBox="1">
            <a:spLocks/>
          </p:cNvSpPr>
          <p:nvPr/>
        </p:nvSpPr>
        <p:spPr>
          <a:xfrm>
            <a:off x="413593" y="5375394"/>
            <a:ext cx="6159651" cy="1034664"/>
          </a:xfrm>
          <a:prstGeom prst="rect">
            <a:avLst/>
          </a:prstGeom>
        </p:spPr>
        <p:txBody>
          <a:bodyPr vert="horz" lIns="0" tIns="45720" rIns="0" bIns="45720" rtlCol="0" anchor="t">
            <a:noAutofit/>
          </a:bodyPr>
          <a:lstStyle>
            <a:defPPr>
              <a:defRPr lang="en-US"/>
            </a:defPPr>
            <a:lvl1pPr marL="217974" indent="-171450" defTabSz="913532">
              <a:lnSpc>
                <a:spcPct val="100000"/>
              </a:lnSpc>
              <a:spcBef>
                <a:spcPts val="0"/>
              </a:spcBef>
              <a:spcAft>
                <a:spcPts val="600"/>
              </a:spcAft>
              <a:buClr>
                <a:schemeClr val="accent6"/>
              </a:buClr>
              <a:buFont typeface="Wingdings" panose="05000000000000000000" pitchFamily="2" charset="2"/>
              <a:buChar char="ü"/>
              <a:defRPr sz="1000" i="1"/>
            </a:lvl1pPr>
            <a:lvl2pPr marL="674751" lvl="1" indent="-171450" defTabSz="913532">
              <a:lnSpc>
                <a:spcPct val="100000"/>
              </a:lnSpc>
              <a:spcBef>
                <a:spcPts val="0"/>
              </a:spcBef>
              <a:spcAft>
                <a:spcPts val="600"/>
              </a:spcAft>
              <a:buClr>
                <a:schemeClr val="accent6"/>
              </a:buClr>
              <a:buFont typeface="Wingdings" panose="05000000000000000000" pitchFamily="2" charset="2"/>
              <a:buChar char="ü"/>
              <a:defRPr sz="1000"/>
            </a:lvl2pPr>
            <a:lvl3pPr marL="913554" indent="0" defTabSz="913554">
              <a:lnSpc>
                <a:spcPct val="90000"/>
              </a:lnSpc>
              <a:spcBef>
                <a:spcPts val="500"/>
              </a:spcBef>
              <a:buFont typeface="Arial" panose="020B0604020202020204" pitchFamily="34" charset="0"/>
              <a:buNone/>
              <a:defRPr sz="1465"/>
            </a:lvl3pPr>
            <a:lvl4pPr marL="1370331" indent="0" defTabSz="913554">
              <a:lnSpc>
                <a:spcPct val="90000"/>
              </a:lnSpc>
              <a:spcBef>
                <a:spcPts val="500"/>
              </a:spcBef>
              <a:buFont typeface="Arial" panose="020B0604020202020204" pitchFamily="34" charset="0"/>
              <a:buNone/>
              <a:defRPr sz="1399"/>
            </a:lvl4pPr>
            <a:lvl5pPr marL="1827108" indent="0" defTabSz="913554">
              <a:lnSpc>
                <a:spcPct val="90000"/>
              </a:lnSpc>
              <a:spcBef>
                <a:spcPts val="500"/>
              </a:spcBef>
              <a:buFont typeface="Arial" panose="020B0604020202020204" pitchFamily="34" charset="0"/>
              <a:buNone/>
              <a:defRPr sz="1399"/>
            </a:lvl5pPr>
            <a:lvl6pPr marL="2512274" indent="-228389" defTabSz="913554">
              <a:lnSpc>
                <a:spcPct val="90000"/>
              </a:lnSpc>
              <a:spcBef>
                <a:spcPts val="500"/>
              </a:spcBef>
              <a:buFont typeface="Arial" panose="020B0604020202020204" pitchFamily="34" charset="0"/>
              <a:buChar char="•"/>
              <a:defRPr sz="1798"/>
            </a:lvl6pPr>
            <a:lvl7pPr marL="2969051" indent="-228389" defTabSz="913554">
              <a:lnSpc>
                <a:spcPct val="90000"/>
              </a:lnSpc>
              <a:spcBef>
                <a:spcPts val="500"/>
              </a:spcBef>
              <a:buFont typeface="Arial" panose="020B0604020202020204" pitchFamily="34" charset="0"/>
              <a:buChar char="•"/>
              <a:defRPr sz="1798"/>
            </a:lvl7pPr>
            <a:lvl8pPr marL="3425828" indent="-228389" defTabSz="913554">
              <a:lnSpc>
                <a:spcPct val="90000"/>
              </a:lnSpc>
              <a:spcBef>
                <a:spcPts val="500"/>
              </a:spcBef>
              <a:buFont typeface="Arial" panose="020B0604020202020204" pitchFamily="34" charset="0"/>
              <a:buChar char="•"/>
              <a:defRPr sz="1798"/>
            </a:lvl8pPr>
            <a:lvl9pPr marL="3882605" indent="-228389" defTabSz="913554">
              <a:lnSpc>
                <a:spcPct val="90000"/>
              </a:lnSpc>
              <a:spcBef>
                <a:spcPts val="500"/>
              </a:spcBef>
              <a:buFont typeface="Arial" panose="020B0604020202020204" pitchFamily="34" charset="0"/>
              <a:buChar char="•"/>
              <a:defRPr sz="1798"/>
            </a:lvl9pPr>
          </a:lstStyle>
          <a:p>
            <a:pPr marL="182880" lvl="1" indent="-182880" defTabSz="914400">
              <a:lnSpc>
                <a:spcPts val="1400"/>
              </a:lnSpc>
              <a:spcBef>
                <a:spcPts val="300"/>
              </a:spcBef>
              <a:spcAft>
                <a:spcPts val="0"/>
              </a:spcAft>
              <a:buFont typeface="Wingdings" panose="05000000000000000000" pitchFamily="2" charset="2"/>
              <a:buChar char="§"/>
              <a:defRPr/>
            </a:pPr>
            <a:r>
              <a:rPr lang="en-US" sz="1200" b="1">
                <a:solidFill>
                  <a:schemeClr val="accent6"/>
                </a:solidFill>
                <a:latin typeface="Franklin Gothic Book" panose="020B0503020102020204"/>
              </a:rPr>
              <a:t>WHY IS IT IMPORTANT? </a:t>
            </a:r>
          </a:p>
          <a:p>
            <a:pPr marL="0" lvl="1" indent="0" defTabSz="914400">
              <a:lnSpc>
                <a:spcPts val="1400"/>
              </a:lnSpc>
              <a:spcBef>
                <a:spcPts val="300"/>
              </a:spcBef>
              <a:spcAft>
                <a:spcPts val="0"/>
              </a:spcAft>
              <a:buNone/>
              <a:defRPr/>
            </a:pPr>
            <a:r>
              <a:rPr lang="en-US" sz="1100">
                <a:solidFill>
                  <a:prstClr val="black"/>
                </a:solidFill>
                <a:latin typeface="Franklin Gothic Book" panose="020B0503020102020204"/>
              </a:rPr>
              <a:t>Acceleration of DAC+S in California can provide positive economic impacts, create high-paying jobs, successfully and sustainably reduce CO</a:t>
            </a:r>
            <a:r>
              <a:rPr lang="en-US" sz="1100" baseline="-25000">
                <a:solidFill>
                  <a:prstClr val="black"/>
                </a:solidFill>
                <a:latin typeface="Franklin Gothic Book" panose="020B0503020102020204"/>
              </a:rPr>
              <a:t>2</a:t>
            </a:r>
            <a:r>
              <a:rPr lang="en-US" sz="1100">
                <a:solidFill>
                  <a:prstClr val="black"/>
                </a:solidFill>
                <a:latin typeface="Franklin Gothic Book" panose="020B0503020102020204"/>
              </a:rPr>
              <a:t> emissions, and help the state lead in the energy transition with long-lasting benefits for Californians and our communities</a:t>
            </a:r>
            <a:endParaRPr kumimoji="0" lang="en-US" sz="11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15" name="Picture 14" descr="Logo&#10;&#10;Description automatically generated">
            <a:extLst>
              <a:ext uri="{FF2B5EF4-FFF2-40B4-BE49-F238E27FC236}">
                <a16:creationId xmlns:a16="http://schemas.microsoft.com/office/drawing/2014/main" id="{17C6D85C-B829-4FA5-A6EE-7A3F40122A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25163" y="3286273"/>
            <a:ext cx="2075642" cy="1138788"/>
          </a:xfrm>
          <a:prstGeom prst="rect">
            <a:avLst/>
          </a:prstGeom>
        </p:spPr>
      </p:pic>
      <p:sp>
        <p:nvSpPr>
          <p:cNvPr id="19" name="TextBox 18">
            <a:extLst>
              <a:ext uri="{FF2B5EF4-FFF2-40B4-BE49-F238E27FC236}">
                <a16:creationId xmlns:a16="http://schemas.microsoft.com/office/drawing/2014/main" id="{78AB8D28-7CDB-4ACE-8471-628B711C12C2}"/>
              </a:ext>
            </a:extLst>
          </p:cNvPr>
          <p:cNvSpPr txBox="1"/>
          <p:nvPr/>
        </p:nvSpPr>
        <p:spPr>
          <a:xfrm>
            <a:off x="7782680" y="6241439"/>
            <a:ext cx="1265709" cy="215444"/>
          </a:xfrm>
          <a:prstGeom prst="rect">
            <a:avLst/>
          </a:prstGeom>
          <a:noFill/>
        </p:spPr>
        <p:txBody>
          <a:bodyPr wrap="square" rtlCol="0">
            <a:spAutoFit/>
          </a:bodyPr>
          <a:lstStyle/>
          <a:p>
            <a:r>
              <a:rPr lang="en-US" sz="800" i="1">
                <a:solidFill>
                  <a:schemeClr val="bg1">
                    <a:lumMod val="50000"/>
                  </a:schemeClr>
                </a:solidFill>
              </a:rPr>
              <a:t>Source: CARB </a:t>
            </a:r>
          </a:p>
        </p:txBody>
      </p:sp>
      <p:sp>
        <p:nvSpPr>
          <p:cNvPr id="20" name="TextBox 19">
            <a:extLst>
              <a:ext uri="{FF2B5EF4-FFF2-40B4-BE49-F238E27FC236}">
                <a16:creationId xmlns:a16="http://schemas.microsoft.com/office/drawing/2014/main" id="{9D9BBE5F-CDD3-4A7F-A46A-3262BE29BFB7}"/>
              </a:ext>
            </a:extLst>
          </p:cNvPr>
          <p:cNvSpPr txBox="1"/>
          <p:nvPr/>
        </p:nvSpPr>
        <p:spPr>
          <a:xfrm>
            <a:off x="7719596" y="2895060"/>
            <a:ext cx="1748718" cy="215444"/>
          </a:xfrm>
          <a:prstGeom prst="rect">
            <a:avLst/>
          </a:prstGeom>
          <a:noFill/>
        </p:spPr>
        <p:txBody>
          <a:bodyPr wrap="square" rtlCol="0">
            <a:spAutoFit/>
          </a:bodyPr>
          <a:lstStyle>
            <a:defPPr>
              <a:defRPr lang="en-US"/>
            </a:defPPr>
            <a:lvl1pPr>
              <a:defRPr sz="800" i="1">
                <a:solidFill>
                  <a:schemeClr val="bg1">
                    <a:lumMod val="50000"/>
                  </a:schemeClr>
                </a:solidFill>
              </a:defRPr>
            </a:lvl1pPr>
          </a:lstStyle>
          <a:p>
            <a:r>
              <a:rPr lang="en-US"/>
              <a:t>Source: World Resources Institute  </a:t>
            </a:r>
          </a:p>
        </p:txBody>
      </p:sp>
      <p:pic>
        <p:nvPicPr>
          <p:cNvPr id="5" name="Graphic 4" descr="Add with solid fill">
            <a:extLst>
              <a:ext uri="{FF2B5EF4-FFF2-40B4-BE49-F238E27FC236}">
                <a16:creationId xmlns:a16="http://schemas.microsoft.com/office/drawing/2014/main" id="{34E0B82C-25DD-41EF-8EBA-D2BC1D6B2A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25482" y="3503211"/>
            <a:ext cx="674703" cy="674703"/>
          </a:xfrm>
          <a:prstGeom prst="rect">
            <a:avLst/>
          </a:prstGeom>
        </p:spPr>
      </p:pic>
      <p:pic>
        <p:nvPicPr>
          <p:cNvPr id="11" name="Picture 10">
            <a:extLst>
              <a:ext uri="{FF2B5EF4-FFF2-40B4-BE49-F238E27FC236}">
                <a16:creationId xmlns:a16="http://schemas.microsoft.com/office/drawing/2014/main" id="{4F6935F4-69F8-49B8-B105-57A4E95DDAA0}"/>
              </a:ext>
            </a:extLst>
          </p:cNvPr>
          <p:cNvPicPr>
            <a:picLocks noChangeAspect="1"/>
          </p:cNvPicPr>
          <p:nvPr/>
        </p:nvPicPr>
        <p:blipFill>
          <a:blip r:embed="rId7"/>
          <a:stretch>
            <a:fillRect/>
          </a:stretch>
        </p:blipFill>
        <p:spPr>
          <a:xfrm>
            <a:off x="7558037" y="4415602"/>
            <a:ext cx="3710204" cy="1851994"/>
          </a:xfrm>
          <a:prstGeom prst="rect">
            <a:avLst/>
          </a:prstGeom>
        </p:spPr>
      </p:pic>
      <p:sp>
        <p:nvSpPr>
          <p:cNvPr id="23" name="TextBox 22">
            <a:extLst>
              <a:ext uri="{FF2B5EF4-FFF2-40B4-BE49-F238E27FC236}">
                <a16:creationId xmlns:a16="http://schemas.microsoft.com/office/drawing/2014/main" id="{7C770E38-9C9C-46FF-80F6-B4B68DA324E6}"/>
              </a:ext>
            </a:extLst>
          </p:cNvPr>
          <p:cNvSpPr txBox="1"/>
          <p:nvPr/>
        </p:nvSpPr>
        <p:spPr>
          <a:xfrm>
            <a:off x="11057159" y="5482716"/>
            <a:ext cx="1344736" cy="46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60" rIns="121920" bIns="60960" rtlCol="0" anchor="ctr"/>
          <a:lstStyle>
            <a:defPPr>
              <a:defRPr lang="en-US"/>
            </a:defPPr>
            <a:lvl1pPr algn="ctr" defTabSz="914354">
              <a:defRPr sz="1600">
                <a:solidFill>
                  <a:srgbClr val="3A6F8F"/>
                </a:solidFill>
                <a:latin typeface="Franklin Gothic Demi" panose="020B07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schemeClr val="bg1">
                    <a:lumMod val="50000"/>
                  </a:schemeClr>
                </a:solidFill>
                <a:latin typeface="Franklin Gothic Medium" panose="020B0603020102020204"/>
              </a:rPr>
              <a:t>MMT for DAC</a:t>
            </a:r>
            <a:r>
              <a:rPr lang="en-US" sz="1200" baseline="30000">
                <a:solidFill>
                  <a:schemeClr val="bg1">
                    <a:lumMod val="50000"/>
                  </a:schemeClr>
                </a:solidFill>
                <a:latin typeface="Franklin Gothic Medium" panose="020B0603020102020204"/>
              </a:rPr>
              <a:t>4</a:t>
            </a:r>
            <a:endParaRPr kumimoji="0" lang="en-US" sz="1200" b="0" u="none" strike="noStrike" kern="1200" cap="none" spc="0" normalizeH="0" baseline="0" noProof="0">
              <a:ln>
                <a:noFill/>
              </a:ln>
              <a:solidFill>
                <a:schemeClr val="bg1">
                  <a:lumMod val="50000"/>
                </a:schemeClr>
              </a:solidFill>
              <a:effectLst/>
              <a:uLnTx/>
              <a:uFillTx/>
              <a:latin typeface="Franklin Gothic Medium" panose="020B0603020102020204"/>
              <a:ea typeface="+mn-ea"/>
              <a:cs typeface="+mn-cs"/>
            </a:endParaRPr>
          </a:p>
        </p:txBody>
      </p:sp>
      <p:sp>
        <p:nvSpPr>
          <p:cNvPr id="24" name="TextBox 23">
            <a:extLst>
              <a:ext uri="{FF2B5EF4-FFF2-40B4-BE49-F238E27FC236}">
                <a16:creationId xmlns:a16="http://schemas.microsoft.com/office/drawing/2014/main" id="{A79444E7-FC4C-4D42-8697-D7EB1CD266EA}"/>
              </a:ext>
            </a:extLst>
          </p:cNvPr>
          <p:cNvSpPr txBox="1"/>
          <p:nvPr/>
        </p:nvSpPr>
        <p:spPr>
          <a:xfrm>
            <a:off x="10492257" y="5432595"/>
            <a:ext cx="702485" cy="46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60" rIns="121920" bIns="60960" rtlCol="0" anchor="ctr"/>
          <a:lstStyle>
            <a:defPPr>
              <a:defRPr lang="en-US"/>
            </a:defPPr>
            <a:lvl1pPr algn="ctr" defTabSz="914354">
              <a:defRPr sz="1600">
                <a:solidFill>
                  <a:srgbClr val="3A6F8F"/>
                </a:solidFill>
                <a:latin typeface="Franklin Gothic Demi" panose="020B07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2400">
                <a:solidFill>
                  <a:schemeClr val="accent6"/>
                </a:solidFill>
                <a:latin typeface="Franklin Gothic Medium" panose="020B0603020102020204"/>
              </a:rPr>
              <a:t>~66</a:t>
            </a:r>
            <a:endParaRPr kumimoji="0" lang="en-US" sz="2400" b="0" i="0" u="none" strike="noStrike" kern="1200" cap="none" spc="0" normalizeH="0" baseline="0" noProof="0">
              <a:ln>
                <a:noFill/>
              </a:ln>
              <a:solidFill>
                <a:schemeClr val="accent6"/>
              </a:solidFill>
              <a:effectLst/>
              <a:uLnTx/>
              <a:uFillTx/>
              <a:latin typeface="Franklin Gothic Medium" panose="020B0603020102020204"/>
              <a:ea typeface="+mn-ea"/>
              <a:cs typeface="+mn-cs"/>
            </a:endParaRPr>
          </a:p>
        </p:txBody>
      </p:sp>
      <p:sp>
        <p:nvSpPr>
          <p:cNvPr id="17" name="Content Placeholder 4">
            <a:extLst>
              <a:ext uri="{FF2B5EF4-FFF2-40B4-BE49-F238E27FC236}">
                <a16:creationId xmlns:a16="http://schemas.microsoft.com/office/drawing/2014/main" id="{CFEAC516-EBC4-46FE-AD55-C5915FB86353}"/>
              </a:ext>
            </a:extLst>
          </p:cNvPr>
          <p:cNvSpPr txBox="1">
            <a:spLocks/>
          </p:cNvSpPr>
          <p:nvPr/>
        </p:nvSpPr>
        <p:spPr>
          <a:xfrm>
            <a:off x="413595" y="2830546"/>
            <a:ext cx="6159650" cy="1034664"/>
          </a:xfrm>
          <a:prstGeom prst="rect">
            <a:avLst/>
          </a:prstGeom>
        </p:spPr>
        <p:txBody>
          <a:bodyPr vert="horz" lIns="0" tIns="45720" rIns="0" bIns="45720" rtlCol="0" anchor="t">
            <a:noAutofit/>
          </a:bodyPr>
          <a:lstStyle>
            <a:defPPr>
              <a:defRPr lang="en-US"/>
            </a:defPPr>
            <a:lvl1pPr marL="217974" indent="-171450" defTabSz="913532">
              <a:lnSpc>
                <a:spcPct val="100000"/>
              </a:lnSpc>
              <a:spcBef>
                <a:spcPts val="0"/>
              </a:spcBef>
              <a:spcAft>
                <a:spcPts val="600"/>
              </a:spcAft>
              <a:buClr>
                <a:schemeClr val="accent6"/>
              </a:buClr>
              <a:buFont typeface="Wingdings" panose="05000000000000000000" pitchFamily="2" charset="2"/>
              <a:buChar char="ü"/>
              <a:defRPr sz="1000" i="1"/>
            </a:lvl1pPr>
            <a:lvl2pPr marL="674751" lvl="1" indent="-171450" defTabSz="913532">
              <a:lnSpc>
                <a:spcPct val="100000"/>
              </a:lnSpc>
              <a:spcBef>
                <a:spcPts val="0"/>
              </a:spcBef>
              <a:spcAft>
                <a:spcPts val="600"/>
              </a:spcAft>
              <a:buClr>
                <a:schemeClr val="accent6"/>
              </a:buClr>
              <a:buFont typeface="Wingdings" panose="05000000000000000000" pitchFamily="2" charset="2"/>
              <a:buChar char="ü"/>
              <a:defRPr sz="1000"/>
            </a:lvl2pPr>
            <a:lvl3pPr marL="913554" indent="0" defTabSz="913554">
              <a:lnSpc>
                <a:spcPct val="90000"/>
              </a:lnSpc>
              <a:spcBef>
                <a:spcPts val="500"/>
              </a:spcBef>
              <a:buFont typeface="Arial" panose="020B0604020202020204" pitchFamily="34" charset="0"/>
              <a:buNone/>
              <a:defRPr sz="1465"/>
            </a:lvl3pPr>
            <a:lvl4pPr marL="1370331" indent="0" defTabSz="913554">
              <a:lnSpc>
                <a:spcPct val="90000"/>
              </a:lnSpc>
              <a:spcBef>
                <a:spcPts val="500"/>
              </a:spcBef>
              <a:buFont typeface="Arial" panose="020B0604020202020204" pitchFamily="34" charset="0"/>
              <a:buNone/>
              <a:defRPr sz="1399"/>
            </a:lvl4pPr>
            <a:lvl5pPr marL="1827108" indent="0" defTabSz="913554">
              <a:lnSpc>
                <a:spcPct val="90000"/>
              </a:lnSpc>
              <a:spcBef>
                <a:spcPts val="500"/>
              </a:spcBef>
              <a:buFont typeface="Arial" panose="020B0604020202020204" pitchFamily="34" charset="0"/>
              <a:buNone/>
              <a:defRPr sz="1399"/>
            </a:lvl5pPr>
            <a:lvl6pPr marL="2512274" indent="-228389" defTabSz="913554">
              <a:lnSpc>
                <a:spcPct val="90000"/>
              </a:lnSpc>
              <a:spcBef>
                <a:spcPts val="500"/>
              </a:spcBef>
              <a:buFont typeface="Arial" panose="020B0604020202020204" pitchFamily="34" charset="0"/>
              <a:buChar char="•"/>
              <a:defRPr sz="1798"/>
            </a:lvl6pPr>
            <a:lvl7pPr marL="2969051" indent="-228389" defTabSz="913554">
              <a:lnSpc>
                <a:spcPct val="90000"/>
              </a:lnSpc>
              <a:spcBef>
                <a:spcPts val="500"/>
              </a:spcBef>
              <a:buFont typeface="Arial" panose="020B0604020202020204" pitchFamily="34" charset="0"/>
              <a:buChar char="•"/>
              <a:defRPr sz="1798"/>
            </a:lvl7pPr>
            <a:lvl8pPr marL="3425828" indent="-228389" defTabSz="913554">
              <a:lnSpc>
                <a:spcPct val="90000"/>
              </a:lnSpc>
              <a:spcBef>
                <a:spcPts val="500"/>
              </a:spcBef>
              <a:buFont typeface="Arial" panose="020B0604020202020204" pitchFamily="34" charset="0"/>
              <a:buChar char="•"/>
              <a:defRPr sz="1798"/>
            </a:lvl8pPr>
            <a:lvl9pPr marL="3882605" indent="-228389" defTabSz="913554">
              <a:lnSpc>
                <a:spcPct val="90000"/>
              </a:lnSpc>
              <a:spcBef>
                <a:spcPts val="500"/>
              </a:spcBef>
              <a:buFont typeface="Arial" panose="020B0604020202020204" pitchFamily="34" charset="0"/>
              <a:buChar char="•"/>
              <a:defRPr sz="1798"/>
            </a:lvl9pPr>
          </a:lstStyle>
          <a:p>
            <a:pPr marL="182880" marR="0" lvl="1" indent="-182880" algn="l" defTabSz="914400" rtl="0" eaLnBrk="1" fontAlgn="auto" latinLnBrk="0" hangingPunct="1">
              <a:lnSpc>
                <a:spcPts val="1400"/>
              </a:lnSpc>
              <a:spcBef>
                <a:spcPts val="300"/>
              </a:spcBef>
              <a:spcAft>
                <a:spcPts val="0"/>
              </a:spcAft>
              <a:buSzTx/>
              <a:buFont typeface="Wingdings" panose="05000000000000000000" pitchFamily="2" charset="2"/>
              <a:buChar char="§"/>
              <a:tabLst/>
              <a:defRPr/>
            </a:pPr>
            <a:r>
              <a:rPr lang="en-US" sz="1200" b="1">
                <a:solidFill>
                  <a:schemeClr val="accent6"/>
                </a:solidFill>
                <a:latin typeface="Franklin Gothic Book" panose="020B0503020102020204"/>
              </a:rPr>
              <a:t>WHAT IS A CALIFORNIA DAC HUB?</a:t>
            </a:r>
          </a:p>
          <a:p>
            <a:pPr marL="0" marR="0" lvl="1" indent="0" algn="l" defTabSz="914400" rtl="0" eaLnBrk="1" fontAlgn="auto" latinLnBrk="0" hangingPunct="1">
              <a:lnSpc>
                <a:spcPts val="1400"/>
              </a:lnSpc>
              <a:spcBef>
                <a:spcPts val="300"/>
              </a:spcBef>
              <a:spcAft>
                <a:spcPts val="0"/>
              </a:spcAft>
              <a:buSzTx/>
              <a:buNone/>
              <a:tabLst/>
              <a:defRPr/>
            </a:pPr>
            <a:r>
              <a:rPr lang="en-US" sz="1100">
                <a:solidFill>
                  <a:prstClr val="black"/>
                </a:solidFill>
                <a:latin typeface="Franklin Gothic Book" panose="020B0503020102020204"/>
              </a:rPr>
              <a:t>A newly formed consortium, led by CTV Direct</a:t>
            </a:r>
            <a:r>
              <a:rPr lang="en-US" sz="1100" baseline="30000">
                <a:solidFill>
                  <a:prstClr val="black"/>
                </a:solidFill>
                <a:latin typeface="Franklin Gothic Book" panose="020B0503020102020204"/>
              </a:rPr>
              <a:t>1</a:t>
            </a:r>
            <a:r>
              <a:rPr lang="en-US" sz="1100">
                <a:solidFill>
                  <a:prstClr val="black"/>
                </a:solidFill>
                <a:latin typeface="Franklin Gothic Book" panose="020B0503020102020204"/>
              </a:rPr>
              <a:t>, EPRI and Kern Community College District (Kern CCD), seeks to bring together like-minded energy transition industry, technology, academia, national labs, community, government, and labor participants with the main goal to create and accelerate the development of the State’s first full scale DAC+S hub </a:t>
            </a:r>
          </a:p>
        </p:txBody>
      </p:sp>
      <p:pic>
        <p:nvPicPr>
          <p:cNvPr id="21" name="Picture 1" descr="A picture containing text, clipart&#10;&#10;Description automatically generated">
            <a:extLst>
              <a:ext uri="{FF2B5EF4-FFF2-40B4-BE49-F238E27FC236}">
                <a16:creationId xmlns:a16="http://schemas.microsoft.com/office/drawing/2014/main" id="{1DE5D033-DA63-41DE-92FD-EC5CA2277C8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68856" y="51095"/>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ontent Placeholder 4">
            <a:extLst>
              <a:ext uri="{FF2B5EF4-FFF2-40B4-BE49-F238E27FC236}">
                <a16:creationId xmlns:a16="http://schemas.microsoft.com/office/drawing/2014/main" id="{1F83E4CD-D005-473D-B3A6-8A3AD1C1F9F1}"/>
              </a:ext>
            </a:extLst>
          </p:cNvPr>
          <p:cNvSpPr txBox="1">
            <a:spLocks/>
          </p:cNvSpPr>
          <p:nvPr/>
        </p:nvSpPr>
        <p:spPr>
          <a:xfrm>
            <a:off x="632453" y="846877"/>
            <a:ext cx="5940792" cy="760191"/>
          </a:xfrm>
          <a:prstGeom prst="rect">
            <a:avLst/>
          </a:prstGeom>
        </p:spPr>
        <p:txBody>
          <a:bodyPr vert="horz" lIns="0" tIns="45720" rIns="0" bIns="45720" rtlCol="0" anchor="ctr">
            <a:noAutofit/>
          </a:bodyPr>
          <a:lstStyle>
            <a:defPPr>
              <a:defRPr lang="en-US"/>
            </a:defPPr>
            <a:lvl1pPr marL="217974" indent="-171450" defTabSz="913532">
              <a:lnSpc>
                <a:spcPct val="100000"/>
              </a:lnSpc>
              <a:spcBef>
                <a:spcPts val="0"/>
              </a:spcBef>
              <a:spcAft>
                <a:spcPts val="600"/>
              </a:spcAft>
              <a:buClr>
                <a:schemeClr val="accent6"/>
              </a:buClr>
              <a:buFont typeface="Wingdings" panose="05000000000000000000" pitchFamily="2" charset="2"/>
              <a:buChar char="ü"/>
              <a:defRPr sz="1000" i="1"/>
            </a:lvl1pPr>
            <a:lvl2pPr marL="674751" lvl="1" indent="-171450" defTabSz="913532">
              <a:lnSpc>
                <a:spcPct val="100000"/>
              </a:lnSpc>
              <a:spcBef>
                <a:spcPts val="0"/>
              </a:spcBef>
              <a:spcAft>
                <a:spcPts val="600"/>
              </a:spcAft>
              <a:buClr>
                <a:schemeClr val="accent6"/>
              </a:buClr>
              <a:buFont typeface="Wingdings" panose="05000000000000000000" pitchFamily="2" charset="2"/>
              <a:buChar char="ü"/>
              <a:defRPr sz="1000"/>
            </a:lvl2pPr>
            <a:lvl3pPr marL="913554" indent="0" defTabSz="913554">
              <a:lnSpc>
                <a:spcPct val="90000"/>
              </a:lnSpc>
              <a:spcBef>
                <a:spcPts val="500"/>
              </a:spcBef>
              <a:buFont typeface="Arial" panose="020B0604020202020204" pitchFamily="34" charset="0"/>
              <a:buNone/>
              <a:defRPr sz="1465"/>
            </a:lvl3pPr>
            <a:lvl4pPr marL="1370331" indent="0" defTabSz="913554">
              <a:lnSpc>
                <a:spcPct val="90000"/>
              </a:lnSpc>
              <a:spcBef>
                <a:spcPts val="500"/>
              </a:spcBef>
              <a:buFont typeface="Arial" panose="020B0604020202020204" pitchFamily="34" charset="0"/>
              <a:buNone/>
              <a:defRPr sz="1399"/>
            </a:lvl4pPr>
            <a:lvl5pPr marL="1827108" indent="0" defTabSz="913554">
              <a:lnSpc>
                <a:spcPct val="90000"/>
              </a:lnSpc>
              <a:spcBef>
                <a:spcPts val="500"/>
              </a:spcBef>
              <a:buFont typeface="Arial" panose="020B0604020202020204" pitchFamily="34" charset="0"/>
              <a:buNone/>
              <a:defRPr sz="1399"/>
            </a:lvl5pPr>
            <a:lvl6pPr marL="2512274" indent="-228389" defTabSz="913554">
              <a:lnSpc>
                <a:spcPct val="90000"/>
              </a:lnSpc>
              <a:spcBef>
                <a:spcPts val="500"/>
              </a:spcBef>
              <a:buFont typeface="Arial" panose="020B0604020202020204" pitchFamily="34" charset="0"/>
              <a:buChar char="•"/>
              <a:defRPr sz="1798"/>
            </a:lvl6pPr>
            <a:lvl7pPr marL="2969051" indent="-228389" defTabSz="913554">
              <a:lnSpc>
                <a:spcPct val="90000"/>
              </a:lnSpc>
              <a:spcBef>
                <a:spcPts val="500"/>
              </a:spcBef>
              <a:buFont typeface="Arial" panose="020B0604020202020204" pitchFamily="34" charset="0"/>
              <a:buChar char="•"/>
              <a:defRPr sz="1798"/>
            </a:lvl7pPr>
            <a:lvl8pPr marL="3425828" indent="-228389" defTabSz="913554">
              <a:lnSpc>
                <a:spcPct val="90000"/>
              </a:lnSpc>
              <a:spcBef>
                <a:spcPts val="500"/>
              </a:spcBef>
              <a:buFont typeface="Arial" panose="020B0604020202020204" pitchFamily="34" charset="0"/>
              <a:buChar char="•"/>
              <a:defRPr sz="1798"/>
            </a:lvl8pPr>
            <a:lvl9pPr marL="3882605" indent="-228389" defTabSz="913554">
              <a:lnSpc>
                <a:spcPct val="90000"/>
              </a:lnSpc>
              <a:spcBef>
                <a:spcPts val="500"/>
              </a:spcBef>
              <a:buFont typeface="Arial" panose="020B0604020202020204" pitchFamily="34" charset="0"/>
              <a:buChar char="•"/>
              <a:defRPr sz="1798"/>
            </a:lvl9pPr>
          </a:lstStyle>
          <a:p>
            <a:pPr marL="0" marR="0" lvl="1" indent="0" defTabSz="914400" rtl="0" eaLnBrk="1" fontAlgn="auto" latinLnBrk="0" hangingPunct="1">
              <a:lnSpc>
                <a:spcPct val="100000"/>
              </a:lnSpc>
              <a:spcBef>
                <a:spcPts val="600"/>
              </a:spcBef>
              <a:spcAft>
                <a:spcPts val="0"/>
              </a:spcAft>
              <a:buSzTx/>
              <a:buNone/>
              <a:tabLst/>
              <a:defRPr/>
            </a:pPr>
            <a:r>
              <a:rPr lang="en-US" sz="1200" b="1">
                <a:solidFill>
                  <a:schemeClr val="accent6"/>
                </a:solidFill>
                <a:latin typeface="Franklin Gothic Book" panose="020B0503020102020204"/>
              </a:rPr>
              <a:t>Carbon TerraVault is forming a DAC Hub consortium to accelerate a Direct Air Capture and storage solution (DAC+S) for California through its wholly owned subsidiary CTV Direct</a:t>
            </a:r>
            <a:r>
              <a:rPr lang="en-US" sz="1200" b="1" baseline="30000">
                <a:solidFill>
                  <a:schemeClr val="accent6"/>
                </a:solidFill>
                <a:latin typeface="Franklin Gothic Book" panose="020B0503020102020204"/>
              </a:rPr>
              <a:t>1</a:t>
            </a:r>
          </a:p>
          <a:p>
            <a:pPr marL="0" marR="0" lvl="1" indent="0" defTabSz="914400" rtl="0" eaLnBrk="1" fontAlgn="auto" latinLnBrk="0" hangingPunct="1">
              <a:lnSpc>
                <a:spcPct val="100000"/>
              </a:lnSpc>
              <a:spcBef>
                <a:spcPts val="600"/>
              </a:spcBef>
              <a:spcAft>
                <a:spcPts val="0"/>
              </a:spcAft>
              <a:buSzTx/>
              <a:buNone/>
              <a:tabLst/>
              <a:defRPr/>
            </a:pPr>
            <a:endParaRPr lang="en-US" sz="1100" b="1" baseline="30000">
              <a:solidFill>
                <a:schemeClr val="accent6"/>
              </a:solidFill>
              <a:latin typeface="Franklin Gothic Book" panose="020B0503020102020204"/>
            </a:endParaRPr>
          </a:p>
        </p:txBody>
      </p:sp>
      <p:sp>
        <p:nvSpPr>
          <p:cNvPr id="25" name="Rectangle 24">
            <a:extLst>
              <a:ext uri="{FF2B5EF4-FFF2-40B4-BE49-F238E27FC236}">
                <a16:creationId xmlns:a16="http://schemas.microsoft.com/office/drawing/2014/main" id="{B908E998-E5E9-4CDE-8E8F-38DE69BBF01F}"/>
              </a:ext>
            </a:extLst>
          </p:cNvPr>
          <p:cNvSpPr/>
          <p:nvPr/>
        </p:nvSpPr>
        <p:spPr>
          <a:xfrm>
            <a:off x="413593" y="809426"/>
            <a:ext cx="6159653" cy="679343"/>
          </a:xfrm>
          <a:prstGeom prst="rect">
            <a:avLst/>
          </a:prstGeom>
          <a:noFill/>
          <a:ln w="12700" cap="flat" cmpd="sng" algn="ctr">
            <a:solidFill>
              <a:schemeClr val="accent6"/>
            </a:solidFill>
            <a:prstDash val="solid"/>
            <a:miter lim="800000"/>
          </a:ln>
          <a:effectLst/>
        </p:spPr>
        <p:txBody>
          <a:bodyPr rtlCol="0" anchor="ct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525814D2-7D2B-4276-9177-53BB5B8D652C}"/>
              </a:ext>
            </a:extLst>
          </p:cNvPr>
          <p:cNvGrpSpPr/>
          <p:nvPr/>
        </p:nvGrpSpPr>
        <p:grpSpPr>
          <a:xfrm>
            <a:off x="273109" y="949390"/>
            <a:ext cx="280965" cy="311361"/>
            <a:chOff x="209630" y="3098801"/>
            <a:chExt cx="210724" cy="233521"/>
          </a:xfrm>
        </p:grpSpPr>
        <p:sp>
          <p:nvSpPr>
            <p:cNvPr id="27" name="Pentagon 28">
              <a:extLst>
                <a:ext uri="{FF2B5EF4-FFF2-40B4-BE49-F238E27FC236}">
                  <a16:creationId xmlns:a16="http://schemas.microsoft.com/office/drawing/2014/main" id="{6A730DCC-CF71-46A6-9ACD-290661C818FE}"/>
                </a:ext>
              </a:extLst>
            </p:cNvPr>
            <p:cNvSpPr/>
            <p:nvPr/>
          </p:nvSpPr>
          <p:spPr>
            <a:xfrm>
              <a:off x="209630" y="3098801"/>
              <a:ext cx="210724" cy="233521"/>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Calibri" panose="020F0502020204030204"/>
              </a:endParaRPr>
            </a:p>
          </p:txBody>
        </p:sp>
        <p:sp>
          <p:nvSpPr>
            <p:cNvPr id="28" name="Chevron 155">
              <a:extLst>
                <a:ext uri="{FF2B5EF4-FFF2-40B4-BE49-F238E27FC236}">
                  <a16:creationId xmlns:a16="http://schemas.microsoft.com/office/drawing/2014/main" id="{5F6AE4CB-E3E2-41C8-AAAF-82BD05571AC7}"/>
                </a:ext>
              </a:extLst>
            </p:cNvPr>
            <p:cNvSpPr/>
            <p:nvPr userDrawn="1"/>
          </p:nvSpPr>
          <p:spPr>
            <a:xfrm>
              <a:off x="246582" y="3143584"/>
              <a:ext cx="102163" cy="154870"/>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351">
                <a:solidFill>
                  <a:prstClr val="black"/>
                </a:solidFill>
                <a:latin typeface="Calibri" panose="020F0502020204030204"/>
              </a:endParaRPr>
            </a:p>
          </p:txBody>
        </p:sp>
        <p:sp>
          <p:nvSpPr>
            <p:cNvPr id="29" name="Chevron 156">
              <a:extLst>
                <a:ext uri="{FF2B5EF4-FFF2-40B4-BE49-F238E27FC236}">
                  <a16:creationId xmlns:a16="http://schemas.microsoft.com/office/drawing/2014/main" id="{FD1C79DD-9DAC-45ED-B39A-D2A9DADB2A75}"/>
                </a:ext>
              </a:extLst>
            </p:cNvPr>
            <p:cNvSpPr/>
            <p:nvPr userDrawn="1"/>
          </p:nvSpPr>
          <p:spPr>
            <a:xfrm>
              <a:off x="318191" y="3143584"/>
              <a:ext cx="102163" cy="154870"/>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351">
                <a:solidFill>
                  <a:prstClr val="black"/>
                </a:solidFill>
                <a:latin typeface="Calibri" panose="020F0502020204030204"/>
              </a:endParaRPr>
            </a:p>
          </p:txBody>
        </p:sp>
      </p:grpSp>
      <p:cxnSp>
        <p:nvCxnSpPr>
          <p:cNvPr id="31" name="Straight Connector 30">
            <a:extLst>
              <a:ext uri="{FF2B5EF4-FFF2-40B4-BE49-F238E27FC236}">
                <a16:creationId xmlns:a16="http://schemas.microsoft.com/office/drawing/2014/main" id="{A74332FA-E019-4E91-956B-12762AD90587}"/>
              </a:ext>
            </a:extLst>
          </p:cNvPr>
          <p:cNvCxnSpPr/>
          <p:nvPr/>
        </p:nvCxnSpPr>
        <p:spPr>
          <a:xfrm>
            <a:off x="6779581" y="794277"/>
            <a:ext cx="0" cy="532086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35BD0C-323E-42E1-AACD-BF753C0821D1}"/>
              </a:ext>
            </a:extLst>
          </p:cNvPr>
          <p:cNvCxnSpPr/>
          <p:nvPr/>
        </p:nvCxnSpPr>
        <p:spPr>
          <a:xfrm>
            <a:off x="10444163" y="5155406"/>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12">
            <a:extLst>
              <a:ext uri="{FF2B5EF4-FFF2-40B4-BE49-F238E27FC236}">
                <a16:creationId xmlns:a16="http://schemas.microsoft.com/office/drawing/2014/main" id="{C6CF7786-0059-D6BF-51CA-312E8B889291}"/>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16</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437979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31295A4-9F69-4D0A-9163-E34E355F1D73}"/>
              </a:ext>
            </a:extLst>
          </p:cNvPr>
          <p:cNvSpPr/>
          <p:nvPr/>
        </p:nvSpPr>
        <p:spPr>
          <a:xfrm>
            <a:off x="3569378" y="3065413"/>
            <a:ext cx="3079987" cy="570835"/>
          </a:xfrm>
          <a:prstGeom prst="rect">
            <a:avLst/>
          </a:prstGeom>
          <a:noFill/>
          <a:ln w="12700" cap="flat" cmpd="sng" algn="ctr">
            <a:noFill/>
            <a:prstDash val="solid"/>
            <a:miter lim="800000"/>
          </a:ln>
          <a:effectLst/>
        </p:spPr>
        <p:txBody>
          <a:bodyPr rtlCol="0" anchor="ctr" anchorCtr="0"/>
          <a:lstStyle/>
          <a:p>
            <a:pPr marL="0" marR="0" lvl="1" indent="0" algn="ctr" defTabSz="685783" rtl="0" eaLnBrk="1" fontAlgn="auto" latinLnBrk="0" hangingPunct="1">
              <a:lnSpc>
                <a:spcPct val="100000"/>
              </a:lnSpc>
              <a:spcBef>
                <a:spcPts val="600"/>
              </a:spcBef>
              <a:spcAft>
                <a:spcPts val="0"/>
              </a:spcAft>
              <a:buClr>
                <a:srgbClr val="00B050"/>
              </a:buClr>
              <a:buSzTx/>
              <a:buFontTx/>
              <a:buNone/>
              <a:tabLst/>
              <a:defRPr/>
            </a:pPr>
            <a:r>
              <a:rPr lang="en-US" sz="1200" b="1">
                <a:solidFill>
                  <a:prstClr val="white">
                    <a:lumMod val="50000"/>
                  </a:prstClr>
                </a:solidFill>
                <a:latin typeface="Franklin Gothic Book" panose="020B0503020102020204" pitchFamily="34" charset="0"/>
              </a:rPr>
              <a:t>Under the U.S. Department of Energy (DOE) Regional DAC Hubs Initiative</a:t>
            </a:r>
            <a:endParaRPr lang="en-US" sz="900" b="1">
              <a:solidFill>
                <a:prstClr val="white">
                  <a:lumMod val="50000"/>
                </a:prstClr>
              </a:solidFill>
              <a:latin typeface="Franklin Gothic Book" panose="020B0503020102020204" pitchFamily="34" charset="0"/>
            </a:endParaRPr>
          </a:p>
        </p:txBody>
      </p:sp>
      <p:sp>
        <p:nvSpPr>
          <p:cNvPr id="3" name="Title 2">
            <a:extLst>
              <a:ext uri="{FF2B5EF4-FFF2-40B4-BE49-F238E27FC236}">
                <a16:creationId xmlns:a16="http://schemas.microsoft.com/office/drawing/2014/main" id="{3E741F9E-BB76-4519-9E4C-04F3B77B1F06}"/>
              </a:ext>
            </a:extLst>
          </p:cNvPr>
          <p:cNvSpPr>
            <a:spLocks noGrp="1"/>
          </p:cNvSpPr>
          <p:nvPr>
            <p:ph type="title"/>
          </p:nvPr>
        </p:nvSpPr>
        <p:spPr>
          <a:xfrm>
            <a:off x="400941" y="165747"/>
            <a:ext cx="11524074" cy="337529"/>
          </a:xfrm>
        </p:spPr>
        <p:txBody>
          <a:bodyPr/>
          <a:lstStyle/>
          <a:p>
            <a:r>
              <a:rPr lang="en-US"/>
              <a:t>Development Vision</a:t>
            </a:r>
          </a:p>
        </p:txBody>
      </p:sp>
      <p:sp>
        <p:nvSpPr>
          <p:cNvPr id="7" name="Content Placeholder 4">
            <a:extLst>
              <a:ext uri="{FF2B5EF4-FFF2-40B4-BE49-F238E27FC236}">
                <a16:creationId xmlns:a16="http://schemas.microsoft.com/office/drawing/2014/main" id="{BF0C8846-2F4A-485D-BD81-464FE7D68641}"/>
              </a:ext>
            </a:extLst>
          </p:cNvPr>
          <p:cNvSpPr txBox="1">
            <a:spLocks/>
          </p:cNvSpPr>
          <p:nvPr/>
        </p:nvSpPr>
        <p:spPr>
          <a:xfrm>
            <a:off x="396128" y="701504"/>
            <a:ext cx="6253244" cy="1948702"/>
          </a:xfrm>
          <a:prstGeom prst="rect">
            <a:avLst/>
          </a:prstGeom>
        </p:spPr>
        <p:txBody>
          <a:bodyPr vert="horz" lIns="0" tIns="45720" rIns="0" bIns="45720" rtlCol="0" anchor="t">
            <a:noAutofit/>
          </a:bodyPr>
          <a:lstStyle>
            <a:defPPr>
              <a:defRPr lang="en-US"/>
            </a:defPPr>
            <a:lvl1pPr marL="217974" indent="-171450" defTabSz="913532">
              <a:lnSpc>
                <a:spcPct val="100000"/>
              </a:lnSpc>
              <a:spcBef>
                <a:spcPts val="0"/>
              </a:spcBef>
              <a:spcAft>
                <a:spcPts val="600"/>
              </a:spcAft>
              <a:buClr>
                <a:schemeClr val="accent6"/>
              </a:buClr>
              <a:buFont typeface="Wingdings" panose="05000000000000000000" pitchFamily="2" charset="2"/>
              <a:buChar char="ü"/>
              <a:defRPr sz="1000" i="1"/>
            </a:lvl1pPr>
            <a:lvl2pPr marL="674751" lvl="1" indent="-171450" defTabSz="913532">
              <a:lnSpc>
                <a:spcPct val="100000"/>
              </a:lnSpc>
              <a:spcBef>
                <a:spcPts val="0"/>
              </a:spcBef>
              <a:spcAft>
                <a:spcPts val="600"/>
              </a:spcAft>
              <a:buClr>
                <a:schemeClr val="accent6"/>
              </a:buClr>
              <a:buFont typeface="Wingdings" panose="05000000000000000000" pitchFamily="2" charset="2"/>
              <a:buChar char="ü"/>
              <a:defRPr sz="1000"/>
            </a:lvl2pPr>
            <a:lvl3pPr marL="913554" indent="0" defTabSz="913554">
              <a:lnSpc>
                <a:spcPct val="90000"/>
              </a:lnSpc>
              <a:spcBef>
                <a:spcPts val="500"/>
              </a:spcBef>
              <a:buFont typeface="Arial" panose="020B0604020202020204" pitchFamily="34" charset="0"/>
              <a:buNone/>
              <a:defRPr sz="1465"/>
            </a:lvl3pPr>
            <a:lvl4pPr marL="1370331" indent="0" defTabSz="913554">
              <a:lnSpc>
                <a:spcPct val="90000"/>
              </a:lnSpc>
              <a:spcBef>
                <a:spcPts val="500"/>
              </a:spcBef>
              <a:buFont typeface="Arial" panose="020B0604020202020204" pitchFamily="34" charset="0"/>
              <a:buNone/>
              <a:defRPr sz="1399"/>
            </a:lvl4pPr>
            <a:lvl5pPr marL="1827108" indent="0" defTabSz="913554">
              <a:lnSpc>
                <a:spcPct val="90000"/>
              </a:lnSpc>
              <a:spcBef>
                <a:spcPts val="500"/>
              </a:spcBef>
              <a:buFont typeface="Arial" panose="020B0604020202020204" pitchFamily="34" charset="0"/>
              <a:buNone/>
              <a:defRPr sz="1399"/>
            </a:lvl5pPr>
            <a:lvl6pPr marL="2512274" indent="-228389" defTabSz="913554">
              <a:lnSpc>
                <a:spcPct val="90000"/>
              </a:lnSpc>
              <a:spcBef>
                <a:spcPts val="500"/>
              </a:spcBef>
              <a:buFont typeface="Arial" panose="020B0604020202020204" pitchFamily="34" charset="0"/>
              <a:buChar char="•"/>
              <a:defRPr sz="1798"/>
            </a:lvl6pPr>
            <a:lvl7pPr marL="2969051" indent="-228389" defTabSz="913554">
              <a:lnSpc>
                <a:spcPct val="90000"/>
              </a:lnSpc>
              <a:spcBef>
                <a:spcPts val="500"/>
              </a:spcBef>
              <a:buFont typeface="Arial" panose="020B0604020202020204" pitchFamily="34" charset="0"/>
              <a:buChar char="•"/>
              <a:defRPr sz="1798"/>
            </a:lvl7pPr>
            <a:lvl8pPr marL="3425828" indent="-228389" defTabSz="913554">
              <a:lnSpc>
                <a:spcPct val="90000"/>
              </a:lnSpc>
              <a:spcBef>
                <a:spcPts val="500"/>
              </a:spcBef>
              <a:buFont typeface="Arial" panose="020B0604020202020204" pitchFamily="34" charset="0"/>
              <a:buChar char="•"/>
              <a:defRPr sz="1798"/>
            </a:lvl8pPr>
            <a:lvl9pPr marL="3882605" indent="-228389" defTabSz="913554">
              <a:lnSpc>
                <a:spcPct val="90000"/>
              </a:lnSpc>
              <a:spcBef>
                <a:spcPts val="500"/>
              </a:spcBef>
              <a:buFont typeface="Arial" panose="020B0604020202020204" pitchFamily="34" charset="0"/>
              <a:buChar char="•"/>
              <a:defRPr sz="1798"/>
            </a:lvl9pPr>
          </a:lstStyle>
          <a:p>
            <a:pPr marL="182880" marR="0" lvl="1" indent="-182880" algn="l" defTabSz="914400" rtl="0" eaLnBrk="1" fontAlgn="auto" latinLnBrk="0" hangingPunct="1">
              <a:lnSpc>
                <a:spcPts val="1400"/>
              </a:lnSpc>
              <a:spcBef>
                <a:spcPts val="300"/>
              </a:spcBef>
              <a:spcAft>
                <a:spcPts val="0"/>
              </a:spcAft>
              <a:buSzTx/>
              <a:buFont typeface="Wingdings" panose="05000000000000000000" pitchFamily="2" charset="2"/>
              <a:buChar char="§"/>
              <a:tabLst/>
              <a:defRPr/>
            </a:pPr>
            <a:r>
              <a:rPr lang="en-US" sz="1200" b="1">
                <a:solidFill>
                  <a:schemeClr val="accent6"/>
                </a:solidFill>
                <a:latin typeface="Franklin Gothic Book" panose="020B0503020102020204"/>
              </a:rPr>
              <a:t>HOW WILL IT BE DEVELOPED? </a:t>
            </a:r>
          </a:p>
          <a:p>
            <a:pPr marL="0" marR="0" lvl="1" indent="0" algn="l" defTabSz="914400" rtl="0" eaLnBrk="1" fontAlgn="auto" latinLnBrk="0" hangingPunct="1">
              <a:lnSpc>
                <a:spcPts val="1400"/>
              </a:lnSpc>
              <a:spcBef>
                <a:spcPts val="300"/>
              </a:spcBef>
              <a:spcAft>
                <a:spcPts val="0"/>
              </a:spcAft>
              <a:buSzTx/>
              <a:buNone/>
              <a:tabLst/>
              <a:defRPr/>
            </a:pPr>
            <a:r>
              <a:rPr kumimoji="0" lang="en-US" sz="1100" b="0" i="0" u="none" strike="noStrike" kern="1200" cap="none" spc="0" normalizeH="0" baseline="0" noProof="0">
                <a:ln>
                  <a:noFill/>
                </a:ln>
                <a:solidFill>
                  <a:prstClr val="black"/>
                </a:solidFill>
                <a:effectLst/>
                <a:uLnTx/>
                <a:uFillTx/>
                <a:latin typeface="Franklin Gothic Book" panose="020B0503020102020204"/>
                <a:ea typeface="+mn-ea"/>
                <a:cs typeface="+mn-cs"/>
              </a:rPr>
              <a:t>The first DAC Hub is targeted for Kern County and is expected to store CO</a:t>
            </a:r>
            <a:r>
              <a:rPr kumimoji="0" lang="en-US" sz="1100" b="0" i="0" u="none" strike="noStrike" kern="1200" cap="none" spc="0" normalizeH="0" baseline="-25000" noProof="0">
                <a:ln>
                  <a:noFill/>
                </a:ln>
                <a:solidFill>
                  <a:prstClr val="black"/>
                </a:solidFill>
                <a:effectLst/>
                <a:uLnTx/>
                <a:uFillTx/>
                <a:latin typeface="Franklin Gothic Book" panose="020B0503020102020204"/>
                <a:ea typeface="+mn-ea"/>
                <a:cs typeface="+mn-cs"/>
              </a:rPr>
              <a:t>2</a:t>
            </a:r>
            <a:r>
              <a:rPr kumimoji="0" lang="en-US" sz="1100" b="0" i="0" u="none" strike="noStrike" kern="1200" cap="none" spc="0" normalizeH="0" baseline="0" noProof="0">
                <a:ln>
                  <a:noFill/>
                </a:ln>
                <a:solidFill>
                  <a:prstClr val="black"/>
                </a:solidFill>
                <a:effectLst/>
                <a:uLnTx/>
                <a:uFillTx/>
                <a:latin typeface="Franklin Gothic Book" panose="020B0503020102020204"/>
                <a:ea typeface="+mn-ea"/>
                <a:cs typeface="+mn-cs"/>
              </a:rPr>
              <a:t> at the CTV I reservoir</a:t>
            </a:r>
            <a:r>
              <a:rPr kumimoji="0" lang="en-US" sz="1100" b="0" i="0" u="none" strike="noStrike" kern="1200" cap="none" spc="0" normalizeH="0" baseline="30000" noProof="0">
                <a:ln>
                  <a:noFill/>
                </a:ln>
                <a:solidFill>
                  <a:prstClr val="black"/>
                </a:solidFill>
                <a:effectLst/>
                <a:uLnTx/>
                <a:uFillTx/>
                <a:latin typeface="Franklin Gothic Book" panose="020B0503020102020204"/>
                <a:ea typeface="+mn-ea"/>
                <a:cs typeface="+mn-cs"/>
              </a:rPr>
              <a:t>1</a:t>
            </a:r>
            <a:r>
              <a:rPr kumimoji="0" lang="en-US" sz="1100" b="0" i="0" u="none" strike="noStrike" kern="1200" cap="none" spc="0" normalizeH="0" baseline="0" noProof="0">
                <a:ln>
                  <a:noFill/>
                </a:ln>
                <a:solidFill>
                  <a:prstClr val="black"/>
                </a:solidFill>
                <a:effectLst/>
                <a:uLnTx/>
                <a:uFillTx/>
                <a:latin typeface="Franklin Gothic Book" panose="020B0503020102020204"/>
                <a:ea typeface="+mn-ea"/>
                <a:cs typeface="+mn-cs"/>
              </a:rPr>
              <a:t>. The hub is expected to expand to other locations across the state to store CO</a:t>
            </a:r>
            <a:r>
              <a:rPr kumimoji="0" lang="en-US" sz="1100" b="0" i="0" u="none" strike="noStrike" kern="1200" cap="none" spc="0" normalizeH="0" baseline="-25000" noProof="0">
                <a:ln>
                  <a:noFill/>
                </a:ln>
                <a:solidFill>
                  <a:prstClr val="black"/>
                </a:solidFill>
                <a:effectLst/>
                <a:uLnTx/>
                <a:uFillTx/>
                <a:latin typeface="Franklin Gothic Book" panose="020B0503020102020204"/>
                <a:ea typeface="+mn-ea"/>
                <a:cs typeface="+mn-cs"/>
              </a:rPr>
              <a:t>2</a:t>
            </a:r>
            <a:r>
              <a:rPr kumimoji="0" lang="en-US" sz="1100" b="0" i="0" u="none" strike="noStrike" kern="1200" cap="none" spc="0" normalizeH="0" baseline="0" noProof="0">
                <a:ln>
                  <a:noFill/>
                </a:ln>
                <a:solidFill>
                  <a:prstClr val="black"/>
                </a:solidFill>
                <a:effectLst/>
                <a:uLnTx/>
                <a:uFillTx/>
                <a:latin typeface="Franklin Gothic Book" panose="020B0503020102020204"/>
                <a:ea typeface="+mn-ea"/>
                <a:cs typeface="+mn-cs"/>
              </a:rPr>
              <a:t> in</a:t>
            </a:r>
            <a:r>
              <a:rPr kumimoji="0" lang="en-US" sz="1100" b="0" i="0" strike="noStrike" kern="1200" cap="none" spc="0" normalizeH="0" baseline="0" noProof="0">
                <a:ln>
                  <a:noFill/>
                </a:ln>
                <a:solidFill>
                  <a:prstClr val="black"/>
                </a:solidFill>
                <a:effectLst/>
                <a:uLnTx/>
                <a:uFillTx/>
                <a:latin typeface="Franklin Gothic Book" panose="020B0503020102020204"/>
                <a:ea typeface="+mn-ea"/>
                <a:cs typeface="+mn-cs"/>
              </a:rPr>
              <a:t> non-EOR </a:t>
            </a:r>
            <a:r>
              <a:rPr kumimoji="0" lang="en-US" sz="1100" b="0" i="0" u="none" strike="noStrike" kern="1200" cap="none" spc="0" normalizeH="0" baseline="0" noProof="0">
                <a:ln>
                  <a:noFill/>
                </a:ln>
                <a:solidFill>
                  <a:prstClr val="black"/>
                </a:solidFill>
                <a:effectLst/>
                <a:uLnTx/>
                <a:uFillTx/>
                <a:latin typeface="Franklin Gothic Book" panose="020B0503020102020204"/>
                <a:ea typeface="+mn-ea"/>
                <a:cs typeface="+mn-cs"/>
              </a:rPr>
              <a:t>reservoirs while providing high-paying energy transition driven jobs and training programs for reskilling workers, and helping California reach its carbon removal goals</a:t>
            </a:r>
            <a:endParaRPr lang="en-US" sz="1200">
              <a:solidFill>
                <a:prstClr val="black"/>
              </a:solidFill>
              <a:latin typeface="Franklin Gothic Book" panose="020B0503020102020204"/>
            </a:endParaRPr>
          </a:p>
          <a:p>
            <a:pPr marL="182880" marR="0" lvl="1" indent="-182880" algn="l" defTabSz="914400" rtl="0" eaLnBrk="1" fontAlgn="auto" latinLnBrk="0" hangingPunct="1">
              <a:lnSpc>
                <a:spcPts val="1400"/>
              </a:lnSpc>
              <a:spcBef>
                <a:spcPts val="600"/>
              </a:spcBef>
              <a:spcAft>
                <a:spcPts val="0"/>
              </a:spcAft>
              <a:buSzTx/>
              <a:buFont typeface="Wingdings" panose="05000000000000000000" pitchFamily="2" charset="2"/>
              <a:buChar char="§"/>
              <a:tabLst/>
              <a:defRPr/>
            </a:pPr>
            <a:r>
              <a:rPr lang="en-US" sz="1200" b="1">
                <a:solidFill>
                  <a:schemeClr val="accent6"/>
                </a:solidFill>
                <a:latin typeface="Franklin Gothic Book" panose="020B0503020102020204"/>
              </a:rPr>
              <a:t>HOW WILL THIS BE FUNDED? </a:t>
            </a:r>
          </a:p>
          <a:p>
            <a:pPr marL="0" marR="0" lvl="1" indent="0" algn="l" defTabSz="914400" rtl="0" eaLnBrk="1" fontAlgn="auto" latinLnBrk="0" hangingPunct="1">
              <a:lnSpc>
                <a:spcPts val="1400"/>
              </a:lnSpc>
              <a:spcBef>
                <a:spcPts val="300"/>
              </a:spcBef>
              <a:spcAft>
                <a:spcPts val="0"/>
              </a:spcAft>
              <a:buSzTx/>
              <a:buNone/>
              <a:tabLst/>
              <a:defRPr/>
            </a:pPr>
            <a:r>
              <a:rPr lang="en-US" sz="1100">
                <a:solidFill>
                  <a:prstClr val="black"/>
                </a:solidFill>
                <a:latin typeface="Franklin Gothic Book" panose="020B0503020102020204"/>
              </a:rPr>
              <a:t>A letter of Intent has been submitted by California DAC Hub for funding under the U.S. DOE $3.5B Regional DAC Hubs Initiative</a:t>
            </a:r>
            <a:r>
              <a:rPr lang="en-US" sz="1100" baseline="30000">
                <a:solidFill>
                  <a:prstClr val="black"/>
                </a:solidFill>
                <a:latin typeface="Franklin Gothic Book" panose="020B0503020102020204"/>
              </a:rPr>
              <a:t>2</a:t>
            </a:r>
            <a:endParaRPr lang="en-US" sz="1100">
              <a:solidFill>
                <a:prstClr val="black"/>
              </a:solidFill>
              <a:latin typeface="Franklin Gothic Book" panose="020B0503020102020204"/>
            </a:endParaRPr>
          </a:p>
        </p:txBody>
      </p:sp>
      <p:sp>
        <p:nvSpPr>
          <p:cNvPr id="6" name="TextBox 5">
            <a:extLst>
              <a:ext uri="{FF2B5EF4-FFF2-40B4-BE49-F238E27FC236}">
                <a16:creationId xmlns:a16="http://schemas.microsoft.com/office/drawing/2014/main" id="{E5D0D2A5-DC90-4C72-999A-C8AF36581FD7}"/>
              </a:ext>
            </a:extLst>
          </p:cNvPr>
          <p:cNvSpPr txBox="1"/>
          <p:nvPr/>
        </p:nvSpPr>
        <p:spPr>
          <a:xfrm>
            <a:off x="396127" y="2485973"/>
            <a:ext cx="6253243" cy="380969"/>
          </a:xfrm>
          <a:prstGeom prst="rect">
            <a:avLst/>
          </a:prstGeom>
          <a:solidFill>
            <a:schemeClr val="accent6">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60" rIns="121920" bIns="60960" rtlCol="0" anchor="ctr"/>
          <a:lstStyle>
            <a:defPPr>
              <a:defRPr lang="en-US"/>
            </a:defPPr>
            <a:lvl1pPr algn="ctr" defTabSz="914354">
              <a:defRPr sz="1600">
                <a:solidFill>
                  <a:srgbClr val="3A6F8F"/>
                </a:solidFill>
                <a:latin typeface="Franklin Gothic Demi" panose="020B07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California Direct Air Capture HUB</a:t>
            </a:r>
          </a:p>
        </p:txBody>
      </p:sp>
      <p:pic>
        <p:nvPicPr>
          <p:cNvPr id="19458" name="Picture 2" descr="Regional Direct Air Capture (DAC) Hubs - American Cities Climate Challenge">
            <a:extLst>
              <a:ext uri="{FF2B5EF4-FFF2-40B4-BE49-F238E27FC236}">
                <a16:creationId xmlns:a16="http://schemas.microsoft.com/office/drawing/2014/main" id="{4339130F-0687-4879-8EEF-79FFA61566C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3066" y="2977748"/>
            <a:ext cx="857301" cy="84904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7743E579-BFE3-42F8-980A-D1F4D3E88C9F}"/>
              </a:ext>
            </a:extLst>
          </p:cNvPr>
          <p:cNvSpPr/>
          <p:nvPr/>
        </p:nvSpPr>
        <p:spPr>
          <a:xfrm>
            <a:off x="1435382" y="3211309"/>
            <a:ext cx="2301980" cy="462968"/>
          </a:xfrm>
          <a:prstGeom prst="rect">
            <a:avLst/>
          </a:prstGeom>
          <a:noFill/>
          <a:ln w="12700" cap="flat" cmpd="sng" algn="ctr">
            <a:noFill/>
            <a:prstDash val="solid"/>
            <a:miter lim="800000"/>
          </a:ln>
          <a:effectLst/>
        </p:spPr>
        <p:txBody>
          <a:bodyPr rtlCol="0" anchor="t" anchorCtr="0"/>
          <a:lstStyle/>
          <a:p>
            <a:pPr indent="-22860" algn="ctr" defTabSz="685783">
              <a:spcBef>
                <a:spcPts val="600"/>
              </a:spcBef>
              <a:buClr>
                <a:srgbClr val="00B050"/>
              </a:buClr>
              <a:defRPr/>
            </a:pPr>
            <a:r>
              <a:rPr lang="en-US" sz="3200" b="1" kern="0">
                <a:solidFill>
                  <a:srgbClr val="70AD47"/>
                </a:solidFill>
              </a:rPr>
              <a:t>~$875MM</a:t>
            </a:r>
            <a:r>
              <a:rPr lang="en-US" sz="2800" b="1" kern="0" baseline="30000">
                <a:solidFill>
                  <a:srgbClr val="70AD47"/>
                </a:solidFill>
              </a:rPr>
              <a:t>2</a:t>
            </a:r>
            <a:endParaRPr lang="en-US" sz="3200" baseline="30000">
              <a:solidFill>
                <a:prstClr val="white">
                  <a:lumMod val="50000"/>
                </a:prstClr>
              </a:solidFill>
            </a:endParaRPr>
          </a:p>
        </p:txBody>
      </p:sp>
      <p:grpSp>
        <p:nvGrpSpPr>
          <p:cNvPr id="4" name="Group 3">
            <a:extLst>
              <a:ext uri="{FF2B5EF4-FFF2-40B4-BE49-F238E27FC236}">
                <a16:creationId xmlns:a16="http://schemas.microsoft.com/office/drawing/2014/main" id="{A2C6670E-4EF2-EC60-D59D-7A1156CEB55A}"/>
              </a:ext>
            </a:extLst>
          </p:cNvPr>
          <p:cNvGrpSpPr/>
          <p:nvPr/>
        </p:nvGrpSpPr>
        <p:grpSpPr>
          <a:xfrm>
            <a:off x="3706180" y="3067020"/>
            <a:ext cx="2943185" cy="586332"/>
            <a:chOff x="3719371" y="3105230"/>
            <a:chExt cx="2462241" cy="586332"/>
          </a:xfrm>
        </p:grpSpPr>
        <p:cxnSp>
          <p:nvCxnSpPr>
            <p:cNvPr id="23" name="Straight Connector 22">
              <a:extLst>
                <a:ext uri="{FF2B5EF4-FFF2-40B4-BE49-F238E27FC236}">
                  <a16:creationId xmlns:a16="http://schemas.microsoft.com/office/drawing/2014/main" id="{CD9C878F-0874-4C2E-8C9F-4A0066BCB350}"/>
                </a:ext>
              </a:extLst>
            </p:cNvPr>
            <p:cNvCxnSpPr>
              <a:cxnSpLocks/>
            </p:cNvCxnSpPr>
            <p:nvPr/>
          </p:nvCxnSpPr>
          <p:spPr>
            <a:xfrm>
              <a:off x="3719371" y="3691562"/>
              <a:ext cx="246224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019FBDF-9055-48D6-9F22-E8FA042EEAF5}"/>
                </a:ext>
              </a:extLst>
            </p:cNvPr>
            <p:cNvCxnSpPr>
              <a:cxnSpLocks/>
            </p:cNvCxnSpPr>
            <p:nvPr/>
          </p:nvCxnSpPr>
          <p:spPr>
            <a:xfrm>
              <a:off x="3719371" y="3105230"/>
              <a:ext cx="2462241"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89C24601-E327-43F5-BA55-214C4F77A084}"/>
              </a:ext>
            </a:extLst>
          </p:cNvPr>
          <p:cNvGrpSpPr/>
          <p:nvPr/>
        </p:nvGrpSpPr>
        <p:grpSpPr>
          <a:xfrm>
            <a:off x="7485832" y="576977"/>
            <a:ext cx="4437162" cy="5787602"/>
            <a:chOff x="269062" y="759965"/>
            <a:chExt cx="4437162" cy="5787602"/>
          </a:xfrm>
        </p:grpSpPr>
        <p:pic>
          <p:nvPicPr>
            <p:cNvPr id="60" name="Picture 59" descr="Map&#10;&#10;Description automatically generated">
              <a:extLst>
                <a:ext uri="{FF2B5EF4-FFF2-40B4-BE49-F238E27FC236}">
                  <a16:creationId xmlns:a16="http://schemas.microsoft.com/office/drawing/2014/main" id="{0997926F-48E5-4C35-A4B0-4BC7919EDF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062" y="759965"/>
              <a:ext cx="4437162" cy="5787602"/>
            </a:xfrm>
            <a:prstGeom prst="rect">
              <a:avLst/>
            </a:prstGeom>
          </p:spPr>
        </p:pic>
        <p:sp>
          <p:nvSpPr>
            <p:cNvPr id="61" name="Circle: Hollow 60">
              <a:extLst>
                <a:ext uri="{FF2B5EF4-FFF2-40B4-BE49-F238E27FC236}">
                  <a16:creationId xmlns:a16="http://schemas.microsoft.com/office/drawing/2014/main" id="{64AE3613-B8F0-4F02-A57C-5192C02A3B37}"/>
                </a:ext>
              </a:extLst>
            </p:cNvPr>
            <p:cNvSpPr/>
            <p:nvPr/>
          </p:nvSpPr>
          <p:spPr>
            <a:xfrm>
              <a:off x="3083178" y="4919402"/>
              <a:ext cx="107921" cy="105824"/>
            </a:xfrm>
            <a:prstGeom prst="donut">
              <a:avLst>
                <a:gd name="adj" fmla="val 1694"/>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tx1"/>
                </a:solidFill>
              </a:endParaRPr>
            </a:p>
          </p:txBody>
        </p:sp>
        <p:sp>
          <p:nvSpPr>
            <p:cNvPr id="62" name="Circle: Hollow 61">
              <a:extLst>
                <a:ext uri="{FF2B5EF4-FFF2-40B4-BE49-F238E27FC236}">
                  <a16:creationId xmlns:a16="http://schemas.microsoft.com/office/drawing/2014/main" id="{F1EC0429-0BA3-4F6C-8F0D-A7419115D2F0}"/>
                </a:ext>
              </a:extLst>
            </p:cNvPr>
            <p:cNvSpPr/>
            <p:nvPr/>
          </p:nvSpPr>
          <p:spPr>
            <a:xfrm>
              <a:off x="3000264" y="4833173"/>
              <a:ext cx="273747" cy="280783"/>
            </a:xfrm>
            <a:prstGeom prst="donut">
              <a:avLst>
                <a:gd name="adj" fmla="val 1694"/>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ectangle 67">
              <a:extLst>
                <a:ext uri="{FF2B5EF4-FFF2-40B4-BE49-F238E27FC236}">
                  <a16:creationId xmlns:a16="http://schemas.microsoft.com/office/drawing/2014/main" id="{370E81EB-018C-45D4-A3E9-7C0973B24F95}"/>
                </a:ext>
              </a:extLst>
            </p:cNvPr>
            <p:cNvSpPr/>
            <p:nvPr/>
          </p:nvSpPr>
          <p:spPr>
            <a:xfrm>
              <a:off x="2016817" y="4940005"/>
              <a:ext cx="1239141" cy="171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Franklin Gothic Demi" panose="020B0703020102020204" pitchFamily="34" charset="0"/>
                  <a:ea typeface="+mn-ea"/>
                  <a:cs typeface="+mn-cs"/>
                </a:rPr>
                <a:t>DAC Hub</a:t>
              </a:r>
              <a:endParaRPr kumimoji="0" lang="en-US" sz="600" b="0" i="0" u="none" strike="noStrike" kern="1200" cap="all" spc="0" normalizeH="0" baseline="0" noProof="0">
                <a:ln>
                  <a:noFill/>
                </a:ln>
                <a:solidFill>
                  <a:schemeClr val="tx1"/>
                </a:solidFill>
                <a:effectLst/>
                <a:uLnTx/>
                <a:uFillTx/>
                <a:latin typeface="Franklin Gothic Medium" panose="020B0603020102020204" pitchFamily="34" charset="0"/>
                <a:ea typeface="돋움"/>
                <a:cs typeface="+mn-cs"/>
              </a:endParaRPr>
            </a:p>
          </p:txBody>
        </p:sp>
      </p:grpSp>
      <p:sp>
        <p:nvSpPr>
          <p:cNvPr id="78" name="Title 1">
            <a:extLst>
              <a:ext uri="{FF2B5EF4-FFF2-40B4-BE49-F238E27FC236}">
                <a16:creationId xmlns:a16="http://schemas.microsoft.com/office/drawing/2014/main" id="{04EB4866-D23D-47A0-8E16-8A2E06CAFDE1}"/>
              </a:ext>
            </a:extLst>
          </p:cNvPr>
          <p:cNvSpPr txBox="1">
            <a:spLocks/>
          </p:cNvSpPr>
          <p:nvPr/>
        </p:nvSpPr>
        <p:spPr>
          <a:xfrm>
            <a:off x="6781755" y="5345773"/>
            <a:ext cx="2304719" cy="819374"/>
          </a:xfrm>
          <a:prstGeom prst="rect">
            <a:avLst/>
          </a:prstGeom>
        </p:spPr>
        <p:txBody>
          <a:bodyPr vert="horz" lIns="121920" tIns="60960" rIns="121920" bIns="60960" rtlCol="0" anchor="ctr">
            <a:normAutofit/>
          </a:bodyPr>
          <a:lstStyle>
            <a:lvl1pPr algn="l" defTabSz="913554" rtl="0" eaLnBrk="1" latinLnBrk="0" hangingPunct="1">
              <a:lnSpc>
                <a:spcPct val="90000"/>
              </a:lnSpc>
              <a:spcBef>
                <a:spcPct val="0"/>
              </a:spcBef>
              <a:buNone/>
              <a:defRPr sz="2100" b="0" i="0" kern="1200">
                <a:solidFill>
                  <a:schemeClr val="bg1">
                    <a:lumMod val="50000"/>
                  </a:schemeClr>
                </a:solidFill>
                <a:latin typeface="+mj-lt"/>
                <a:ea typeface="+mj-ea"/>
                <a:cs typeface="+mj-cs"/>
              </a:defRPr>
            </a:lvl1pPr>
          </a:lstStyle>
          <a:p>
            <a:pPr algn="ctr"/>
            <a:r>
              <a:rPr lang="en-US" sz="1600">
                <a:solidFill>
                  <a:prstClr val="black">
                    <a:lumMod val="65000"/>
                    <a:lumOff val="35000"/>
                  </a:prstClr>
                </a:solidFill>
                <a:latin typeface="Franklin Gothic Medium" panose="020B0603020102020204"/>
                <a:ea typeface="+mn-ea"/>
                <a:cs typeface="+mn-cs"/>
              </a:rPr>
              <a:t>Permanently Store Atmospheric CO</a:t>
            </a:r>
            <a:r>
              <a:rPr lang="en-US" sz="1600" baseline="-25000">
                <a:solidFill>
                  <a:prstClr val="black">
                    <a:lumMod val="65000"/>
                    <a:lumOff val="35000"/>
                  </a:prstClr>
                </a:solidFill>
                <a:latin typeface="Franklin Gothic Medium" panose="020B0603020102020204"/>
                <a:ea typeface="+mn-ea"/>
                <a:cs typeface="+mn-cs"/>
              </a:rPr>
              <a:t>2</a:t>
            </a:r>
            <a:r>
              <a:rPr lang="en-US" sz="1600">
                <a:solidFill>
                  <a:prstClr val="black">
                    <a:lumMod val="65000"/>
                    <a:lumOff val="35000"/>
                  </a:prstClr>
                </a:solidFill>
                <a:latin typeface="Franklin Gothic Medium" panose="020B0603020102020204"/>
                <a:ea typeface="+mn-ea"/>
                <a:cs typeface="+mn-cs"/>
              </a:rPr>
              <a:t> Using Low Carbon Energy </a:t>
            </a:r>
          </a:p>
        </p:txBody>
      </p:sp>
      <p:cxnSp>
        <p:nvCxnSpPr>
          <p:cNvPr id="12" name="Straight Connector 11">
            <a:extLst>
              <a:ext uri="{FF2B5EF4-FFF2-40B4-BE49-F238E27FC236}">
                <a16:creationId xmlns:a16="http://schemas.microsoft.com/office/drawing/2014/main" id="{645FC42E-C459-412A-9593-6F225F7F42CC}"/>
              </a:ext>
            </a:extLst>
          </p:cNvPr>
          <p:cNvCxnSpPr/>
          <p:nvPr/>
        </p:nvCxnSpPr>
        <p:spPr>
          <a:xfrm>
            <a:off x="6779581" y="794277"/>
            <a:ext cx="0" cy="532086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6B1FD1D9-372D-4D47-A331-C81CABAC99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49095" y="4144773"/>
            <a:ext cx="1770038" cy="1299190"/>
          </a:xfrm>
          <a:prstGeom prst="rect">
            <a:avLst/>
          </a:prstGeom>
        </p:spPr>
      </p:pic>
      <p:sp>
        <p:nvSpPr>
          <p:cNvPr id="33" name="TextBox 32">
            <a:extLst>
              <a:ext uri="{FF2B5EF4-FFF2-40B4-BE49-F238E27FC236}">
                <a16:creationId xmlns:a16="http://schemas.microsoft.com/office/drawing/2014/main" id="{F2BE22E0-A259-4A9B-9BE8-3CDBDAECAFCE}"/>
              </a:ext>
            </a:extLst>
          </p:cNvPr>
          <p:cNvSpPr txBox="1"/>
          <p:nvPr/>
        </p:nvSpPr>
        <p:spPr>
          <a:xfrm>
            <a:off x="854897" y="6372805"/>
            <a:ext cx="10828261" cy="415498"/>
          </a:xfrm>
          <a:prstGeom prst="rect">
            <a:avLst/>
          </a:prstGeom>
          <a:noFill/>
        </p:spPr>
        <p:txBody>
          <a:bodyPr wrap="square" rtlCol="0">
            <a:spAutoFit/>
          </a:bodyPr>
          <a:lstStyle/>
          <a:p>
            <a:r>
              <a:rPr lang="en-US" sz="700"/>
              <a:t>(1) CRC has applied for EPA Class VI permits and the environmental review has begun for two initial permanent carbon capture and storage (CCS) vaults at the Elk Hills Field – which are collectively referred to as Carbon </a:t>
            </a:r>
            <a:r>
              <a:rPr lang="en-US" sz="700" err="1"/>
              <a:t>TerraVault</a:t>
            </a:r>
            <a:r>
              <a:rPr lang="en-US" sz="700"/>
              <a:t> I. (2) DOE has established a program under which the Secretary of Energy shall provide funding (total funding amount of $3.5B) for eligible projects that contribute to the development of four regional direct air capture hubs. Potential total funding amount for California DAC Hub was estimated by dividing the total funding between four potential hubs. Total funding amount might vary based on DOE grants. Source: DOE (https://www.energy.gov/oced/regional-direct-air-capture-hubs). (3) DOE. (4) Source: LCFS December 2022 weighted average price of $86 per MT of CO</a:t>
            </a:r>
            <a:r>
              <a:rPr lang="en-US" sz="700" baseline="-25000"/>
              <a:t>2</a:t>
            </a:r>
            <a:r>
              <a:rPr lang="en-US" sz="700"/>
              <a:t> - The California Air Resources Board.  </a:t>
            </a:r>
          </a:p>
        </p:txBody>
      </p:sp>
      <p:sp>
        <p:nvSpPr>
          <p:cNvPr id="35" name="Rectangle 34">
            <a:extLst>
              <a:ext uri="{FF2B5EF4-FFF2-40B4-BE49-F238E27FC236}">
                <a16:creationId xmlns:a16="http://schemas.microsoft.com/office/drawing/2014/main" id="{EC1300A7-B958-4823-BFD8-A0E044659510}"/>
              </a:ext>
            </a:extLst>
          </p:cNvPr>
          <p:cNvSpPr/>
          <p:nvPr/>
        </p:nvSpPr>
        <p:spPr>
          <a:xfrm>
            <a:off x="2137876" y="2944857"/>
            <a:ext cx="1369988" cy="381667"/>
          </a:xfrm>
          <a:prstGeom prst="rect">
            <a:avLst/>
          </a:prstGeom>
          <a:noFill/>
          <a:ln w="12700" cap="flat" cmpd="sng" algn="ctr">
            <a:noFill/>
            <a:prstDash val="solid"/>
            <a:miter lim="800000"/>
          </a:ln>
          <a:effectLst/>
        </p:spPr>
        <p:txBody>
          <a:bodyPr rtlCol="0" anchor="t" anchorCtr="0"/>
          <a:lstStyle/>
          <a:p>
            <a:pPr indent="-22860" algn="r" defTabSz="685783">
              <a:spcBef>
                <a:spcPts val="600"/>
              </a:spcBef>
              <a:buClr>
                <a:srgbClr val="00B050"/>
              </a:buClr>
              <a:defRPr/>
            </a:pPr>
            <a:r>
              <a:rPr lang="en-US" sz="1100" b="1" kern="0">
                <a:solidFill>
                  <a:schemeClr val="tx1">
                    <a:lumMod val="65000"/>
                    <a:lumOff val="35000"/>
                  </a:schemeClr>
                </a:solidFill>
              </a:rPr>
              <a:t>Potential total funding amount of</a:t>
            </a:r>
            <a:endParaRPr lang="en-US" sz="900">
              <a:solidFill>
                <a:schemeClr val="tx1">
                  <a:lumMod val="65000"/>
                  <a:lumOff val="35000"/>
                </a:schemeClr>
              </a:solidFill>
            </a:endParaRPr>
          </a:p>
        </p:txBody>
      </p:sp>
      <p:grpSp>
        <p:nvGrpSpPr>
          <p:cNvPr id="26" name="Group 25">
            <a:extLst>
              <a:ext uri="{FF2B5EF4-FFF2-40B4-BE49-F238E27FC236}">
                <a16:creationId xmlns:a16="http://schemas.microsoft.com/office/drawing/2014/main" id="{EFDD5853-5BCF-45AB-ABFF-01B6BCD77CCE}"/>
              </a:ext>
            </a:extLst>
          </p:cNvPr>
          <p:cNvGrpSpPr/>
          <p:nvPr/>
        </p:nvGrpSpPr>
        <p:grpSpPr>
          <a:xfrm rot="14178338">
            <a:off x="9869626" y="4325514"/>
            <a:ext cx="433728" cy="247752"/>
            <a:chOff x="246582" y="3143584"/>
            <a:chExt cx="173772" cy="154870"/>
          </a:xfrm>
        </p:grpSpPr>
        <p:sp>
          <p:nvSpPr>
            <p:cNvPr id="28" name="Chevron 155">
              <a:extLst>
                <a:ext uri="{FF2B5EF4-FFF2-40B4-BE49-F238E27FC236}">
                  <a16:creationId xmlns:a16="http://schemas.microsoft.com/office/drawing/2014/main" id="{4B1E7716-5826-44AB-93C6-74E90CC95AB4}"/>
                </a:ext>
              </a:extLst>
            </p:cNvPr>
            <p:cNvSpPr/>
            <p:nvPr userDrawn="1"/>
          </p:nvSpPr>
          <p:spPr>
            <a:xfrm>
              <a:off x="246582" y="3143584"/>
              <a:ext cx="102163" cy="154870"/>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351">
                <a:solidFill>
                  <a:prstClr val="black"/>
                </a:solidFill>
                <a:latin typeface="Calibri" panose="020F0502020204030204"/>
              </a:endParaRPr>
            </a:p>
          </p:txBody>
        </p:sp>
        <p:sp>
          <p:nvSpPr>
            <p:cNvPr id="29" name="Chevron 156">
              <a:extLst>
                <a:ext uri="{FF2B5EF4-FFF2-40B4-BE49-F238E27FC236}">
                  <a16:creationId xmlns:a16="http://schemas.microsoft.com/office/drawing/2014/main" id="{75EEDA54-0F3D-4324-A1C8-BFEA5E1D0987}"/>
                </a:ext>
              </a:extLst>
            </p:cNvPr>
            <p:cNvSpPr/>
            <p:nvPr userDrawn="1"/>
          </p:nvSpPr>
          <p:spPr>
            <a:xfrm>
              <a:off x="318191" y="3143584"/>
              <a:ext cx="102163" cy="154870"/>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351">
                <a:solidFill>
                  <a:prstClr val="black"/>
                </a:solidFill>
                <a:latin typeface="Calibri" panose="020F0502020204030204"/>
              </a:endParaRPr>
            </a:p>
          </p:txBody>
        </p:sp>
      </p:grpSp>
      <p:grpSp>
        <p:nvGrpSpPr>
          <p:cNvPr id="30" name="Group 29">
            <a:extLst>
              <a:ext uri="{FF2B5EF4-FFF2-40B4-BE49-F238E27FC236}">
                <a16:creationId xmlns:a16="http://schemas.microsoft.com/office/drawing/2014/main" id="{92BB586F-AA16-44D4-83D5-0C51FEBA260D}"/>
              </a:ext>
            </a:extLst>
          </p:cNvPr>
          <p:cNvGrpSpPr/>
          <p:nvPr/>
        </p:nvGrpSpPr>
        <p:grpSpPr>
          <a:xfrm rot="3130142">
            <a:off x="10401368" y="5012416"/>
            <a:ext cx="433728" cy="247752"/>
            <a:chOff x="246582" y="3143584"/>
            <a:chExt cx="173772" cy="154870"/>
          </a:xfrm>
        </p:grpSpPr>
        <p:sp>
          <p:nvSpPr>
            <p:cNvPr id="31" name="Chevron 155">
              <a:extLst>
                <a:ext uri="{FF2B5EF4-FFF2-40B4-BE49-F238E27FC236}">
                  <a16:creationId xmlns:a16="http://schemas.microsoft.com/office/drawing/2014/main" id="{B68EDE3E-0E7B-4425-8B4C-B4E67F588EC2}"/>
                </a:ext>
              </a:extLst>
            </p:cNvPr>
            <p:cNvSpPr/>
            <p:nvPr userDrawn="1"/>
          </p:nvSpPr>
          <p:spPr>
            <a:xfrm>
              <a:off x="246582" y="3143584"/>
              <a:ext cx="102163" cy="154870"/>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351">
                <a:solidFill>
                  <a:prstClr val="black"/>
                </a:solidFill>
                <a:latin typeface="Calibri" panose="020F0502020204030204"/>
              </a:endParaRPr>
            </a:p>
          </p:txBody>
        </p:sp>
        <p:sp>
          <p:nvSpPr>
            <p:cNvPr id="32" name="Chevron 156">
              <a:extLst>
                <a:ext uri="{FF2B5EF4-FFF2-40B4-BE49-F238E27FC236}">
                  <a16:creationId xmlns:a16="http://schemas.microsoft.com/office/drawing/2014/main" id="{11B22558-1E56-4461-8A89-A995C30A2F7E}"/>
                </a:ext>
              </a:extLst>
            </p:cNvPr>
            <p:cNvSpPr/>
            <p:nvPr userDrawn="1"/>
          </p:nvSpPr>
          <p:spPr>
            <a:xfrm>
              <a:off x="318191" y="3143584"/>
              <a:ext cx="102163" cy="154870"/>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351">
                <a:solidFill>
                  <a:prstClr val="black"/>
                </a:solidFill>
                <a:latin typeface="Calibri" panose="020F0502020204030204"/>
              </a:endParaRPr>
            </a:p>
          </p:txBody>
        </p:sp>
      </p:grpSp>
      <p:pic>
        <p:nvPicPr>
          <p:cNvPr id="10" name="Graphic 9" descr="Add with solid fill">
            <a:extLst>
              <a:ext uri="{FF2B5EF4-FFF2-40B4-BE49-F238E27FC236}">
                <a16:creationId xmlns:a16="http://schemas.microsoft.com/office/drawing/2014/main" id="{0337CA52-F11B-49DD-A06F-1593930DDAD2}"/>
              </a:ext>
            </a:extLst>
          </p:cNvPr>
          <p:cNvPicPr>
            <a:picLocks noChangeAspect="1"/>
          </p:cNvPicPr>
          <p:nvPr/>
        </p:nvPicPr>
        <p:blipFill>
          <a:blip r:embed="rId6" cstate="screen">
            <a:duotone>
              <a:prstClr val="black"/>
              <a:schemeClr val="accent6">
                <a:tint val="45000"/>
                <a:satMod val="400000"/>
              </a:schemeClr>
            </a:duotone>
            <a:lum bright="-20000" contrast="-20000"/>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3438" y="3881818"/>
            <a:ext cx="356555" cy="356555"/>
          </a:xfrm>
          <a:prstGeom prst="rect">
            <a:avLst/>
          </a:prstGeom>
        </p:spPr>
      </p:pic>
      <p:pic>
        <p:nvPicPr>
          <p:cNvPr id="39" name="Picture 38">
            <a:extLst>
              <a:ext uri="{FF2B5EF4-FFF2-40B4-BE49-F238E27FC236}">
                <a16:creationId xmlns:a16="http://schemas.microsoft.com/office/drawing/2014/main" id="{F9328BDA-8B54-4D66-B328-5F00062979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651" y="6864049"/>
            <a:ext cx="542881" cy="445055"/>
          </a:xfrm>
          <a:prstGeom prst="rect">
            <a:avLst/>
          </a:prstGeom>
        </p:spPr>
      </p:pic>
      <p:grpSp>
        <p:nvGrpSpPr>
          <p:cNvPr id="19" name="Group 18">
            <a:extLst>
              <a:ext uri="{FF2B5EF4-FFF2-40B4-BE49-F238E27FC236}">
                <a16:creationId xmlns:a16="http://schemas.microsoft.com/office/drawing/2014/main" id="{99DBF311-0834-4BA6-A39D-041754D40643}"/>
              </a:ext>
            </a:extLst>
          </p:cNvPr>
          <p:cNvGrpSpPr/>
          <p:nvPr/>
        </p:nvGrpSpPr>
        <p:grpSpPr>
          <a:xfrm>
            <a:off x="743216" y="4291358"/>
            <a:ext cx="521788" cy="520316"/>
            <a:chOff x="391014" y="4673792"/>
            <a:chExt cx="676992" cy="643819"/>
          </a:xfrm>
        </p:grpSpPr>
        <p:sp>
          <p:nvSpPr>
            <p:cNvPr id="43" name="Oval 42">
              <a:extLst>
                <a:ext uri="{FF2B5EF4-FFF2-40B4-BE49-F238E27FC236}">
                  <a16:creationId xmlns:a16="http://schemas.microsoft.com/office/drawing/2014/main" id="{D760DFDA-8568-4F84-A803-986AFF890D7B}"/>
                </a:ext>
              </a:extLst>
            </p:cNvPr>
            <p:cNvSpPr/>
            <p:nvPr/>
          </p:nvSpPr>
          <p:spPr>
            <a:xfrm>
              <a:off x="391014" y="4673792"/>
              <a:ext cx="676992" cy="643819"/>
            </a:xfrm>
            <a:prstGeom prst="ellipse">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CAD845B-4500-4A9C-80F5-6D64A8017A7D}"/>
                </a:ext>
              </a:extLst>
            </p:cNvPr>
            <p:cNvSpPr/>
            <p:nvPr/>
          </p:nvSpPr>
          <p:spPr>
            <a:xfrm>
              <a:off x="435302" y="4761309"/>
              <a:ext cx="574672" cy="462968"/>
            </a:xfrm>
            <a:prstGeom prst="rect">
              <a:avLst/>
            </a:prstGeom>
            <a:noFill/>
            <a:ln w="12700" cap="flat" cmpd="sng" algn="ctr">
              <a:noFill/>
              <a:prstDash val="solid"/>
              <a:miter lim="800000"/>
            </a:ln>
            <a:effectLst/>
          </p:spPr>
          <p:txBody>
            <a:bodyPr rtlCol="0" anchor="ctr" anchorCtr="0"/>
            <a:lstStyle/>
            <a:p>
              <a:pPr indent="-22860" algn="ctr" defTabSz="685783">
                <a:spcBef>
                  <a:spcPts val="600"/>
                </a:spcBef>
                <a:buClr>
                  <a:srgbClr val="00B050"/>
                </a:buClr>
                <a:defRPr/>
              </a:pPr>
              <a:r>
                <a:rPr lang="en-US" sz="1000" b="1" kern="0">
                  <a:solidFill>
                    <a:srgbClr val="70AD47"/>
                  </a:solidFill>
                </a:rPr>
                <a:t>45Q</a:t>
              </a:r>
              <a:endParaRPr lang="en-US" sz="700">
                <a:solidFill>
                  <a:prstClr val="white">
                    <a:lumMod val="50000"/>
                  </a:prstClr>
                </a:solidFill>
              </a:endParaRPr>
            </a:p>
          </p:txBody>
        </p:sp>
      </p:grpSp>
      <p:sp>
        <p:nvSpPr>
          <p:cNvPr id="50" name="TextBox 49">
            <a:extLst>
              <a:ext uri="{FF2B5EF4-FFF2-40B4-BE49-F238E27FC236}">
                <a16:creationId xmlns:a16="http://schemas.microsoft.com/office/drawing/2014/main" id="{2D552C87-2843-4D9F-9225-BBF2B7AB51E8}"/>
              </a:ext>
            </a:extLst>
          </p:cNvPr>
          <p:cNvSpPr txBox="1"/>
          <p:nvPr/>
        </p:nvSpPr>
        <p:spPr>
          <a:xfrm>
            <a:off x="1371250" y="4489753"/>
            <a:ext cx="4927325" cy="227013"/>
          </a:xfrm>
          <a:prstGeom prst="rect">
            <a:avLst/>
          </a:prstGeom>
          <a:noFill/>
        </p:spPr>
        <p:txBody>
          <a:bodyPr vert="horz" wrap="square" lIns="0" tIns="0" rIns="0" bIns="0" rtlCol="0" anchor="t"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100">
                <a:solidFill>
                  <a:prstClr val="black"/>
                </a:solidFill>
                <a:latin typeface="Franklin Gothic Book" panose="020B0503020102020204"/>
              </a:rPr>
              <a:t>$180 Value (per MT of CO2) for Carbon Storage</a:t>
            </a:r>
            <a:r>
              <a:rPr lang="en-US" sz="1100" baseline="30000">
                <a:solidFill>
                  <a:prstClr val="black"/>
                </a:solidFill>
                <a:latin typeface="Franklin Gothic Book" panose="020B0503020102020204"/>
              </a:rPr>
              <a:t>3</a:t>
            </a:r>
            <a:endParaRPr lang="en-US" sz="1100">
              <a:solidFill>
                <a:prstClr val="black"/>
              </a:solidFill>
              <a:latin typeface="Franklin Gothic Book" panose="020B0503020102020204"/>
            </a:endParaRPr>
          </a:p>
        </p:txBody>
      </p:sp>
      <p:sp>
        <p:nvSpPr>
          <p:cNvPr id="52" name="TextBox 51">
            <a:extLst>
              <a:ext uri="{FF2B5EF4-FFF2-40B4-BE49-F238E27FC236}">
                <a16:creationId xmlns:a16="http://schemas.microsoft.com/office/drawing/2014/main" id="{586E8315-F19C-413B-9112-8F3BCC17C05E}"/>
              </a:ext>
            </a:extLst>
          </p:cNvPr>
          <p:cNvSpPr txBox="1"/>
          <p:nvPr/>
        </p:nvSpPr>
        <p:spPr>
          <a:xfrm>
            <a:off x="1371250" y="5055749"/>
            <a:ext cx="3834989" cy="267676"/>
          </a:xfrm>
          <a:prstGeom prst="rect">
            <a:avLst/>
          </a:prstGeom>
          <a:noFill/>
        </p:spPr>
        <p:txBody>
          <a:bodyPr vert="horz" wrap="square" lIns="0" tIns="0" rIns="0" bIns="0" rtlCol="0" anchor="b"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Franklin Gothic Book (Body)"/>
                <a:ea typeface="+mn-ea"/>
                <a:cs typeface="+mn-cs"/>
              </a:rPr>
              <a:t>~$</a:t>
            </a:r>
            <a:r>
              <a:rPr lang="en-US" sz="1100">
                <a:latin typeface="Franklin Gothic Book (Body)"/>
              </a:rPr>
              <a:t>86</a:t>
            </a:r>
            <a:r>
              <a:rPr kumimoji="0" lang="en-US" sz="1100" b="0" i="0" u="none" strike="noStrike" kern="1200" cap="none" spc="0" normalizeH="0" baseline="0" noProof="0">
                <a:ln>
                  <a:noFill/>
                </a:ln>
                <a:effectLst/>
                <a:uLnTx/>
                <a:uFillTx/>
                <a:latin typeface="Franklin Gothic Book (Body)"/>
                <a:ea typeface="+mn-ea"/>
                <a:cs typeface="+mn-cs"/>
              </a:rPr>
              <a:t> </a:t>
            </a:r>
            <a:r>
              <a:rPr kumimoji="0" lang="en-US" sz="1100" b="0" i="0" u="none" strike="noStrike" kern="1200" cap="none" spc="0" normalizeH="0" baseline="0" noProof="0">
                <a:ln>
                  <a:noFill/>
                </a:ln>
                <a:solidFill>
                  <a:prstClr val="black"/>
                </a:solidFill>
                <a:effectLst/>
                <a:uLnTx/>
                <a:uFillTx/>
                <a:latin typeface="Franklin Gothic Book (Body)"/>
                <a:ea typeface="+mn-ea"/>
                <a:cs typeface="+mn-cs"/>
              </a:rPr>
              <a:t>Est. Value (per MT of CO</a:t>
            </a:r>
            <a:r>
              <a:rPr kumimoji="0" lang="en-US" sz="1100" b="0" i="0" u="none" strike="noStrike" kern="1200" cap="none" spc="0" normalizeH="0" baseline="-25000" noProof="0">
                <a:ln>
                  <a:noFill/>
                </a:ln>
                <a:solidFill>
                  <a:prstClr val="black"/>
                </a:solidFill>
                <a:effectLst/>
                <a:uLnTx/>
                <a:uFillTx/>
                <a:latin typeface="Franklin Gothic Book (Body)"/>
                <a:ea typeface="+mn-ea"/>
                <a:cs typeface="+mn-cs"/>
              </a:rPr>
              <a:t>2</a:t>
            </a:r>
            <a:r>
              <a:rPr kumimoji="0" lang="en-US" sz="1100" b="0" i="0" u="none" strike="noStrike" kern="1200" cap="none" spc="0" normalizeH="0" baseline="0" noProof="0">
                <a:ln>
                  <a:noFill/>
                </a:ln>
                <a:solidFill>
                  <a:prstClr val="black"/>
                </a:solidFill>
                <a:effectLst/>
                <a:uLnTx/>
                <a:uFillTx/>
                <a:latin typeface="Franklin Gothic Book (Body)"/>
                <a:ea typeface="+mn-ea"/>
                <a:cs typeface="+mn-cs"/>
              </a:rPr>
              <a:t>)</a:t>
            </a:r>
            <a:r>
              <a:rPr lang="en-US" sz="1100" baseline="30000">
                <a:solidFill>
                  <a:prstClr val="black"/>
                </a:solidFill>
                <a:latin typeface="Franklin Gothic Book (Body)"/>
              </a:rPr>
              <a:t>4</a:t>
            </a:r>
            <a:endParaRPr kumimoji="0" lang="en-US" sz="1100" b="0" i="0" u="none" strike="noStrike" kern="1200" cap="none" spc="0" normalizeH="0" baseline="0" noProof="0">
              <a:ln>
                <a:noFill/>
              </a:ln>
              <a:solidFill>
                <a:prstClr val="black"/>
              </a:solidFill>
              <a:effectLst/>
              <a:uLnTx/>
              <a:uFillTx/>
              <a:latin typeface="Franklin Gothic Book (Body)"/>
              <a:ea typeface="+mn-ea"/>
              <a:cs typeface="+mn-cs"/>
            </a:endParaRPr>
          </a:p>
        </p:txBody>
      </p:sp>
      <p:grpSp>
        <p:nvGrpSpPr>
          <p:cNvPr id="47" name="Group 46">
            <a:extLst>
              <a:ext uri="{FF2B5EF4-FFF2-40B4-BE49-F238E27FC236}">
                <a16:creationId xmlns:a16="http://schemas.microsoft.com/office/drawing/2014/main" id="{734E34D9-D8EB-469C-94AA-CE3DF1C4ABB4}"/>
              </a:ext>
            </a:extLst>
          </p:cNvPr>
          <p:cNvGrpSpPr/>
          <p:nvPr/>
        </p:nvGrpSpPr>
        <p:grpSpPr>
          <a:xfrm>
            <a:off x="740418" y="4907561"/>
            <a:ext cx="527385" cy="520316"/>
            <a:chOff x="383752" y="4673792"/>
            <a:chExt cx="684254" cy="643819"/>
          </a:xfrm>
        </p:grpSpPr>
        <p:sp>
          <p:nvSpPr>
            <p:cNvPr id="51" name="Oval 50">
              <a:extLst>
                <a:ext uri="{FF2B5EF4-FFF2-40B4-BE49-F238E27FC236}">
                  <a16:creationId xmlns:a16="http://schemas.microsoft.com/office/drawing/2014/main" id="{57263F94-8601-4607-BF1C-298AEB3482BF}"/>
                </a:ext>
              </a:extLst>
            </p:cNvPr>
            <p:cNvSpPr/>
            <p:nvPr/>
          </p:nvSpPr>
          <p:spPr>
            <a:xfrm>
              <a:off x="391014" y="4673792"/>
              <a:ext cx="676992" cy="643819"/>
            </a:xfrm>
            <a:prstGeom prst="ellipse">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497199C5-71AD-4D13-9266-8DC174F0767D}"/>
                </a:ext>
              </a:extLst>
            </p:cNvPr>
            <p:cNvSpPr/>
            <p:nvPr/>
          </p:nvSpPr>
          <p:spPr>
            <a:xfrm>
              <a:off x="383752" y="4761309"/>
              <a:ext cx="684254" cy="462967"/>
            </a:xfrm>
            <a:prstGeom prst="rect">
              <a:avLst/>
            </a:prstGeom>
            <a:noFill/>
            <a:ln w="12700" cap="flat" cmpd="sng" algn="ctr">
              <a:noFill/>
              <a:prstDash val="solid"/>
              <a:miter lim="800000"/>
            </a:ln>
            <a:effectLst/>
          </p:spPr>
          <p:txBody>
            <a:bodyPr rtlCol="0" anchor="ctr" anchorCtr="0"/>
            <a:lstStyle/>
            <a:p>
              <a:pPr indent="-22860" algn="ctr" defTabSz="685783">
                <a:spcBef>
                  <a:spcPts val="600"/>
                </a:spcBef>
                <a:buClr>
                  <a:srgbClr val="00B050"/>
                </a:buClr>
                <a:defRPr/>
              </a:pPr>
              <a:r>
                <a:rPr lang="en-US" sz="1000" b="1" kern="0">
                  <a:solidFill>
                    <a:srgbClr val="70AD47"/>
                  </a:solidFill>
                </a:rPr>
                <a:t>LCFS</a:t>
              </a:r>
              <a:endParaRPr lang="en-US" sz="700">
                <a:solidFill>
                  <a:prstClr val="white">
                    <a:lumMod val="50000"/>
                  </a:prstClr>
                </a:solidFill>
              </a:endParaRPr>
            </a:p>
          </p:txBody>
        </p:sp>
      </p:grpSp>
      <p:grpSp>
        <p:nvGrpSpPr>
          <p:cNvPr id="55" name="Group 54">
            <a:extLst>
              <a:ext uri="{FF2B5EF4-FFF2-40B4-BE49-F238E27FC236}">
                <a16:creationId xmlns:a16="http://schemas.microsoft.com/office/drawing/2014/main" id="{0A5D2711-46D2-47D2-A4F7-2B4A2F00C110}"/>
              </a:ext>
            </a:extLst>
          </p:cNvPr>
          <p:cNvGrpSpPr/>
          <p:nvPr/>
        </p:nvGrpSpPr>
        <p:grpSpPr>
          <a:xfrm>
            <a:off x="680681" y="5517230"/>
            <a:ext cx="646859" cy="520316"/>
            <a:chOff x="300676" y="4673792"/>
            <a:chExt cx="839266" cy="643819"/>
          </a:xfrm>
        </p:grpSpPr>
        <p:sp>
          <p:nvSpPr>
            <p:cNvPr id="56" name="Oval 55">
              <a:extLst>
                <a:ext uri="{FF2B5EF4-FFF2-40B4-BE49-F238E27FC236}">
                  <a16:creationId xmlns:a16="http://schemas.microsoft.com/office/drawing/2014/main" id="{546FE7C7-C68A-4A26-A2F1-A6044C294D66}"/>
                </a:ext>
              </a:extLst>
            </p:cNvPr>
            <p:cNvSpPr/>
            <p:nvPr/>
          </p:nvSpPr>
          <p:spPr>
            <a:xfrm>
              <a:off x="391014" y="4673792"/>
              <a:ext cx="676992" cy="643819"/>
            </a:xfrm>
            <a:prstGeom prst="ellipse">
              <a:avLst/>
            </a:prstGeom>
            <a:solidFill>
              <a:schemeClr val="accent6">
                <a:lumMod val="20000"/>
                <a:lumOff val="80000"/>
              </a:schemeClr>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0CDCC649-E462-457C-9660-884CEFBABE14}"/>
                </a:ext>
              </a:extLst>
            </p:cNvPr>
            <p:cNvSpPr/>
            <p:nvPr/>
          </p:nvSpPr>
          <p:spPr>
            <a:xfrm>
              <a:off x="300676" y="4761309"/>
              <a:ext cx="839266" cy="462967"/>
            </a:xfrm>
            <a:prstGeom prst="rect">
              <a:avLst/>
            </a:prstGeom>
            <a:noFill/>
            <a:ln w="12700" cap="flat" cmpd="sng" algn="ctr">
              <a:noFill/>
              <a:prstDash val="solid"/>
              <a:miter lim="800000"/>
            </a:ln>
            <a:effectLst/>
          </p:spPr>
          <p:txBody>
            <a:bodyPr rtlCol="0" anchor="ctr" anchorCtr="0"/>
            <a:lstStyle/>
            <a:p>
              <a:pPr indent="-22860" algn="ctr" defTabSz="685783">
                <a:spcBef>
                  <a:spcPts val="600"/>
                </a:spcBef>
                <a:buClr>
                  <a:srgbClr val="00B050"/>
                </a:buClr>
                <a:defRPr/>
              </a:pPr>
              <a:r>
                <a:rPr lang="en-US" sz="1000" b="1" kern="0">
                  <a:solidFill>
                    <a:srgbClr val="70AD47"/>
                  </a:solidFill>
                </a:rPr>
                <a:t>CDR Credits</a:t>
              </a:r>
              <a:endParaRPr lang="en-US" sz="700">
                <a:solidFill>
                  <a:prstClr val="white">
                    <a:lumMod val="50000"/>
                  </a:prstClr>
                </a:solidFill>
              </a:endParaRPr>
            </a:p>
          </p:txBody>
        </p:sp>
      </p:grpSp>
      <p:sp>
        <p:nvSpPr>
          <p:cNvPr id="58" name="TextBox 57">
            <a:extLst>
              <a:ext uri="{FF2B5EF4-FFF2-40B4-BE49-F238E27FC236}">
                <a16:creationId xmlns:a16="http://schemas.microsoft.com/office/drawing/2014/main" id="{317530D2-A8E6-4CBC-B39C-B7E00CE5FAA0}"/>
              </a:ext>
            </a:extLst>
          </p:cNvPr>
          <p:cNvSpPr txBox="1"/>
          <p:nvPr/>
        </p:nvSpPr>
        <p:spPr>
          <a:xfrm>
            <a:off x="1387745" y="5729361"/>
            <a:ext cx="4910830" cy="197622"/>
          </a:xfrm>
          <a:prstGeom prst="rect">
            <a:avLst/>
          </a:prstGeom>
          <a:noFill/>
        </p:spPr>
        <p:txBody>
          <a:bodyPr vert="horz" wrap="square" lIns="0" tIns="0" rIns="0" bIns="0" rtlCol="0" anchor="t"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100">
                <a:solidFill>
                  <a:prstClr val="black"/>
                </a:solidFill>
                <a:latin typeface="Franklin Gothic Book" panose="020B0503020102020204"/>
              </a:rPr>
              <a:t>Voluntary C</a:t>
            </a:r>
            <a:r>
              <a:rPr lang="en-US" sz="1100">
                <a:solidFill>
                  <a:prstClr val="black"/>
                </a:solidFill>
                <a:latin typeface="Franklin Gothic Book (Body)"/>
              </a:rPr>
              <a:t>DR Credits Market </a:t>
            </a:r>
            <a:r>
              <a:rPr kumimoji="0" lang="en-US" sz="1100" b="0" i="0" u="none" strike="noStrike" kern="1200" cap="none" spc="0" normalizeH="0" baseline="0" noProof="0">
                <a:ln>
                  <a:noFill/>
                </a:ln>
                <a:solidFill>
                  <a:prstClr val="black"/>
                </a:solidFill>
                <a:effectLst/>
                <a:uLnTx/>
                <a:uFillTx/>
                <a:latin typeface="Franklin Gothic Book (Body)"/>
                <a:ea typeface="+mn-ea"/>
                <a:cs typeface="+mn-cs"/>
              </a:rPr>
              <a:t> </a:t>
            </a:r>
          </a:p>
        </p:txBody>
      </p:sp>
      <p:pic>
        <p:nvPicPr>
          <p:cNvPr id="44" name="Picture 1" descr="A picture containing text, clipart&#10;&#10;Description automatically generated">
            <a:extLst>
              <a:ext uri="{FF2B5EF4-FFF2-40B4-BE49-F238E27FC236}">
                <a16:creationId xmlns:a16="http://schemas.microsoft.com/office/drawing/2014/main" id="{52DA3E62-3F2B-4F57-B83D-0CB7E744313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968856" y="51095"/>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12">
            <a:extLst>
              <a:ext uri="{FF2B5EF4-FFF2-40B4-BE49-F238E27FC236}">
                <a16:creationId xmlns:a16="http://schemas.microsoft.com/office/drawing/2014/main" id="{523BDAC6-3FCC-67D3-0196-F654621DB529}"/>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17</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759337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descr="IBEW Local 428 | Facebook">
            <a:extLst>
              <a:ext uri="{FF2B5EF4-FFF2-40B4-BE49-F238E27FC236}">
                <a16:creationId xmlns:a16="http://schemas.microsoft.com/office/drawing/2014/main" id="{BA222748-DEFB-476E-B033-6EA6E2854E3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60369" y="5968491"/>
            <a:ext cx="549889" cy="562387"/>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descr="CA Building Trades – State Building and Construction Trades Council of  California">
            <a:extLst>
              <a:ext uri="{FF2B5EF4-FFF2-40B4-BE49-F238E27FC236}">
                <a16:creationId xmlns:a16="http://schemas.microsoft.com/office/drawing/2014/main" id="{B9E1B9C7-DCB0-45DB-B1F8-320EE82DDE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39913" y="5970087"/>
            <a:ext cx="598123" cy="585917"/>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10">
            <a:extLst>
              <a:ext uri="{FF2B5EF4-FFF2-40B4-BE49-F238E27FC236}">
                <a16:creationId xmlns:a16="http://schemas.microsoft.com/office/drawing/2014/main" id="{E1FCA139-1A75-446F-AC95-DEA4A6C160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56024" y="5981852"/>
            <a:ext cx="562386" cy="562386"/>
          </a:xfrm>
          <a:prstGeom prst="rect">
            <a:avLst/>
          </a:prstGeom>
        </p:spPr>
      </p:pic>
      <p:sp>
        <p:nvSpPr>
          <p:cNvPr id="69" name="Rectangle 68">
            <a:extLst>
              <a:ext uri="{FF2B5EF4-FFF2-40B4-BE49-F238E27FC236}">
                <a16:creationId xmlns:a16="http://schemas.microsoft.com/office/drawing/2014/main" id="{C3828C33-7381-474B-B982-236F6397A8F2}"/>
              </a:ext>
            </a:extLst>
          </p:cNvPr>
          <p:cNvSpPr/>
          <p:nvPr/>
        </p:nvSpPr>
        <p:spPr>
          <a:xfrm>
            <a:off x="5726542" y="2474018"/>
            <a:ext cx="5977390" cy="572160"/>
          </a:xfrm>
          <a:prstGeom prst="rect">
            <a:avLst/>
          </a:prstGeom>
          <a:noFill/>
          <a:ln w="190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Rectangle 67">
            <a:extLst>
              <a:ext uri="{FF2B5EF4-FFF2-40B4-BE49-F238E27FC236}">
                <a16:creationId xmlns:a16="http://schemas.microsoft.com/office/drawing/2014/main" id="{59C524AA-847E-499A-A6AB-FCEA930A77FF}"/>
              </a:ext>
            </a:extLst>
          </p:cNvPr>
          <p:cNvSpPr/>
          <p:nvPr/>
        </p:nvSpPr>
        <p:spPr>
          <a:xfrm>
            <a:off x="4506040" y="2591881"/>
            <a:ext cx="1167482"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AA132"/>
                </a:solidFill>
                <a:effectLst/>
                <a:uLnTx/>
                <a:uFillTx/>
                <a:latin typeface="Franklin Gothic Medium (Headings)"/>
                <a:ea typeface="+mn-ea"/>
                <a:cs typeface="+mn-cs"/>
              </a:rPr>
              <a:t>ACADEMIA</a:t>
            </a:r>
          </a:p>
        </p:txBody>
      </p:sp>
      <p:pic>
        <p:nvPicPr>
          <p:cNvPr id="7" name="Picture 6">
            <a:extLst>
              <a:ext uri="{FF2B5EF4-FFF2-40B4-BE49-F238E27FC236}">
                <a16:creationId xmlns:a16="http://schemas.microsoft.com/office/drawing/2014/main" id="{83A9E7AE-3CC7-4BDB-9425-6F12931A0D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1751" y="800066"/>
            <a:ext cx="1011552" cy="505776"/>
          </a:xfrm>
          <a:prstGeom prst="rect">
            <a:avLst/>
          </a:prstGeom>
        </p:spPr>
      </p:pic>
      <p:sp>
        <p:nvSpPr>
          <p:cNvPr id="3" name="Title 2">
            <a:extLst>
              <a:ext uri="{FF2B5EF4-FFF2-40B4-BE49-F238E27FC236}">
                <a16:creationId xmlns:a16="http://schemas.microsoft.com/office/drawing/2014/main" id="{3E741F9E-BB76-4519-9E4C-04F3B77B1F06}"/>
              </a:ext>
            </a:extLst>
          </p:cNvPr>
          <p:cNvSpPr>
            <a:spLocks noGrp="1"/>
          </p:cNvSpPr>
          <p:nvPr>
            <p:ph type="title"/>
          </p:nvPr>
        </p:nvSpPr>
        <p:spPr>
          <a:xfrm>
            <a:off x="400941" y="148655"/>
            <a:ext cx="10515600" cy="337529"/>
          </a:xfrm>
        </p:spPr>
        <p:txBody>
          <a:bodyPr/>
          <a:lstStyle/>
          <a:p>
            <a:r>
              <a:rPr lang="en-US"/>
              <a:t>Together We Can Achieve Bigger and “DAC” Things</a:t>
            </a:r>
          </a:p>
        </p:txBody>
      </p:sp>
      <p:pic>
        <p:nvPicPr>
          <p:cNvPr id="31" name="Picture 14" descr="Home | SoCalGas">
            <a:extLst>
              <a:ext uri="{FF2B5EF4-FFF2-40B4-BE49-F238E27FC236}">
                <a16:creationId xmlns:a16="http://schemas.microsoft.com/office/drawing/2014/main" id="{7A26A3C7-D9A0-4E57-8206-7F2EA24C0E5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04518" y="1284335"/>
            <a:ext cx="737864" cy="30116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CCDD3C81-ED98-4693-AF99-C788A926E4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17697" y="965937"/>
            <a:ext cx="814082" cy="136740"/>
          </a:xfrm>
          <a:prstGeom prst="rect">
            <a:avLst/>
          </a:prstGeom>
        </p:spPr>
      </p:pic>
      <p:pic>
        <p:nvPicPr>
          <p:cNvPr id="33" name="Picture 32">
            <a:extLst>
              <a:ext uri="{FF2B5EF4-FFF2-40B4-BE49-F238E27FC236}">
                <a16:creationId xmlns:a16="http://schemas.microsoft.com/office/drawing/2014/main" id="{DCAD2E86-2964-4EEE-A17A-0E7D47B437C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75902" y="1314892"/>
            <a:ext cx="863715" cy="202096"/>
          </a:xfrm>
          <a:prstGeom prst="rect">
            <a:avLst/>
          </a:prstGeom>
        </p:spPr>
      </p:pic>
      <p:pic>
        <p:nvPicPr>
          <p:cNvPr id="35" name="Picture 34">
            <a:extLst>
              <a:ext uri="{FF2B5EF4-FFF2-40B4-BE49-F238E27FC236}">
                <a16:creationId xmlns:a16="http://schemas.microsoft.com/office/drawing/2014/main" id="{EBF4E88F-B56D-42CA-9932-3170EB80DCF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85207" y="1922265"/>
            <a:ext cx="1083449" cy="264091"/>
          </a:xfrm>
          <a:prstGeom prst="rect">
            <a:avLst/>
          </a:prstGeom>
        </p:spPr>
      </p:pic>
      <p:pic>
        <p:nvPicPr>
          <p:cNvPr id="36" name="Picture 18" descr="California Resources Corporation - Carbon TerraVault">
            <a:extLst>
              <a:ext uri="{FF2B5EF4-FFF2-40B4-BE49-F238E27FC236}">
                <a16:creationId xmlns:a16="http://schemas.microsoft.com/office/drawing/2014/main" id="{BA253E41-02F2-4EDB-9ED4-307BAC05D050}"/>
              </a:ext>
            </a:extLst>
          </p:cNvPr>
          <p:cNvPicPr>
            <a:picLocks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940168" y="851832"/>
            <a:ext cx="1284892" cy="31752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a:extLst>
              <a:ext uri="{FF2B5EF4-FFF2-40B4-BE49-F238E27FC236}">
                <a16:creationId xmlns:a16="http://schemas.microsoft.com/office/drawing/2014/main" id="{8B509FD4-CD3C-4E79-A380-38BB0412C90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298025" y="812928"/>
            <a:ext cx="1256361" cy="317604"/>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9CB11792-126C-4719-A749-A4702A803A5B}"/>
              </a:ext>
            </a:extLst>
          </p:cNvPr>
          <p:cNvSpPr/>
          <p:nvPr/>
        </p:nvSpPr>
        <p:spPr>
          <a:xfrm>
            <a:off x="5726542" y="629361"/>
            <a:ext cx="5977390" cy="1048639"/>
          </a:xfrm>
          <a:prstGeom prst="rect">
            <a:avLst/>
          </a:prstGeom>
          <a:noFill/>
          <a:ln w="190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5" name="Rectangle 14">
            <a:extLst>
              <a:ext uri="{FF2B5EF4-FFF2-40B4-BE49-F238E27FC236}">
                <a16:creationId xmlns:a16="http://schemas.microsoft.com/office/drawing/2014/main" id="{50BB2C32-20F5-4D36-8C49-A46B4F5EE90F}"/>
              </a:ext>
            </a:extLst>
          </p:cNvPr>
          <p:cNvSpPr/>
          <p:nvPr/>
        </p:nvSpPr>
        <p:spPr>
          <a:xfrm>
            <a:off x="4601225" y="1047744"/>
            <a:ext cx="897308"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6AA132"/>
                </a:solidFill>
                <a:effectLst/>
                <a:uLnTx/>
                <a:uFillTx/>
                <a:latin typeface="Franklin Gothic Medium (Headings)"/>
                <a:ea typeface="+mn-ea"/>
                <a:cs typeface="+mn-cs"/>
              </a:rPr>
              <a:t>Industry</a:t>
            </a:r>
          </a:p>
        </p:txBody>
      </p:sp>
      <p:pic>
        <p:nvPicPr>
          <p:cNvPr id="53" name="Picture 6" descr="image006.png">
            <a:extLst>
              <a:ext uri="{FF2B5EF4-FFF2-40B4-BE49-F238E27FC236}">
                <a16:creationId xmlns:a16="http://schemas.microsoft.com/office/drawing/2014/main" id="{047CA8C0-7773-4EEA-A0F8-EA8728831513}"/>
              </a:ext>
            </a:extLst>
          </p:cNvPr>
          <p:cNvPicPr>
            <a:picLocks noChangeAspect="1" noChangeArrowheads="1"/>
          </p:cNvPicPr>
          <p:nvPr/>
        </p:nvPicPr>
        <p:blipFill rotWithShape="1">
          <a:blip r:embed="rId1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p:blipFill>
        <p:spPr bwMode="auto">
          <a:xfrm>
            <a:off x="5907117" y="1296456"/>
            <a:ext cx="1503886" cy="2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a:extLst>
              <a:ext uri="{FF2B5EF4-FFF2-40B4-BE49-F238E27FC236}">
                <a16:creationId xmlns:a16="http://schemas.microsoft.com/office/drawing/2014/main" id="{8E550890-A3E4-4895-8580-71E9027ED2D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60723" y="3407734"/>
            <a:ext cx="927413" cy="356106"/>
          </a:xfrm>
          <a:prstGeom prst="rect">
            <a:avLst/>
          </a:prstGeom>
        </p:spPr>
      </p:pic>
      <p:pic>
        <p:nvPicPr>
          <p:cNvPr id="55" name="Picture 54">
            <a:extLst>
              <a:ext uri="{FF2B5EF4-FFF2-40B4-BE49-F238E27FC236}">
                <a16:creationId xmlns:a16="http://schemas.microsoft.com/office/drawing/2014/main" id="{16592697-5E21-428B-9779-81727671466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11003" y="3419906"/>
            <a:ext cx="831379" cy="356107"/>
          </a:xfrm>
          <a:prstGeom prst="rect">
            <a:avLst/>
          </a:prstGeom>
        </p:spPr>
      </p:pic>
      <p:pic>
        <p:nvPicPr>
          <p:cNvPr id="56" name="Picture 55">
            <a:extLst>
              <a:ext uri="{FF2B5EF4-FFF2-40B4-BE49-F238E27FC236}">
                <a16:creationId xmlns:a16="http://schemas.microsoft.com/office/drawing/2014/main" id="{30B5B326-20A4-463A-ACDA-209C6BA8AD95}"/>
              </a:ext>
            </a:extLst>
          </p:cNvPr>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176982" y="3429000"/>
            <a:ext cx="1065383" cy="313574"/>
          </a:xfrm>
          <a:prstGeom prst="rect">
            <a:avLst/>
          </a:prstGeom>
        </p:spPr>
      </p:pic>
      <p:pic>
        <p:nvPicPr>
          <p:cNvPr id="57" name="Picture 56">
            <a:extLst>
              <a:ext uri="{FF2B5EF4-FFF2-40B4-BE49-F238E27FC236}">
                <a16:creationId xmlns:a16="http://schemas.microsoft.com/office/drawing/2014/main" id="{378C4E81-E848-4120-AE4E-0E6996D09F9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197260" y="2636409"/>
            <a:ext cx="928533" cy="276703"/>
          </a:xfrm>
          <a:prstGeom prst="rect">
            <a:avLst/>
          </a:prstGeom>
        </p:spPr>
      </p:pic>
      <p:pic>
        <p:nvPicPr>
          <p:cNvPr id="58" name="Picture 57">
            <a:extLst>
              <a:ext uri="{FF2B5EF4-FFF2-40B4-BE49-F238E27FC236}">
                <a16:creationId xmlns:a16="http://schemas.microsoft.com/office/drawing/2014/main" id="{51EB76A4-3D34-46FC-9E10-5043D12832B3}"/>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782899" y="4234116"/>
            <a:ext cx="967644" cy="191394"/>
          </a:xfrm>
          <a:prstGeom prst="rect">
            <a:avLst/>
          </a:prstGeom>
        </p:spPr>
      </p:pic>
      <p:pic>
        <p:nvPicPr>
          <p:cNvPr id="59" name="Picture 7" descr="image005.png">
            <a:extLst>
              <a:ext uri="{FF2B5EF4-FFF2-40B4-BE49-F238E27FC236}">
                <a16:creationId xmlns:a16="http://schemas.microsoft.com/office/drawing/2014/main" id="{4FFB74CA-010C-4104-A447-CEBC25382C50}"/>
              </a:ext>
            </a:extLst>
          </p:cNvPr>
          <p:cNvPicPr>
            <a:picLocks noChangeAspect="1" noChangeArrowheads="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70738" y="3319912"/>
            <a:ext cx="1187067" cy="54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9" descr="Brand Usage Guidelines &amp; Resources | Bakersfield College">
            <a:extLst>
              <a:ext uri="{FF2B5EF4-FFF2-40B4-BE49-F238E27FC236}">
                <a16:creationId xmlns:a16="http://schemas.microsoft.com/office/drawing/2014/main" id="{34C4CC11-8FB3-4D3C-B8F5-8596502A5FF8}"/>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464545" y="2627574"/>
            <a:ext cx="871403" cy="39132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UCLA ICM | Our Work">
            <a:extLst>
              <a:ext uri="{FF2B5EF4-FFF2-40B4-BE49-F238E27FC236}">
                <a16:creationId xmlns:a16="http://schemas.microsoft.com/office/drawing/2014/main" id="{26FC37D8-9358-479F-883C-4A2703D67364}"/>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9599277" y="2644506"/>
            <a:ext cx="859315" cy="275588"/>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AC059007-F55C-4FDC-ADD1-AACD96227C7D}"/>
              </a:ext>
            </a:extLst>
          </p:cNvPr>
          <p:cNvSpPr/>
          <p:nvPr/>
        </p:nvSpPr>
        <p:spPr>
          <a:xfrm>
            <a:off x="5733420" y="3222785"/>
            <a:ext cx="5977390" cy="709783"/>
          </a:xfrm>
          <a:prstGeom prst="rect">
            <a:avLst/>
          </a:prstGeom>
          <a:noFill/>
          <a:ln w="190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Rectangle 71">
            <a:extLst>
              <a:ext uri="{FF2B5EF4-FFF2-40B4-BE49-F238E27FC236}">
                <a16:creationId xmlns:a16="http://schemas.microsoft.com/office/drawing/2014/main" id="{33889EEC-5138-40A9-A46E-7C3B90CD4CE4}"/>
              </a:ext>
            </a:extLst>
          </p:cNvPr>
          <p:cNvSpPr/>
          <p:nvPr/>
        </p:nvSpPr>
        <p:spPr>
          <a:xfrm>
            <a:off x="4487393" y="3382941"/>
            <a:ext cx="1254111"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AA132"/>
                </a:solidFill>
                <a:effectLst/>
                <a:uLnTx/>
                <a:uFillTx/>
                <a:latin typeface="Franklin Gothic Medium (Headings)"/>
                <a:ea typeface="+mn-ea"/>
                <a:cs typeface="+mn-cs"/>
              </a:rPr>
              <a:t>NATIONAL LABS</a:t>
            </a:r>
          </a:p>
        </p:txBody>
      </p:sp>
      <p:pic>
        <p:nvPicPr>
          <p:cNvPr id="6" name="Picture 5">
            <a:extLst>
              <a:ext uri="{FF2B5EF4-FFF2-40B4-BE49-F238E27FC236}">
                <a16:creationId xmlns:a16="http://schemas.microsoft.com/office/drawing/2014/main" id="{A2BA6C5F-0E11-424B-9EC9-BD0ADA7AFB9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133495" y="1926791"/>
            <a:ext cx="1461394" cy="229795"/>
          </a:xfrm>
          <a:prstGeom prst="rect">
            <a:avLst/>
          </a:prstGeom>
        </p:spPr>
      </p:pic>
      <p:pic>
        <p:nvPicPr>
          <p:cNvPr id="8" name="Picture 7">
            <a:extLst>
              <a:ext uri="{FF2B5EF4-FFF2-40B4-BE49-F238E27FC236}">
                <a16:creationId xmlns:a16="http://schemas.microsoft.com/office/drawing/2014/main" id="{07792F53-4B22-426A-8129-F88E3D51BA69}"/>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8254612" y="837139"/>
            <a:ext cx="919096" cy="425760"/>
          </a:xfrm>
          <a:prstGeom prst="rect">
            <a:avLst/>
          </a:prstGeom>
        </p:spPr>
      </p:pic>
      <p:pic>
        <p:nvPicPr>
          <p:cNvPr id="10" name="Picture 9">
            <a:extLst>
              <a:ext uri="{FF2B5EF4-FFF2-40B4-BE49-F238E27FC236}">
                <a16:creationId xmlns:a16="http://schemas.microsoft.com/office/drawing/2014/main" id="{DB47AB8B-59B2-4DDA-A94F-CD464D2BB473}"/>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10538342" y="1234025"/>
            <a:ext cx="1112167" cy="347907"/>
          </a:xfrm>
          <a:prstGeom prst="rect">
            <a:avLst/>
          </a:prstGeom>
        </p:spPr>
      </p:pic>
      <p:pic>
        <p:nvPicPr>
          <p:cNvPr id="12" name="Picture 11">
            <a:extLst>
              <a:ext uri="{FF2B5EF4-FFF2-40B4-BE49-F238E27FC236}">
                <a16:creationId xmlns:a16="http://schemas.microsoft.com/office/drawing/2014/main" id="{6BF904E1-FD12-4DBE-93F1-C3E39824A62C}"/>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389122" y="2578789"/>
            <a:ext cx="812094" cy="363624"/>
          </a:xfrm>
          <a:prstGeom prst="rect">
            <a:avLst/>
          </a:prstGeom>
        </p:spPr>
      </p:pic>
      <p:sp>
        <p:nvSpPr>
          <p:cNvPr id="66" name="Rectangle 65">
            <a:extLst>
              <a:ext uri="{FF2B5EF4-FFF2-40B4-BE49-F238E27FC236}">
                <a16:creationId xmlns:a16="http://schemas.microsoft.com/office/drawing/2014/main" id="{FF0CD451-AC88-4F1C-B70F-43D8FD493D62}"/>
              </a:ext>
            </a:extLst>
          </p:cNvPr>
          <p:cNvSpPr/>
          <p:nvPr/>
        </p:nvSpPr>
        <p:spPr>
          <a:xfrm>
            <a:off x="5733420" y="1858899"/>
            <a:ext cx="5977390" cy="424874"/>
          </a:xfrm>
          <a:prstGeom prst="rect">
            <a:avLst/>
          </a:prstGeom>
          <a:noFill/>
          <a:ln w="190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71" name="Rectangle 70">
            <a:extLst>
              <a:ext uri="{FF2B5EF4-FFF2-40B4-BE49-F238E27FC236}">
                <a16:creationId xmlns:a16="http://schemas.microsoft.com/office/drawing/2014/main" id="{311138F2-5524-4349-A84F-84B366E83826}"/>
              </a:ext>
            </a:extLst>
          </p:cNvPr>
          <p:cNvSpPr/>
          <p:nvPr/>
        </p:nvSpPr>
        <p:spPr>
          <a:xfrm>
            <a:off x="4371613" y="1880213"/>
            <a:ext cx="146139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err="1">
                <a:ln>
                  <a:noFill/>
                </a:ln>
                <a:solidFill>
                  <a:srgbClr val="6AA132"/>
                </a:solidFill>
                <a:effectLst/>
                <a:uLnTx/>
                <a:uFillTx/>
                <a:latin typeface="Franklin Gothic Medium (Headings)"/>
                <a:ea typeface="+mn-ea"/>
                <a:cs typeface="+mn-cs"/>
              </a:rPr>
              <a:t>Dac</a:t>
            </a:r>
            <a:r>
              <a:rPr kumimoji="0" lang="en-US" sz="1100" b="0" i="0" u="none" strike="noStrike" kern="1200" cap="all" spc="0" normalizeH="0" baseline="0" noProof="0">
                <a:ln>
                  <a:noFill/>
                </a:ln>
                <a:solidFill>
                  <a:srgbClr val="6AA132"/>
                </a:solidFill>
                <a:effectLst/>
                <a:uLnTx/>
                <a:uFillTx/>
                <a:latin typeface="Franklin Gothic Medium (Headings)"/>
                <a:ea typeface="+mn-ea"/>
                <a:cs typeface="+mn-cs"/>
              </a:rPr>
              <a:t> technology</a:t>
            </a:r>
          </a:p>
        </p:txBody>
      </p:sp>
      <p:sp>
        <p:nvSpPr>
          <p:cNvPr id="77" name="Rectangle 76">
            <a:extLst>
              <a:ext uri="{FF2B5EF4-FFF2-40B4-BE49-F238E27FC236}">
                <a16:creationId xmlns:a16="http://schemas.microsoft.com/office/drawing/2014/main" id="{6559654C-1082-48DC-9366-7E53C560719C}"/>
              </a:ext>
            </a:extLst>
          </p:cNvPr>
          <p:cNvSpPr/>
          <p:nvPr/>
        </p:nvSpPr>
        <p:spPr>
          <a:xfrm>
            <a:off x="5733420" y="4111391"/>
            <a:ext cx="5977390" cy="709783"/>
          </a:xfrm>
          <a:prstGeom prst="rect">
            <a:avLst/>
          </a:prstGeom>
          <a:noFill/>
          <a:ln w="190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78" name="Rectangle 77">
            <a:extLst>
              <a:ext uri="{FF2B5EF4-FFF2-40B4-BE49-F238E27FC236}">
                <a16:creationId xmlns:a16="http://schemas.microsoft.com/office/drawing/2014/main" id="{521E4C90-31C7-4279-8920-60788D028DF6}"/>
              </a:ext>
            </a:extLst>
          </p:cNvPr>
          <p:cNvSpPr/>
          <p:nvPr/>
        </p:nvSpPr>
        <p:spPr>
          <a:xfrm>
            <a:off x="4506040" y="4281127"/>
            <a:ext cx="1167482"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rgbClr val="6AA132"/>
                </a:solidFill>
                <a:effectLst/>
                <a:uLnTx/>
                <a:uFillTx/>
                <a:latin typeface="Franklin Gothic Medium (Headings)"/>
                <a:ea typeface="+mn-ea"/>
                <a:cs typeface="+mn-cs"/>
              </a:rPr>
              <a:t>Community</a:t>
            </a:r>
          </a:p>
        </p:txBody>
      </p:sp>
      <p:sp>
        <p:nvSpPr>
          <p:cNvPr id="79" name="Rectangle 78">
            <a:extLst>
              <a:ext uri="{FF2B5EF4-FFF2-40B4-BE49-F238E27FC236}">
                <a16:creationId xmlns:a16="http://schemas.microsoft.com/office/drawing/2014/main" id="{1CA8B6E5-4DAC-4C8D-B58B-873C64427A97}"/>
              </a:ext>
            </a:extLst>
          </p:cNvPr>
          <p:cNvSpPr/>
          <p:nvPr/>
        </p:nvSpPr>
        <p:spPr>
          <a:xfrm>
            <a:off x="5726542" y="5017154"/>
            <a:ext cx="5977390" cy="709783"/>
          </a:xfrm>
          <a:prstGeom prst="rect">
            <a:avLst/>
          </a:prstGeom>
          <a:noFill/>
          <a:ln w="190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0" name="Rectangle 79">
            <a:extLst>
              <a:ext uri="{FF2B5EF4-FFF2-40B4-BE49-F238E27FC236}">
                <a16:creationId xmlns:a16="http://schemas.microsoft.com/office/drawing/2014/main" id="{B9ED15A2-B186-4389-93AE-1EB441012E65}"/>
              </a:ext>
            </a:extLst>
          </p:cNvPr>
          <p:cNvSpPr/>
          <p:nvPr/>
        </p:nvSpPr>
        <p:spPr>
          <a:xfrm>
            <a:off x="4520658" y="5186902"/>
            <a:ext cx="1167482"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AA132"/>
                </a:solidFill>
                <a:effectLst/>
                <a:uLnTx/>
                <a:uFillTx/>
                <a:latin typeface="Franklin Gothic Medium (Headings)"/>
                <a:ea typeface="+mn-ea"/>
                <a:cs typeface="+mn-cs"/>
              </a:rPr>
              <a:t>GOVERNMENT</a:t>
            </a:r>
          </a:p>
        </p:txBody>
      </p:sp>
      <p:sp>
        <p:nvSpPr>
          <p:cNvPr id="81" name="Rectangle 80">
            <a:extLst>
              <a:ext uri="{FF2B5EF4-FFF2-40B4-BE49-F238E27FC236}">
                <a16:creationId xmlns:a16="http://schemas.microsoft.com/office/drawing/2014/main" id="{9017FC7B-4D41-4AD1-AE6B-F6A0F37492A6}"/>
              </a:ext>
            </a:extLst>
          </p:cNvPr>
          <p:cNvSpPr/>
          <p:nvPr/>
        </p:nvSpPr>
        <p:spPr>
          <a:xfrm>
            <a:off x="5733420" y="5922917"/>
            <a:ext cx="5977390" cy="709783"/>
          </a:xfrm>
          <a:prstGeom prst="rect">
            <a:avLst/>
          </a:prstGeom>
          <a:noFill/>
          <a:ln w="190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2" name="Rectangle 81">
            <a:extLst>
              <a:ext uri="{FF2B5EF4-FFF2-40B4-BE49-F238E27FC236}">
                <a16:creationId xmlns:a16="http://schemas.microsoft.com/office/drawing/2014/main" id="{1E05BB65-08A8-4205-8434-721097401DBB}"/>
              </a:ext>
            </a:extLst>
          </p:cNvPr>
          <p:cNvSpPr/>
          <p:nvPr/>
        </p:nvSpPr>
        <p:spPr>
          <a:xfrm>
            <a:off x="4711377" y="6104425"/>
            <a:ext cx="736808"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AA132"/>
                </a:solidFill>
                <a:effectLst/>
                <a:uLnTx/>
                <a:uFillTx/>
                <a:latin typeface="Franklin Gothic Medium (Headings)"/>
                <a:ea typeface="+mn-ea"/>
                <a:cs typeface="+mn-cs"/>
              </a:rPr>
              <a:t>LABOR</a:t>
            </a:r>
          </a:p>
        </p:txBody>
      </p:sp>
      <p:pic>
        <p:nvPicPr>
          <p:cNvPr id="95" name="Picture 8" descr="image007.jpg">
            <a:extLst>
              <a:ext uri="{FF2B5EF4-FFF2-40B4-BE49-F238E27FC236}">
                <a16:creationId xmlns:a16="http://schemas.microsoft.com/office/drawing/2014/main" id="{7180CFEA-E6F5-4DD2-981A-10F3E49C2DB7}"/>
              </a:ext>
            </a:extLst>
          </p:cNvPr>
          <p:cNvPicPr>
            <a:picLocks noChangeAspect="1" noChangeArrowheads="1"/>
          </p:cNvPicPr>
          <p:nvPr/>
        </p:nvPicPr>
        <p:blipFill rotWithShape="1">
          <a:blip r:embed="rId25" cstate="screen">
            <a:clrChange>
              <a:clrFrom>
                <a:srgbClr val="FFFDFF"/>
              </a:clrFrom>
              <a:clrTo>
                <a:srgbClr val="FFFDFF">
                  <a:alpha val="0"/>
                </a:srgbClr>
              </a:clrTo>
            </a:clrChange>
            <a:extLst>
              <a:ext uri="{28A0092B-C50C-407E-A947-70E740481C1C}">
                <a14:useLocalDpi xmlns:a14="http://schemas.microsoft.com/office/drawing/2010/main"/>
              </a:ext>
            </a:extLst>
          </a:blip>
          <a:srcRect/>
          <a:stretch/>
        </p:blipFill>
        <p:spPr bwMode="auto">
          <a:xfrm>
            <a:off x="6704217" y="4410879"/>
            <a:ext cx="647225" cy="351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14" descr="Community Action Partnership of Kern (CAPK)">
            <a:extLst>
              <a:ext uri="{FF2B5EF4-FFF2-40B4-BE49-F238E27FC236}">
                <a16:creationId xmlns:a16="http://schemas.microsoft.com/office/drawing/2014/main" id="{81501B22-7F51-45D9-8A82-30D3C3DC4BC3}"/>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8171365" y="4163650"/>
            <a:ext cx="499373" cy="24890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6" descr="The Mexican American Opportunity Foundation announces its 53rd Annual Aztec  Awards Virtual Gala">
            <a:extLst>
              <a:ext uri="{FF2B5EF4-FFF2-40B4-BE49-F238E27FC236}">
                <a16:creationId xmlns:a16="http://schemas.microsoft.com/office/drawing/2014/main" id="{06215AEC-38EA-4821-994E-AE0B7608F9F5}"/>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8668525" y="4410879"/>
            <a:ext cx="717516" cy="37727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8" descr="Kern County Hispanic Chamber of Commerce">
            <a:extLst>
              <a:ext uri="{FF2B5EF4-FFF2-40B4-BE49-F238E27FC236}">
                <a16:creationId xmlns:a16="http://schemas.microsoft.com/office/drawing/2014/main" id="{E53EB8E2-5987-49AF-A0F7-44985C44BE43}"/>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0107416" y="4338956"/>
            <a:ext cx="598263" cy="41102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Kern County Black Chamber of Commerce - Home | Facebook">
            <a:extLst>
              <a:ext uri="{FF2B5EF4-FFF2-40B4-BE49-F238E27FC236}">
                <a16:creationId xmlns:a16="http://schemas.microsoft.com/office/drawing/2014/main" id="{D304275A-B260-440F-946C-3D08A67BF716}"/>
              </a:ext>
            </a:extLst>
          </p:cNvPr>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t="30918" b="37340"/>
          <a:stretch/>
        </p:blipFill>
        <p:spPr bwMode="auto">
          <a:xfrm>
            <a:off x="10824780" y="4190245"/>
            <a:ext cx="741184" cy="23526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B9A09307-8276-4854-948C-8A65B6262B69}"/>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608138" y="4383525"/>
            <a:ext cx="552783" cy="339130"/>
          </a:xfrm>
          <a:prstGeom prst="rect">
            <a:avLst/>
          </a:prstGeom>
        </p:spPr>
      </p:pic>
      <p:pic>
        <p:nvPicPr>
          <p:cNvPr id="101" name="Picture 100">
            <a:extLst>
              <a:ext uri="{FF2B5EF4-FFF2-40B4-BE49-F238E27FC236}">
                <a16:creationId xmlns:a16="http://schemas.microsoft.com/office/drawing/2014/main" id="{D6AAD22C-913F-44A4-9418-11E750AA5313}"/>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9426788" y="4206770"/>
            <a:ext cx="561033" cy="191394"/>
          </a:xfrm>
          <a:prstGeom prst="rect">
            <a:avLst/>
          </a:prstGeom>
        </p:spPr>
      </p:pic>
      <p:pic>
        <p:nvPicPr>
          <p:cNvPr id="102" name="Picture 101">
            <a:extLst>
              <a:ext uri="{FF2B5EF4-FFF2-40B4-BE49-F238E27FC236}">
                <a16:creationId xmlns:a16="http://schemas.microsoft.com/office/drawing/2014/main" id="{96488073-96F1-4F0B-B6DD-E134C6AED42D}"/>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7262593" y="4167623"/>
            <a:ext cx="295329" cy="294016"/>
          </a:xfrm>
          <a:prstGeom prst="rect">
            <a:avLst/>
          </a:prstGeom>
        </p:spPr>
      </p:pic>
      <p:pic>
        <p:nvPicPr>
          <p:cNvPr id="104" name="Picture 4" descr="image004.png">
            <a:extLst>
              <a:ext uri="{FF2B5EF4-FFF2-40B4-BE49-F238E27FC236}">
                <a16:creationId xmlns:a16="http://schemas.microsoft.com/office/drawing/2014/main" id="{018F0DAC-BDA7-4143-826B-DE9A38A0178D}"/>
              </a:ext>
            </a:extLst>
          </p:cNvPr>
          <p:cNvPicPr>
            <a:picLocks noChangeAspect="1" noChangeArrowheads="1"/>
          </p:cNvPicPr>
          <p:nvPr/>
        </p:nvPicPr>
        <p:blipFill>
          <a:blip r:embed="rId33" cstate="screen">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8337646" y="5151326"/>
            <a:ext cx="839151" cy="40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15" descr="Payment Options – West Kern Water District">
            <a:extLst>
              <a:ext uri="{FF2B5EF4-FFF2-40B4-BE49-F238E27FC236}">
                <a16:creationId xmlns:a16="http://schemas.microsoft.com/office/drawing/2014/main" id="{DAE7A31D-D777-4751-B9DF-386508EC4091}"/>
              </a:ext>
            </a:extLst>
          </p:cNvPr>
          <p:cNvPicPr>
            <a:picLocks noChangeAspect="1" noChangeArrowheads="1"/>
          </p:cNvPicPr>
          <p:nvPr/>
        </p:nvPicPr>
        <p:blipFill rotWithShape="1">
          <a:blip r:embed="rId34" cstate="screen">
            <a:extLst>
              <a:ext uri="{28A0092B-C50C-407E-A947-70E740481C1C}">
                <a14:useLocalDpi xmlns:a14="http://schemas.microsoft.com/office/drawing/2010/main"/>
              </a:ext>
            </a:extLst>
          </a:blip>
          <a:srcRect t="15164" b="19905"/>
          <a:stretch/>
        </p:blipFill>
        <p:spPr bwMode="auto">
          <a:xfrm>
            <a:off x="6222442" y="5201095"/>
            <a:ext cx="855946" cy="35012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5">
            <a:extLst>
              <a:ext uri="{FF2B5EF4-FFF2-40B4-BE49-F238E27FC236}">
                <a16:creationId xmlns:a16="http://schemas.microsoft.com/office/drawing/2014/main" id="{13C37B57-66BA-40B2-BA7E-62CB1DEA5A8C}"/>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0435678" y="5042350"/>
            <a:ext cx="658747" cy="667609"/>
          </a:xfrm>
          <a:prstGeom prst="rect">
            <a:avLst/>
          </a:prstGeom>
        </p:spPr>
      </p:pic>
      <p:pic>
        <p:nvPicPr>
          <p:cNvPr id="109" name="Picture 10" descr="STATE WORKFORCE BOARD PRESENTATION">
            <a:extLst>
              <a:ext uri="{FF2B5EF4-FFF2-40B4-BE49-F238E27FC236}">
                <a16:creationId xmlns:a16="http://schemas.microsoft.com/office/drawing/2014/main" id="{A6E01CA8-6D56-44C3-ABD2-95695E131281}"/>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7979157" y="6104425"/>
            <a:ext cx="1526463" cy="42645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2" descr="Employers' Training Resource (ETR) Logo PNG Vector (SVG) Free Download">
            <a:extLst>
              <a:ext uri="{FF2B5EF4-FFF2-40B4-BE49-F238E27FC236}">
                <a16:creationId xmlns:a16="http://schemas.microsoft.com/office/drawing/2014/main" id="{FA9FB4CF-7CA7-442D-9236-71D20126F3A4}"/>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0665433" y="6090073"/>
            <a:ext cx="733455" cy="359393"/>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DBC18CB6-7981-44F9-9D4A-148E280BB872}"/>
              </a:ext>
            </a:extLst>
          </p:cNvPr>
          <p:cNvSpPr txBox="1"/>
          <p:nvPr/>
        </p:nvSpPr>
        <p:spPr>
          <a:xfrm>
            <a:off x="412752" y="3671668"/>
            <a:ext cx="2761102" cy="830997"/>
          </a:xfrm>
          <a:prstGeom prst="rect">
            <a:avLst/>
          </a:prstGeom>
          <a:noFill/>
        </p:spPr>
        <p:txBody>
          <a:bodyPr wrap="square" anchor="ctr">
            <a:spAutoFit/>
          </a:bodyPr>
          <a:lstStyle/>
          <a:p>
            <a:pPr marL="0" marR="0" lvl="0" indent="-22860" algn="ctr" defTabSz="685783" rtl="0" eaLnBrk="1" fontAlgn="auto" latinLnBrk="0" hangingPunct="1">
              <a:lnSpc>
                <a:spcPct val="100000"/>
              </a:lnSpc>
              <a:spcBef>
                <a:spcPts val="600"/>
              </a:spcBef>
              <a:spcAft>
                <a:spcPts val="0"/>
              </a:spcAft>
              <a:buClr>
                <a:srgbClr val="00B050"/>
              </a:buClr>
              <a:buSzTx/>
              <a:buFontTx/>
              <a:buNone/>
              <a:tabLst/>
              <a:defRPr/>
            </a:pPr>
            <a:r>
              <a:rPr kumimoji="0" lang="en-US" sz="1200" b="1" i="0" u="none" strike="noStrike" kern="1200" cap="none" spc="0" normalizeH="0" baseline="0" noProof="0">
                <a:ln>
                  <a:noFill/>
                </a:ln>
                <a:solidFill>
                  <a:prstClr val="white">
                    <a:lumMod val="50000"/>
                  </a:prstClr>
                </a:solidFill>
                <a:effectLst/>
                <a:uLnTx/>
                <a:uFillTx/>
                <a:latin typeface="Franklin Gothic Book" panose="020B0503020102020204" pitchFamily="34" charset="0"/>
                <a:ea typeface="+mn-ea"/>
                <a:cs typeface="+mn-cs"/>
              </a:rPr>
              <a:t>Lead DOE Applicant Represents a Public-Private Partnership of Leading CA Community, Academic, DAC, and Carbon Storage Organizations </a:t>
            </a:r>
          </a:p>
        </p:txBody>
      </p:sp>
      <p:pic>
        <p:nvPicPr>
          <p:cNvPr id="75" name="Picture 74" descr="Logo&#10;&#10;Description automatically generated">
            <a:extLst>
              <a:ext uri="{FF2B5EF4-FFF2-40B4-BE49-F238E27FC236}">
                <a16:creationId xmlns:a16="http://schemas.microsoft.com/office/drawing/2014/main" id="{C6F4DD2D-4424-42C8-955E-8493165582B8}"/>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645975" y="1955739"/>
            <a:ext cx="2294657" cy="1684255"/>
          </a:xfrm>
          <a:prstGeom prst="rect">
            <a:avLst/>
          </a:prstGeom>
        </p:spPr>
      </p:pic>
      <p:sp>
        <p:nvSpPr>
          <p:cNvPr id="76" name="Rectangle 75">
            <a:extLst>
              <a:ext uri="{FF2B5EF4-FFF2-40B4-BE49-F238E27FC236}">
                <a16:creationId xmlns:a16="http://schemas.microsoft.com/office/drawing/2014/main" id="{D257541D-D3B0-4286-9752-5F2641FB4450}"/>
              </a:ext>
            </a:extLst>
          </p:cNvPr>
          <p:cNvSpPr/>
          <p:nvPr/>
        </p:nvSpPr>
        <p:spPr>
          <a:xfrm rot="5400000">
            <a:off x="1793885" y="2184398"/>
            <a:ext cx="9144" cy="2743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nvGrpSpPr>
          <p:cNvPr id="9" name="Group 8">
            <a:extLst>
              <a:ext uri="{FF2B5EF4-FFF2-40B4-BE49-F238E27FC236}">
                <a16:creationId xmlns:a16="http://schemas.microsoft.com/office/drawing/2014/main" id="{B6E1734C-0299-4C3A-ADE7-1F0F388B017D}"/>
              </a:ext>
            </a:extLst>
          </p:cNvPr>
          <p:cNvGrpSpPr/>
          <p:nvPr/>
        </p:nvGrpSpPr>
        <p:grpSpPr>
          <a:xfrm>
            <a:off x="3732726" y="5964460"/>
            <a:ext cx="640081" cy="668240"/>
            <a:chOff x="3665700" y="5862639"/>
            <a:chExt cx="640081" cy="668240"/>
          </a:xfrm>
        </p:grpSpPr>
        <p:sp>
          <p:nvSpPr>
            <p:cNvPr id="73" name="Hexagon 72">
              <a:extLst>
                <a:ext uri="{FF2B5EF4-FFF2-40B4-BE49-F238E27FC236}">
                  <a16:creationId xmlns:a16="http://schemas.microsoft.com/office/drawing/2014/main" id="{313B52F8-B61F-4E40-918C-1472C052CFD8}"/>
                </a:ext>
              </a:extLst>
            </p:cNvPr>
            <p:cNvSpPr/>
            <p:nvPr/>
          </p:nvSpPr>
          <p:spPr>
            <a:xfrm rot="16200000" flipH="1">
              <a:off x="3651621" y="5876718"/>
              <a:ext cx="668240" cy="640081"/>
            </a:xfrm>
            <a:prstGeom prst="hexagon">
              <a:avLst>
                <a:gd name="adj" fmla="val 29054"/>
                <a:gd name="vf" fmla="val 11547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2"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92170" name="Picture 10" descr="Labor protection - icon by Adioma">
              <a:extLst>
                <a:ext uri="{FF2B5EF4-FFF2-40B4-BE49-F238E27FC236}">
                  <a16:creationId xmlns:a16="http://schemas.microsoft.com/office/drawing/2014/main" id="{9DF11B95-8484-41FB-821A-2452A866A684}"/>
                </a:ext>
              </a:extLst>
            </p:cNvPr>
            <p:cNvPicPr>
              <a:picLocks noChangeAspect="1" noChangeArrowheads="1"/>
            </p:cNvPicPr>
            <p:nvPr/>
          </p:nvPicPr>
          <p:blipFill>
            <a:blip r:embed="rId39"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02816" y="6004308"/>
              <a:ext cx="365849" cy="3658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34BFE526-D1F5-484F-875C-ACABE896B739}"/>
              </a:ext>
            </a:extLst>
          </p:cNvPr>
          <p:cNvGrpSpPr/>
          <p:nvPr/>
        </p:nvGrpSpPr>
        <p:grpSpPr>
          <a:xfrm>
            <a:off x="3732727" y="5035663"/>
            <a:ext cx="640081" cy="668240"/>
            <a:chOff x="3732727" y="5035663"/>
            <a:chExt cx="640081" cy="668240"/>
          </a:xfrm>
        </p:grpSpPr>
        <p:pic>
          <p:nvPicPr>
            <p:cNvPr id="85" name="Picture 8" descr="comprendre Album de fin détudes Contraire bibliothèque icone message Ne  bouge pas oublieux">
              <a:extLst>
                <a:ext uri="{FF2B5EF4-FFF2-40B4-BE49-F238E27FC236}">
                  <a16:creationId xmlns:a16="http://schemas.microsoft.com/office/drawing/2014/main" id="{DDC2E817-9BC2-485C-8C03-D6264D9FA523}"/>
                </a:ext>
              </a:extLst>
            </p:cNvPr>
            <p:cNvPicPr>
              <a:picLocks noChangeAspect="1" noChangeArrowheads="1"/>
            </p:cNvPicPr>
            <p:nvPr/>
          </p:nvPicPr>
          <p:blipFill>
            <a:blip r:embed="rId40"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72022" y="5172847"/>
              <a:ext cx="361487" cy="361487"/>
            </a:xfrm>
            <a:prstGeom prst="rect">
              <a:avLst/>
            </a:prstGeom>
            <a:noFill/>
            <a:extLst>
              <a:ext uri="{909E8E84-426E-40DD-AFC4-6F175D3DCCD1}">
                <a14:hiddenFill xmlns:a14="http://schemas.microsoft.com/office/drawing/2010/main">
                  <a:solidFill>
                    <a:srgbClr val="FFFFFF"/>
                  </a:solidFill>
                </a14:hiddenFill>
              </a:ext>
            </a:extLst>
          </p:spPr>
        </p:pic>
        <p:sp>
          <p:nvSpPr>
            <p:cNvPr id="89" name="Hexagon 88">
              <a:extLst>
                <a:ext uri="{FF2B5EF4-FFF2-40B4-BE49-F238E27FC236}">
                  <a16:creationId xmlns:a16="http://schemas.microsoft.com/office/drawing/2014/main" id="{FF138054-A8B3-4DF9-BEC3-2A31C08E4AD1}"/>
                </a:ext>
              </a:extLst>
            </p:cNvPr>
            <p:cNvSpPr/>
            <p:nvPr/>
          </p:nvSpPr>
          <p:spPr>
            <a:xfrm rot="16200000" flipH="1">
              <a:off x="3718648" y="5049742"/>
              <a:ext cx="668240" cy="640081"/>
            </a:xfrm>
            <a:prstGeom prst="hexagon">
              <a:avLst>
                <a:gd name="adj" fmla="val 29054"/>
                <a:gd name="vf" fmla="val 11547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2"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16" name="Group 15">
            <a:extLst>
              <a:ext uri="{FF2B5EF4-FFF2-40B4-BE49-F238E27FC236}">
                <a16:creationId xmlns:a16="http://schemas.microsoft.com/office/drawing/2014/main" id="{59226D1F-D3A8-4F95-9CA9-A802BC6E2682}"/>
              </a:ext>
            </a:extLst>
          </p:cNvPr>
          <p:cNvGrpSpPr/>
          <p:nvPr/>
        </p:nvGrpSpPr>
        <p:grpSpPr>
          <a:xfrm>
            <a:off x="3736634" y="4132162"/>
            <a:ext cx="640081" cy="668240"/>
            <a:chOff x="3736634" y="4132162"/>
            <a:chExt cx="640081" cy="668240"/>
          </a:xfrm>
        </p:grpSpPr>
        <p:pic>
          <p:nvPicPr>
            <p:cNvPr id="84" name="Picture 6" descr="Community-service Icons - Free SVG &amp; PNG Community-service Images - Noun  Project">
              <a:extLst>
                <a:ext uri="{FF2B5EF4-FFF2-40B4-BE49-F238E27FC236}">
                  <a16:creationId xmlns:a16="http://schemas.microsoft.com/office/drawing/2014/main" id="{BA214D19-4259-4CB1-B01B-C15193933231}"/>
                </a:ext>
              </a:extLst>
            </p:cNvPr>
            <p:cNvPicPr>
              <a:picLocks noChangeAspect="1" noChangeArrowheads="1"/>
            </p:cNvPicPr>
            <p:nvPr/>
          </p:nvPicPr>
          <p:blipFill>
            <a:blip r:embed="rId41" cstate="screen">
              <a:duotone>
                <a:schemeClr val="accent6">
                  <a:shade val="45000"/>
                  <a:satMod val="135000"/>
                </a:schemeClr>
                <a:prstClr val="white"/>
              </a:duotone>
              <a:extLst>
                <a:ext uri="{BEBA8EAE-BF5A-486C-A8C5-ECC9F3942E4B}">
                  <a14:imgProps xmlns:a14="http://schemas.microsoft.com/office/drawing/2010/main">
                    <a14:imgLayer r:embed="rId42">
                      <a14:imgEffect>
                        <a14:colorTemperature colorTemp="47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875206" y="4281127"/>
              <a:ext cx="361487" cy="361487"/>
            </a:xfrm>
            <a:prstGeom prst="rect">
              <a:avLst/>
            </a:prstGeom>
            <a:noFill/>
            <a:extLst>
              <a:ext uri="{909E8E84-426E-40DD-AFC4-6F175D3DCCD1}">
                <a14:hiddenFill xmlns:a14="http://schemas.microsoft.com/office/drawing/2010/main">
                  <a:solidFill>
                    <a:srgbClr val="FFFFFF"/>
                  </a:solidFill>
                </a14:hiddenFill>
              </a:ext>
            </a:extLst>
          </p:spPr>
        </p:pic>
        <p:sp>
          <p:nvSpPr>
            <p:cNvPr id="90" name="Hexagon 89">
              <a:extLst>
                <a:ext uri="{FF2B5EF4-FFF2-40B4-BE49-F238E27FC236}">
                  <a16:creationId xmlns:a16="http://schemas.microsoft.com/office/drawing/2014/main" id="{9E822504-7C34-4F45-BE3D-63855A44C39F}"/>
                </a:ext>
              </a:extLst>
            </p:cNvPr>
            <p:cNvSpPr/>
            <p:nvPr/>
          </p:nvSpPr>
          <p:spPr>
            <a:xfrm rot="16200000" flipH="1">
              <a:off x="3722555" y="4146241"/>
              <a:ext cx="668240" cy="640081"/>
            </a:xfrm>
            <a:prstGeom prst="hexagon">
              <a:avLst>
                <a:gd name="adj" fmla="val 29054"/>
                <a:gd name="vf" fmla="val 11547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2"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17" name="Group 16">
            <a:extLst>
              <a:ext uri="{FF2B5EF4-FFF2-40B4-BE49-F238E27FC236}">
                <a16:creationId xmlns:a16="http://schemas.microsoft.com/office/drawing/2014/main" id="{1B867602-7B59-460D-B4CE-CBDD6060491D}"/>
              </a:ext>
            </a:extLst>
          </p:cNvPr>
          <p:cNvGrpSpPr/>
          <p:nvPr/>
        </p:nvGrpSpPr>
        <p:grpSpPr>
          <a:xfrm>
            <a:off x="3731531" y="3209814"/>
            <a:ext cx="640081" cy="668240"/>
            <a:chOff x="3731531" y="3209814"/>
            <a:chExt cx="640081" cy="668240"/>
          </a:xfrm>
        </p:grpSpPr>
        <p:pic>
          <p:nvPicPr>
            <p:cNvPr id="92164" name="Picture 4" descr="Scientific Research Lab Svg Png Icon Free Download (#532474) -  OnlineWebFonts.COM">
              <a:extLst>
                <a:ext uri="{FF2B5EF4-FFF2-40B4-BE49-F238E27FC236}">
                  <a16:creationId xmlns:a16="http://schemas.microsoft.com/office/drawing/2014/main" id="{2B7E0B72-ECEF-420B-991C-41BAAF681AA7}"/>
                </a:ext>
              </a:extLst>
            </p:cNvPr>
            <p:cNvPicPr>
              <a:picLocks noChangeAspect="1" noChangeArrowheads="1"/>
            </p:cNvPicPr>
            <p:nvPr/>
          </p:nvPicPr>
          <p:blipFill>
            <a:blip r:embed="rId43"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51925" y="3339443"/>
              <a:ext cx="361487" cy="359656"/>
            </a:xfrm>
            <a:prstGeom prst="rect">
              <a:avLst/>
            </a:prstGeom>
            <a:noFill/>
            <a:extLst>
              <a:ext uri="{909E8E84-426E-40DD-AFC4-6F175D3DCCD1}">
                <a14:hiddenFill xmlns:a14="http://schemas.microsoft.com/office/drawing/2010/main">
                  <a:solidFill>
                    <a:srgbClr val="FFFFFF"/>
                  </a:solidFill>
                </a14:hiddenFill>
              </a:ext>
            </a:extLst>
          </p:spPr>
        </p:pic>
        <p:sp>
          <p:nvSpPr>
            <p:cNvPr id="91" name="Hexagon 90">
              <a:extLst>
                <a:ext uri="{FF2B5EF4-FFF2-40B4-BE49-F238E27FC236}">
                  <a16:creationId xmlns:a16="http://schemas.microsoft.com/office/drawing/2014/main" id="{8AF4B4AB-B591-46B5-9D93-E7A28DC33ACC}"/>
                </a:ext>
              </a:extLst>
            </p:cNvPr>
            <p:cNvSpPr/>
            <p:nvPr/>
          </p:nvSpPr>
          <p:spPr>
            <a:xfrm rot="16200000" flipH="1">
              <a:off x="3717452" y="3223893"/>
              <a:ext cx="668240" cy="640081"/>
            </a:xfrm>
            <a:prstGeom prst="hexagon">
              <a:avLst>
                <a:gd name="adj" fmla="val 29054"/>
                <a:gd name="vf" fmla="val 11547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2"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19" name="Group 18">
            <a:extLst>
              <a:ext uri="{FF2B5EF4-FFF2-40B4-BE49-F238E27FC236}">
                <a16:creationId xmlns:a16="http://schemas.microsoft.com/office/drawing/2014/main" id="{5440D8CA-977A-4D6E-AECF-9AD1B8678F4D}"/>
              </a:ext>
            </a:extLst>
          </p:cNvPr>
          <p:cNvGrpSpPr/>
          <p:nvPr/>
        </p:nvGrpSpPr>
        <p:grpSpPr>
          <a:xfrm>
            <a:off x="3731531" y="2431205"/>
            <a:ext cx="640081" cy="668240"/>
            <a:chOff x="3731531" y="2431205"/>
            <a:chExt cx="640081" cy="668240"/>
          </a:xfrm>
        </p:grpSpPr>
        <p:pic>
          <p:nvPicPr>
            <p:cNvPr id="92168" name="Picture 8" descr="Global Education Icon - Download in Glyph Style">
              <a:extLst>
                <a:ext uri="{FF2B5EF4-FFF2-40B4-BE49-F238E27FC236}">
                  <a16:creationId xmlns:a16="http://schemas.microsoft.com/office/drawing/2014/main" id="{45487149-37D7-4C99-BC15-4F4E8C5DAECC}"/>
                </a:ext>
              </a:extLst>
            </p:cNvPr>
            <p:cNvPicPr>
              <a:picLocks noChangeAspect="1" noChangeArrowheads="1"/>
            </p:cNvPicPr>
            <p:nvPr/>
          </p:nvPicPr>
          <p:blipFill>
            <a:blip r:embed="rId44"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45793" y="2540996"/>
              <a:ext cx="434419" cy="434419"/>
            </a:xfrm>
            <a:prstGeom prst="rect">
              <a:avLst/>
            </a:prstGeom>
            <a:noFill/>
            <a:extLst>
              <a:ext uri="{909E8E84-426E-40DD-AFC4-6F175D3DCCD1}">
                <a14:hiddenFill xmlns:a14="http://schemas.microsoft.com/office/drawing/2010/main">
                  <a:solidFill>
                    <a:srgbClr val="FFFFFF"/>
                  </a:solidFill>
                </a14:hiddenFill>
              </a:ext>
            </a:extLst>
          </p:spPr>
        </p:pic>
        <p:sp>
          <p:nvSpPr>
            <p:cNvPr id="92" name="Hexagon 91">
              <a:extLst>
                <a:ext uri="{FF2B5EF4-FFF2-40B4-BE49-F238E27FC236}">
                  <a16:creationId xmlns:a16="http://schemas.microsoft.com/office/drawing/2014/main" id="{652C8AAA-3EF7-4E8B-92BD-F855833A9172}"/>
                </a:ext>
              </a:extLst>
            </p:cNvPr>
            <p:cNvSpPr/>
            <p:nvPr/>
          </p:nvSpPr>
          <p:spPr>
            <a:xfrm rot="16200000" flipH="1">
              <a:off x="3717452" y="2445284"/>
              <a:ext cx="668240" cy="640081"/>
            </a:xfrm>
            <a:prstGeom prst="hexagon">
              <a:avLst>
                <a:gd name="adj" fmla="val 29054"/>
                <a:gd name="vf" fmla="val 11547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2"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20" name="Group 19">
            <a:extLst>
              <a:ext uri="{FF2B5EF4-FFF2-40B4-BE49-F238E27FC236}">
                <a16:creationId xmlns:a16="http://schemas.microsoft.com/office/drawing/2014/main" id="{EA3E8461-7F93-4DBC-B120-B0E0689FFFA0}"/>
              </a:ext>
            </a:extLst>
          </p:cNvPr>
          <p:cNvGrpSpPr/>
          <p:nvPr/>
        </p:nvGrpSpPr>
        <p:grpSpPr>
          <a:xfrm>
            <a:off x="3731531" y="1721949"/>
            <a:ext cx="640081" cy="668240"/>
            <a:chOff x="3731531" y="1721949"/>
            <a:chExt cx="640081" cy="668240"/>
          </a:xfrm>
        </p:grpSpPr>
        <p:pic>
          <p:nvPicPr>
            <p:cNvPr id="88" name="Picture 6" descr="Carbon Footprint of Tourism - Sustainable Travel International">
              <a:extLst>
                <a:ext uri="{FF2B5EF4-FFF2-40B4-BE49-F238E27FC236}">
                  <a16:creationId xmlns:a16="http://schemas.microsoft.com/office/drawing/2014/main" id="{F506B14F-80A1-46E5-BF36-1C91AD704462}"/>
                </a:ext>
              </a:extLst>
            </p:cNvPr>
            <p:cNvPicPr>
              <a:picLocks noChangeAspect="1" noChangeArrowheads="1"/>
            </p:cNvPicPr>
            <p:nvPr/>
          </p:nvPicPr>
          <p:blipFill>
            <a:blip r:embed="rId45" cstate="screen">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3837543" y="1845028"/>
              <a:ext cx="441861" cy="441861"/>
            </a:xfrm>
            <a:prstGeom prst="rect">
              <a:avLst/>
            </a:prstGeom>
            <a:noFill/>
            <a:extLst>
              <a:ext uri="{909E8E84-426E-40DD-AFC4-6F175D3DCCD1}">
                <a14:hiddenFill xmlns:a14="http://schemas.microsoft.com/office/drawing/2010/main">
                  <a:solidFill>
                    <a:srgbClr val="FFFFFF"/>
                  </a:solidFill>
                </a14:hiddenFill>
              </a:ext>
            </a:extLst>
          </p:spPr>
        </p:pic>
        <p:sp>
          <p:nvSpPr>
            <p:cNvPr id="93" name="Hexagon 92">
              <a:extLst>
                <a:ext uri="{FF2B5EF4-FFF2-40B4-BE49-F238E27FC236}">
                  <a16:creationId xmlns:a16="http://schemas.microsoft.com/office/drawing/2014/main" id="{EEC0127A-E432-4E2F-9A2E-1C88D611EA8E}"/>
                </a:ext>
              </a:extLst>
            </p:cNvPr>
            <p:cNvSpPr/>
            <p:nvPr/>
          </p:nvSpPr>
          <p:spPr>
            <a:xfrm rot="16200000" flipH="1">
              <a:off x="3717452" y="1736028"/>
              <a:ext cx="668240" cy="640081"/>
            </a:xfrm>
            <a:prstGeom prst="hexagon">
              <a:avLst>
                <a:gd name="adj" fmla="val 29054"/>
                <a:gd name="vf" fmla="val 11547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2"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21" name="Group 20">
            <a:extLst>
              <a:ext uri="{FF2B5EF4-FFF2-40B4-BE49-F238E27FC236}">
                <a16:creationId xmlns:a16="http://schemas.microsoft.com/office/drawing/2014/main" id="{3108F02F-806D-4B1B-ACF3-36EC12F9D386}"/>
              </a:ext>
            </a:extLst>
          </p:cNvPr>
          <p:cNvGrpSpPr/>
          <p:nvPr/>
        </p:nvGrpSpPr>
        <p:grpSpPr>
          <a:xfrm>
            <a:off x="3738433" y="902512"/>
            <a:ext cx="640081" cy="668240"/>
            <a:chOff x="3738433" y="902512"/>
            <a:chExt cx="640081" cy="668240"/>
          </a:xfrm>
        </p:grpSpPr>
        <p:pic>
          <p:nvPicPr>
            <p:cNvPr id="92162" name="Picture 2" descr="Premium Vector | Gear service with cities building logo design vector  graphic symbol icon sign illustration creative">
              <a:extLst>
                <a:ext uri="{FF2B5EF4-FFF2-40B4-BE49-F238E27FC236}">
                  <a16:creationId xmlns:a16="http://schemas.microsoft.com/office/drawing/2014/main" id="{8ADBAFBA-31EB-4E8D-9668-8BB622CF0CBE}"/>
                </a:ext>
              </a:extLst>
            </p:cNvPr>
            <p:cNvPicPr>
              <a:picLocks noChangeAspect="1" noChangeArrowheads="1"/>
            </p:cNvPicPr>
            <p:nvPr/>
          </p:nvPicPr>
          <p:blipFill rotWithShape="1">
            <a:blip r:embed="rId46"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3845793" y="1028366"/>
              <a:ext cx="417321" cy="415771"/>
            </a:xfrm>
            <a:prstGeom prst="rect">
              <a:avLst/>
            </a:prstGeom>
            <a:noFill/>
            <a:extLst>
              <a:ext uri="{909E8E84-426E-40DD-AFC4-6F175D3DCCD1}">
                <a14:hiddenFill xmlns:a14="http://schemas.microsoft.com/office/drawing/2010/main">
                  <a:solidFill>
                    <a:srgbClr val="FFFFFF"/>
                  </a:solidFill>
                </a14:hiddenFill>
              </a:ext>
            </a:extLst>
          </p:spPr>
        </p:pic>
        <p:sp>
          <p:nvSpPr>
            <p:cNvPr id="94" name="Hexagon 93">
              <a:extLst>
                <a:ext uri="{FF2B5EF4-FFF2-40B4-BE49-F238E27FC236}">
                  <a16:creationId xmlns:a16="http://schemas.microsoft.com/office/drawing/2014/main" id="{AC1B325B-565C-403A-AD30-C90C58A31488}"/>
                </a:ext>
              </a:extLst>
            </p:cNvPr>
            <p:cNvSpPr/>
            <p:nvPr/>
          </p:nvSpPr>
          <p:spPr>
            <a:xfrm rot="16200000" flipH="1">
              <a:off x="3724354" y="916591"/>
              <a:ext cx="668240" cy="640081"/>
            </a:xfrm>
            <a:prstGeom prst="hexagon">
              <a:avLst>
                <a:gd name="adj" fmla="val 29054"/>
                <a:gd name="vf" fmla="val 11547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2"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pic>
        <p:nvPicPr>
          <p:cNvPr id="119" name="Picture 1" descr="A picture containing text, clipart&#10;&#10;Description automatically generated">
            <a:extLst>
              <a:ext uri="{FF2B5EF4-FFF2-40B4-BE49-F238E27FC236}">
                <a16:creationId xmlns:a16="http://schemas.microsoft.com/office/drawing/2014/main" id="{751C8592-3A01-4A6F-A8D1-410841ADAB28}"/>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10968856" y="51095"/>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ZeroGeo Energy and Sage Geosystems Announce Strategic Partnership on Energy  Storage and Geothermal Baseload Projects">
            <a:extLst>
              <a:ext uri="{FF2B5EF4-FFF2-40B4-BE49-F238E27FC236}">
                <a16:creationId xmlns:a16="http://schemas.microsoft.com/office/drawing/2014/main" id="{C68305C7-8295-4B75-8669-54FDCE3BAF1A}"/>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9586090" y="1197430"/>
            <a:ext cx="539869" cy="4453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4952D3-FF92-B0C3-D318-0125C2409C76}"/>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10721919" y="2532045"/>
            <a:ext cx="527414" cy="466558"/>
          </a:xfrm>
          <a:prstGeom prst="rect">
            <a:avLst/>
          </a:prstGeom>
        </p:spPr>
      </p:pic>
      <p:sp>
        <p:nvSpPr>
          <p:cNvPr id="4" name="Slide Number Placeholder 12">
            <a:extLst>
              <a:ext uri="{FF2B5EF4-FFF2-40B4-BE49-F238E27FC236}">
                <a16:creationId xmlns:a16="http://schemas.microsoft.com/office/drawing/2014/main" id="{AEC716FA-AA9D-6A46-2285-40799EDE1505}"/>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18</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092535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741F9E-BB76-4519-9E4C-04F3B77B1F06}"/>
              </a:ext>
            </a:extLst>
          </p:cNvPr>
          <p:cNvSpPr>
            <a:spLocks noGrp="1"/>
          </p:cNvSpPr>
          <p:nvPr>
            <p:ph type="title"/>
          </p:nvPr>
        </p:nvSpPr>
        <p:spPr>
          <a:xfrm>
            <a:off x="400941" y="148655"/>
            <a:ext cx="10515600" cy="337529"/>
          </a:xfrm>
        </p:spPr>
        <p:txBody>
          <a:bodyPr/>
          <a:lstStyle/>
          <a:p>
            <a:r>
              <a:rPr lang="en-US"/>
              <a:t>California Is Leading the Climate Charge and Creating Energy Transition Jobs </a:t>
            </a:r>
          </a:p>
        </p:txBody>
      </p:sp>
      <p:pic>
        <p:nvPicPr>
          <p:cNvPr id="87" name="Picture 86" descr="Logo&#10;&#10;Description automatically generated">
            <a:extLst>
              <a:ext uri="{FF2B5EF4-FFF2-40B4-BE49-F238E27FC236}">
                <a16:creationId xmlns:a16="http://schemas.microsoft.com/office/drawing/2014/main" id="{3B6C0B5A-6A9E-4359-8AD0-895B140BC9BB}"/>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427844" y="2096197"/>
            <a:ext cx="1082024" cy="794194"/>
          </a:xfrm>
          <a:prstGeom prst="rect">
            <a:avLst/>
          </a:prstGeom>
        </p:spPr>
      </p:pic>
      <p:sp>
        <p:nvSpPr>
          <p:cNvPr id="66" name="TextBox 65">
            <a:extLst>
              <a:ext uri="{FF2B5EF4-FFF2-40B4-BE49-F238E27FC236}">
                <a16:creationId xmlns:a16="http://schemas.microsoft.com/office/drawing/2014/main" id="{97ADA96D-4AE7-42F8-8527-AA78CE738C64}"/>
              </a:ext>
            </a:extLst>
          </p:cNvPr>
          <p:cNvSpPr txBox="1"/>
          <p:nvPr/>
        </p:nvSpPr>
        <p:spPr>
          <a:xfrm>
            <a:off x="5863399" y="2890391"/>
            <a:ext cx="5742069" cy="1077218"/>
          </a:xfrm>
          <a:prstGeom prst="rect">
            <a:avLst/>
          </a:prstGeom>
          <a:noFill/>
        </p:spPr>
        <p:txBody>
          <a:bodyPr wrap="square">
            <a:spAutoFit/>
          </a:bodyPr>
          <a:lstStyle/>
          <a:p>
            <a:pPr marL="0" marR="0" lvl="0" indent="228600" algn="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“This project is more than a shared DAC infrastructure project; </a:t>
            </a:r>
            <a:r>
              <a:rPr kumimoji="0" lang="en-US" sz="1600" b="1" i="1" u="none" strike="noStrike" kern="1200" cap="none" spc="0" normalizeH="0" baseline="0" noProof="0">
                <a:ln>
                  <a:noFill/>
                </a:ln>
                <a:solidFill>
                  <a:srgbClr val="70AD47"/>
                </a:solidFill>
                <a:effectLst/>
                <a:uLnTx/>
                <a:uFillTx/>
                <a:latin typeface="Franklin Gothic Book" panose="020B0503020102020204"/>
                <a:ea typeface="+mn-ea"/>
                <a:cs typeface="+mn-cs"/>
              </a:rPr>
              <a:t>it serves as a hub model </a:t>
            </a:r>
            <a:r>
              <a:rPr kumimoji="0" lang="en-US" sz="1600" b="1" i="1"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that delivers community benefits and jobs </a:t>
            </a:r>
            <a:r>
              <a:rPr kumimoji="0" lang="en-US" sz="1600" b="1" i="1" u="none" strike="noStrike" kern="1200" cap="none" spc="0" normalizeH="0" baseline="0" noProof="0">
                <a:ln>
                  <a:noFill/>
                </a:ln>
                <a:solidFill>
                  <a:srgbClr val="70AD47"/>
                </a:solidFill>
                <a:effectLst/>
                <a:uLnTx/>
                <a:uFillTx/>
                <a:latin typeface="Franklin Gothic Book" panose="020B0503020102020204"/>
                <a:ea typeface="+mn-ea"/>
                <a:cs typeface="+mn-cs"/>
              </a:rPr>
              <a:t>for other parts of the U.S. that also face climate change induced challenges</a:t>
            </a:r>
            <a:r>
              <a:rPr kumimoji="0" lang="en-US" sz="1600" b="1" i="1"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a:t>
            </a:r>
          </a:p>
        </p:txBody>
      </p:sp>
      <p:sp>
        <p:nvSpPr>
          <p:cNvPr id="71" name="TextBox 70">
            <a:extLst>
              <a:ext uri="{FF2B5EF4-FFF2-40B4-BE49-F238E27FC236}">
                <a16:creationId xmlns:a16="http://schemas.microsoft.com/office/drawing/2014/main" id="{F200ECB4-8C43-48AA-B9F1-A130E5B4E0BA}"/>
              </a:ext>
            </a:extLst>
          </p:cNvPr>
          <p:cNvSpPr txBox="1"/>
          <p:nvPr/>
        </p:nvSpPr>
        <p:spPr>
          <a:xfrm>
            <a:off x="6392370" y="3967609"/>
            <a:ext cx="52918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3A6F8F"/>
                </a:solidFill>
                <a:effectLst/>
                <a:uLnTx/>
                <a:uFillTx/>
                <a:latin typeface="Franklin Gothic Book" panose="020B0503020102020204"/>
                <a:ea typeface="+mn-ea"/>
                <a:cs typeface="+mn-cs"/>
              </a:rPr>
              <a:t>	</a:t>
            </a:r>
            <a:r>
              <a:rPr kumimoji="0" lang="en-US" sz="1400" b="1" i="1" u="none" strike="noStrike" kern="1200" cap="none" spc="0" normalizeH="0" baseline="0" noProof="0">
                <a:ln>
                  <a:noFill/>
                </a:ln>
                <a:solidFill>
                  <a:prstClr val="black"/>
                </a:solidFill>
                <a:effectLst/>
                <a:uLnTx/>
                <a:uFillTx/>
                <a:latin typeface="Franklin Gothic Book" panose="020B0503020102020204"/>
                <a:ea typeface="+mn-ea"/>
                <a:cs typeface="+mn-cs"/>
              </a:rPr>
              <a:t> - Fiona Ma, California State Treasurer, February 2023 </a:t>
            </a:r>
          </a:p>
        </p:txBody>
      </p:sp>
      <p:pic>
        <p:nvPicPr>
          <p:cNvPr id="9" name="Picture 1" descr="A picture containing text, clipart&#10;&#10;Description automatically generated">
            <a:extLst>
              <a:ext uri="{FF2B5EF4-FFF2-40B4-BE49-F238E27FC236}">
                <a16:creationId xmlns:a16="http://schemas.microsoft.com/office/drawing/2014/main" id="{6604B05A-F74F-4E15-92F7-64336C11F7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8856" y="51095"/>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199A294-6207-B269-EDE8-9170A0B4FB2A}"/>
              </a:ext>
            </a:extLst>
          </p:cNvPr>
          <p:cNvPicPr>
            <a:picLocks noChangeAspect="1"/>
          </p:cNvPicPr>
          <p:nvPr/>
        </p:nvPicPr>
        <p:blipFill>
          <a:blip r:embed="rId4"/>
          <a:stretch>
            <a:fillRect/>
          </a:stretch>
        </p:blipFill>
        <p:spPr>
          <a:xfrm>
            <a:off x="778932" y="1955142"/>
            <a:ext cx="7162889" cy="3160767"/>
          </a:xfrm>
          <a:prstGeom prst="rect">
            <a:avLst/>
          </a:prstGeom>
        </p:spPr>
      </p:pic>
      <p:sp>
        <p:nvSpPr>
          <p:cNvPr id="4" name="Slide Number Placeholder 12">
            <a:extLst>
              <a:ext uri="{FF2B5EF4-FFF2-40B4-BE49-F238E27FC236}">
                <a16:creationId xmlns:a16="http://schemas.microsoft.com/office/drawing/2014/main" id="{34202735-05AE-8190-62E9-A600F12962D6}"/>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19</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934557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7CE797C8-5B23-456D-83BF-8B2F373ABBD6}"/>
              </a:ext>
            </a:extLst>
          </p:cNvPr>
          <p:cNvGraphicFramePr>
            <a:graphicFrameLocks noGrp="1"/>
          </p:cNvGraphicFramePr>
          <p:nvPr>
            <p:custDataLst>
              <p:tags r:id="rId2"/>
            </p:custDataLst>
            <p:extLst>
              <p:ext uri="{D42A27DB-BD31-4B8C-83A1-F6EECF244321}">
                <p14:modId xmlns:p14="http://schemas.microsoft.com/office/powerpoint/2010/main" val="2693099880"/>
              </p:ext>
            </p:extLst>
          </p:nvPr>
        </p:nvGraphicFramePr>
        <p:xfrm>
          <a:off x="303485" y="1796256"/>
          <a:ext cx="11519472" cy="4136900"/>
        </p:xfrm>
        <a:graphic>
          <a:graphicData uri="http://schemas.openxmlformats.org/drawingml/2006/table">
            <a:tbl>
              <a:tblPr firstRow="1" bandRow="1">
                <a:tableStyleId>{2D5ABB26-0587-4C30-8999-92F81FD0307C}</a:tableStyleId>
              </a:tblPr>
              <a:tblGrid>
                <a:gridCol w="5759736">
                  <a:extLst>
                    <a:ext uri="{9D8B030D-6E8A-4147-A177-3AD203B41FA5}">
                      <a16:colId xmlns:a16="http://schemas.microsoft.com/office/drawing/2014/main" val="20000"/>
                    </a:ext>
                  </a:extLst>
                </a:gridCol>
                <a:gridCol w="5759736">
                  <a:extLst>
                    <a:ext uri="{9D8B030D-6E8A-4147-A177-3AD203B41FA5}">
                      <a16:colId xmlns:a16="http://schemas.microsoft.com/office/drawing/2014/main" val="20001"/>
                    </a:ext>
                  </a:extLst>
                </a:gridCol>
              </a:tblGrid>
              <a:tr h="3630085">
                <a:tc>
                  <a:txBody>
                    <a:bodyPr/>
                    <a:lstStyle/>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fluctuations in commodity prices, including supply and demand considerations for our products and services; </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decisions as to production levels and/or pricing by OPEC or U.S. producers in future periods; </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government policy, war and political conditions and events, including the war in  Ukraine and oil sanctions on Russia, Iran and others;</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regulatory actions and changes that affect the oil and gas industry generally and us in particular, including (1) the availability or timing of, or conditions imposed on, permits and approvals necessary for drilling or development activities or our carbon management business; (2) the management of energy, water, land, greenhouse gases (GHGs) or other emissions, (3) the protection of health, safety and the environment, or (4) the transportation, marketing and sale of our products; </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the impact of inflation on future expenses and changes generally in the prices of goods and services;</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changes in business strategy and our capital plan; </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lower-than-expected production or higher-than-expected production decline rates; </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changes to our estimates of reserves and related future cash flows, including changes arising from our inability to develop such reserves in a timely manner, and any inability to replace such reserves; </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the recoverability of resources and unexpected geologic conditions;</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general economic conditions and trends, including conditions in the worldwide financial, trade and credit markets;</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production-sharing contracts' effects on production and operating costs;</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the lack of available equipment, service or labor price inflation;</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limitations on transportation or storage capacity and the need to shut-in wells;</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any failure of risk management;</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results from operations and competition in the industries in which we operate;</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our ability to realize the anticipated benefits from prior or future efforts to reduce costs; </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environmental risks and liability under federal, regional, state, provincial, tribal, local and international environmental laws and regulations (including remedial actions);  </a:t>
                      </a:r>
                    </a:p>
                    <a:p>
                      <a:pPr marL="171450" marR="0" lvl="0" indent="-171450" algn="just">
                        <a:lnSpc>
                          <a:spcPts val="1000"/>
                        </a:lnSpc>
                        <a:spcBef>
                          <a:spcPts val="0"/>
                        </a:spcBef>
                        <a:spcAft>
                          <a:spcPts val="300"/>
                        </a:spcAft>
                        <a:buClr>
                          <a:srgbClr val="000000"/>
                        </a:buClr>
                        <a:buSzPct val="80000"/>
                        <a:buFont typeface="Arial" panose="020B0604020202020204" pitchFamily="34" charset="0"/>
                        <a:buChar char="•"/>
                        <a:tabLst>
                          <a:tab pos="457200" algn="l"/>
                        </a:tabLst>
                      </a:pPr>
                      <a:r>
                        <a:rPr lang="en-US" sz="800" kern="1200">
                          <a:solidFill>
                            <a:schemeClr val="tx1"/>
                          </a:solidFill>
                          <a:effectLst/>
                          <a:latin typeface="Franklin Gothic Book (Body)"/>
                          <a:ea typeface="+mn-ea"/>
                          <a:cs typeface="+mn-cs"/>
                        </a:rPr>
                        <a:t>the creditworthiness and performance of our counterparties, including financial institutions, operating partners, CCS project participants and other parties; </a:t>
                      </a:r>
                    </a:p>
                  </a:txBody>
                  <a:tcPr marL="68580" marR="182880" marT="34291" marB="34291"/>
                </a:tc>
                <a:tc>
                  <a:txBody>
                    <a:bodyPr/>
                    <a:lstStyle/>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reorganization or restructuring of our operations; </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our ability to claim and utilize tax credits or other incentives in connection with our CCS projects,</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our ability to realize the benefits contemplated by our energy transition strategies and initiatives, including CCS projects and other renewable energy efforts;  </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our ability to successfully identify, develop and finance carbon capture and storage projects and other renewable energy efforts, including those in connection with the Carbon </a:t>
                      </a:r>
                      <a:r>
                        <a:rPr lang="en-US" sz="800" kern="1200" err="1">
                          <a:solidFill>
                            <a:schemeClr val="tx1"/>
                          </a:solidFill>
                          <a:effectLst/>
                          <a:latin typeface="Franklin Gothic Book (Body)"/>
                          <a:ea typeface="+mn-ea"/>
                          <a:cs typeface="+mn-cs"/>
                        </a:rPr>
                        <a:t>TerraVault</a:t>
                      </a:r>
                      <a:r>
                        <a:rPr lang="en-US" sz="800" kern="1200">
                          <a:solidFill>
                            <a:schemeClr val="tx1"/>
                          </a:solidFill>
                          <a:effectLst/>
                          <a:latin typeface="Franklin Gothic Book (Body)"/>
                          <a:ea typeface="+mn-ea"/>
                          <a:cs typeface="+mn-cs"/>
                        </a:rPr>
                        <a:t> JV; </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our ability to successfully develop infrastructure projects and enter into third party contracts on contemplated terms; and</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uncertainty around the accounting of emissions and our ability to successfully gather and verify emissions data and other environmental impacts; </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changes to our dividend policy and share repurchase program, and our ability to declare future dividends or repurchase shares under our debt agreements; </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limitations on our financial flexibility due to existing and future debt;</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insufficient cash flow to fund our capital plan and other planned investments and return capital to shareholders;</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changes in interest rates; </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our access to and the terms of credit in commercial banking and capital markets, including our ability to refinance our debt or obtain separate financing for our carbon management business;</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changes in state, federal or international tax rates, including our ability to utilize our net operating loss carryforwards to reduce our income tax obligations;</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effects of hedging transactions;</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the effect of our stock price on costs associated with incentive compensation;</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inability to enter into desirable transactions, including joint ventures, divestitures of oil and natural gas properties and real estate, and acquisitions, and our ability to achieve any expected synergies;</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disruptions due to earthquakes, forest fires, floods or other natural occurrences, accidents, mechanical failures, power outages, transportation or storage constraints, labor difficulties, cybersecurity breaches or attacks or other catastrophic events;</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pandemics, epidemics, outbreaks, or other public health events, such as the COVID-19; and</a:t>
                      </a:r>
                    </a:p>
                    <a:p>
                      <a:pPr marL="171450" marR="0" lvl="0" indent="-171450" algn="just" defTabSz="913554" rtl="0" eaLnBrk="1" fontAlgn="auto" latinLnBrk="0" hangingPunct="1">
                        <a:lnSpc>
                          <a:spcPts val="1000"/>
                        </a:lnSpc>
                        <a:spcBef>
                          <a:spcPts val="0"/>
                        </a:spcBef>
                        <a:spcAft>
                          <a:spcPts val="300"/>
                        </a:spcAft>
                        <a:buClr>
                          <a:srgbClr val="000000"/>
                        </a:buClr>
                        <a:buSzPct val="80000"/>
                        <a:buFont typeface="Arial" panose="020B0604020202020204" pitchFamily="34" charset="0"/>
                        <a:buChar char="•"/>
                        <a:tabLst>
                          <a:tab pos="457200" algn="l"/>
                        </a:tabLst>
                        <a:defRPr/>
                      </a:pPr>
                      <a:r>
                        <a:rPr lang="en-US" sz="800" kern="1200">
                          <a:solidFill>
                            <a:schemeClr val="tx1"/>
                          </a:solidFill>
                          <a:effectLst/>
                          <a:latin typeface="Franklin Gothic Book (Body)"/>
                          <a:ea typeface="+mn-ea"/>
                          <a:cs typeface="+mn-cs"/>
                        </a:rPr>
                        <a:t>other factors discussed in Part I, Item 1A – Risk Factors.</a:t>
                      </a:r>
                    </a:p>
                  </a:txBody>
                  <a:tcPr marL="68580" marR="68580" marT="34291" marB="34291"/>
                </a:tc>
                <a:extLst>
                  <a:ext uri="{0D108BD9-81ED-4DB2-BD59-A6C34878D82A}">
                    <a16:rowId xmlns:a16="http://schemas.microsoft.com/office/drawing/2014/main" val="10000"/>
                  </a:ext>
                </a:extLst>
              </a:tr>
            </a:tbl>
          </a:graphicData>
        </a:graphic>
      </p:graphicFrame>
      <p:sp>
        <p:nvSpPr>
          <p:cNvPr id="9" name="Content Placeholder 3">
            <a:extLst>
              <a:ext uri="{FF2B5EF4-FFF2-40B4-BE49-F238E27FC236}">
                <a16:creationId xmlns:a16="http://schemas.microsoft.com/office/drawing/2014/main" id="{E6EA7AE4-F365-4A38-AEB7-D1B09870759A}"/>
              </a:ext>
            </a:extLst>
          </p:cNvPr>
          <p:cNvSpPr txBox="1">
            <a:spLocks/>
          </p:cNvSpPr>
          <p:nvPr/>
        </p:nvSpPr>
        <p:spPr>
          <a:xfrm>
            <a:off x="260486" y="549915"/>
            <a:ext cx="11519471" cy="1157791"/>
          </a:xfrm>
          <a:prstGeom prst="rect">
            <a:avLst/>
          </a:prstGeom>
        </p:spPr>
        <p:txBody>
          <a:bodyPr lIns="55229" tIns="27615" rIns="55229" bIns="27615"/>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Franklin Gothic Book (Body)"/>
                <a:ea typeface="+mn-ea"/>
                <a:cs typeface="+mn-cs"/>
              </a:rPr>
              <a:t>This document contains statements that we believe to be “forward-looking statements” within the meaning of Section 27A of the Securities Act of 1933 and Section 21E of the Securities Exchange Act of 1934. All statements other than historical facts are forward-looking statements, and include statements regarding our future financial position, business strategy, projected revenues, earnings, costs, capital expenditures and plans and objectives of management for the future. Words such as "expect," “could,” “may,” "anticipate," "intend," "plan," “ability,” "believe," "seek," "see," "will," "would," “estimate,” “forecast,” "target," “guidance,” “outlook,” “opportunity” or “strategy” or similar expressions are generally intended to identify forward-looking statements. Such forward-looking statements are subject to risks and uncertainties that could cause actual results to differ materially from those expressed in, or implied by, such statements.</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Franklin Gothic Book (Body)"/>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Franklin Gothic Book (Body)"/>
                <a:ea typeface="+mn-ea"/>
                <a:cs typeface="+mn-cs"/>
              </a:rPr>
              <a:t>Although we believe the expectations and forecasts reflected in our forward-looking statements are reasonable, they are inherently subject to numerous risks and uncertainties, most of which are difficult to predict and many of which are beyond our control. No assurance can be given that such forward-looking statements will be correct or achieved or that the assumptions are accurate or will not change over time. Particular uncertainties that could cause our actual results to be materially different than those expressed in our forward-looking statements include:</a:t>
            </a:r>
          </a:p>
        </p:txBody>
      </p:sp>
      <p:sp>
        <p:nvSpPr>
          <p:cNvPr id="4" name="Title 3"/>
          <p:cNvSpPr>
            <a:spLocks noGrp="1"/>
          </p:cNvSpPr>
          <p:nvPr>
            <p:ph type="title"/>
          </p:nvPr>
        </p:nvSpPr>
        <p:spPr/>
        <p:txBody>
          <a:bodyPr vert="horz" lIns="121920" tIns="60960" rIns="121920" bIns="60960" rtlCol="0" anchor="ctr">
            <a:noAutofit/>
          </a:bodyPr>
          <a:lstStyle/>
          <a:p>
            <a:r>
              <a:rPr lang="en-US" sz="2200" b="0"/>
              <a:t>Forward Looking / Cautionary Statements – Certain Terms</a:t>
            </a:r>
          </a:p>
        </p:txBody>
      </p:sp>
      <p:sp>
        <p:nvSpPr>
          <p:cNvPr id="12" name="Content Placeholder 3">
            <a:extLst>
              <a:ext uri="{FF2B5EF4-FFF2-40B4-BE49-F238E27FC236}">
                <a16:creationId xmlns:a16="http://schemas.microsoft.com/office/drawing/2014/main" id="{A097F606-BA6B-46EA-807B-06A193FC530A}"/>
              </a:ext>
            </a:extLst>
          </p:cNvPr>
          <p:cNvSpPr txBox="1">
            <a:spLocks/>
          </p:cNvSpPr>
          <p:nvPr/>
        </p:nvSpPr>
        <p:spPr>
          <a:xfrm>
            <a:off x="303485" y="6021689"/>
            <a:ext cx="11519471" cy="517225"/>
          </a:xfrm>
          <a:prstGeom prst="rect">
            <a:avLst/>
          </a:prstGeom>
        </p:spPr>
        <p:txBody>
          <a:bodyPr lIns="55229" tIns="27615" rIns="55229" bIns="27615"/>
          <a:lstStyle/>
          <a:p>
            <a:pPr defTabSz="457189">
              <a:defRPr/>
            </a:pPr>
            <a:r>
              <a:rPr kumimoji="0" lang="en-US" sz="900" b="0" i="0" u="none" strike="noStrike" kern="1200" cap="none" spc="0" normalizeH="0" baseline="0" noProof="0">
                <a:ln>
                  <a:noFill/>
                </a:ln>
                <a:solidFill>
                  <a:srgbClr val="000000"/>
                </a:solidFill>
                <a:effectLst/>
                <a:uLnTx/>
                <a:uFillTx/>
                <a:latin typeface="Franklin Gothic Book (Body)"/>
                <a:ea typeface="+mn-ea"/>
                <a:cs typeface="+mn-cs"/>
              </a:rPr>
              <a:t>We caution you not to place undue reliance on forward-looking statements contained in this document, which speak only as of the filing date, and we undertake no obligation to update this information. This document may also contain information from third party sources. This data may involve a number of assumptions and limitations, and we have not independently verified them and do not warrant the accuracy or completeness of such third-party information. </a:t>
            </a:r>
            <a:endParaRPr lang="en-US" sz="900">
              <a:solidFill>
                <a:srgbClr val="000000"/>
              </a:solidFill>
              <a:latin typeface="Franklin Gothic Book (Body)"/>
            </a:endParaRPr>
          </a:p>
        </p:txBody>
      </p:sp>
      <p:sp>
        <p:nvSpPr>
          <p:cNvPr id="2" name="Slide Number Placeholder 12">
            <a:extLst>
              <a:ext uri="{FF2B5EF4-FFF2-40B4-BE49-F238E27FC236}">
                <a16:creationId xmlns:a16="http://schemas.microsoft.com/office/drawing/2014/main" id="{701A9042-532A-06C2-FC75-F55CEEC6D711}"/>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4012671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E90E-B5F4-85EB-50C4-1800A54D9443}"/>
              </a:ext>
            </a:extLst>
          </p:cNvPr>
          <p:cNvSpPr>
            <a:spLocks noGrp="1"/>
          </p:cNvSpPr>
          <p:nvPr>
            <p:ph type="title"/>
          </p:nvPr>
        </p:nvSpPr>
        <p:spPr/>
        <p:txBody>
          <a:bodyPr>
            <a:normAutofit fontScale="90000"/>
          </a:bodyPr>
          <a:lstStyle/>
          <a:p>
            <a:r>
              <a:rPr lang="en-US"/>
              <a:t>CRC’s Additional Projects Further Advance California’s Decarbonization   </a:t>
            </a:r>
            <a:br>
              <a:rPr lang="en-US"/>
            </a:br>
            <a:r>
              <a:rPr lang="en-US"/>
              <a:t>With Solid Partners </a:t>
            </a:r>
          </a:p>
        </p:txBody>
      </p:sp>
    </p:spTree>
    <p:extLst>
      <p:ext uri="{BB962C8B-B14F-4D97-AF65-F5344CB8AC3E}">
        <p14:creationId xmlns:p14="http://schemas.microsoft.com/office/powerpoint/2010/main" val="1161281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A19AE97F-3F8B-48FE-BC98-0703BB5DD35B}"/>
              </a:ext>
            </a:extLst>
          </p:cNvPr>
          <p:cNvSpPr>
            <a:spLocks noGrp="1"/>
          </p:cNvSpPr>
          <p:nvPr>
            <p:ph type="title"/>
          </p:nvPr>
        </p:nvSpPr>
        <p:spPr>
          <a:xfrm>
            <a:off x="260487" y="43857"/>
            <a:ext cx="10515600" cy="564393"/>
          </a:xfrm>
        </p:spPr>
        <p:txBody>
          <a:bodyPr vert="horz" lIns="121920" tIns="60960" rIns="121920" bIns="60960" rtlCol="0" anchor="ctr">
            <a:normAutofit/>
          </a:bodyPr>
          <a:lstStyle/>
          <a:p>
            <a:r>
              <a:rPr lang="en-US" sz="2200">
                <a:latin typeface="Franklin Gothic Medium" panose="020B0603020102020204" pitchFamily="34" charset="0"/>
              </a:rPr>
              <a:t>Exploring New Technologies to Further Advance Net Zero Energy Pathways</a:t>
            </a:r>
          </a:p>
        </p:txBody>
      </p:sp>
      <p:pic>
        <p:nvPicPr>
          <p:cNvPr id="31" name="Picture 30">
            <a:extLst>
              <a:ext uri="{FF2B5EF4-FFF2-40B4-BE49-F238E27FC236}">
                <a16:creationId xmlns:a16="http://schemas.microsoft.com/office/drawing/2014/main" id="{93A43AD1-2F4C-4EF6-9B22-C9EBBD1857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8837" y="4388309"/>
            <a:ext cx="4224835" cy="2021941"/>
          </a:xfrm>
          <a:prstGeom prst="rect">
            <a:avLst/>
          </a:prstGeom>
        </p:spPr>
      </p:pic>
      <p:sp>
        <p:nvSpPr>
          <p:cNvPr id="32" name="TextBox 31">
            <a:extLst>
              <a:ext uri="{FF2B5EF4-FFF2-40B4-BE49-F238E27FC236}">
                <a16:creationId xmlns:a16="http://schemas.microsoft.com/office/drawing/2014/main" id="{A0A92DB7-C84A-4A33-AE82-C70A94709493}"/>
              </a:ext>
            </a:extLst>
          </p:cNvPr>
          <p:cNvSpPr txBox="1"/>
          <p:nvPr/>
        </p:nvSpPr>
        <p:spPr>
          <a:xfrm>
            <a:off x="1017951" y="6506033"/>
            <a:ext cx="462572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Source: ICE Thermal Harvesting, CRC Internal. </a:t>
            </a:r>
          </a:p>
        </p:txBody>
      </p:sp>
      <p:sp>
        <p:nvSpPr>
          <p:cNvPr id="33" name="Rectangle 32">
            <a:extLst>
              <a:ext uri="{FF2B5EF4-FFF2-40B4-BE49-F238E27FC236}">
                <a16:creationId xmlns:a16="http://schemas.microsoft.com/office/drawing/2014/main" id="{A97F114E-F407-49D6-A635-90DCB5315695}"/>
              </a:ext>
            </a:extLst>
          </p:cNvPr>
          <p:cNvSpPr/>
          <p:nvPr/>
        </p:nvSpPr>
        <p:spPr>
          <a:xfrm>
            <a:off x="234776" y="1634088"/>
            <a:ext cx="6339454" cy="2656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2880" marR="0" lvl="0" indent="-182880" algn="l" defTabSz="685783" rtl="0" eaLnBrk="1" fontAlgn="auto" latinLnBrk="0" hangingPunct="1">
              <a:lnSpc>
                <a:spcPts val="1400"/>
              </a:lnSpc>
              <a:spcBef>
                <a:spcPts val="0"/>
              </a:spcBef>
              <a:spcAft>
                <a:spcPts val="6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Partnering with ICE Thermal Harvesting (“ICE”), who was awarded a ~$2MM “Wells of Opportunity” grant from the DOE</a:t>
            </a:r>
          </a:p>
          <a:p>
            <a:pPr marL="182880" marR="0" lvl="0" indent="-182880" algn="l" defTabSz="685783" rtl="0" eaLnBrk="1" fontAlgn="auto" latinLnBrk="0" hangingPunct="1">
              <a:lnSpc>
                <a:spcPts val="1400"/>
              </a:lnSpc>
              <a:spcBef>
                <a:spcPts val="0"/>
              </a:spcBef>
              <a:spcAft>
                <a:spcPts val="6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Provides an avenue for CRC to pilot a new zero-carbon energy technology </a:t>
            </a:r>
          </a:p>
          <a:p>
            <a:pPr marL="182880" marR="0" lvl="0" indent="-182880" algn="l" defTabSz="685783" rtl="0" eaLnBrk="1" fontAlgn="auto" latinLnBrk="0" hangingPunct="1">
              <a:lnSpc>
                <a:spcPts val="1400"/>
              </a:lnSpc>
              <a:spcBef>
                <a:spcPts val="0"/>
              </a:spcBef>
              <a:spcAft>
                <a:spcPts val="6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Potential commercial benefits: field electrical cost reductions, decreased emissions, postponement of asset retirement obligations, increased reliability of power and improved economics</a:t>
            </a:r>
          </a:p>
          <a:p>
            <a:pPr marL="182880" marR="0" lvl="0" indent="-182880" algn="l" defTabSz="685783" rtl="0" eaLnBrk="1" fontAlgn="auto" latinLnBrk="0" hangingPunct="1">
              <a:lnSpc>
                <a:spcPts val="1400"/>
              </a:lnSpc>
              <a:spcBef>
                <a:spcPts val="0"/>
              </a:spcBef>
              <a:spcAft>
                <a:spcPts val="6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Project kicked off in October 2022 and is expected to last 3 to 4 years with a p</a:t>
            </a:r>
            <a:r>
              <a:rPr kumimoji="0" lang="en-US" sz="1200" b="0" i="0" u="none" strike="noStrike" kern="1200" cap="none" spc="0" normalizeH="0" baseline="0" noProof="0" err="1">
                <a:ln>
                  <a:noFill/>
                </a:ln>
                <a:solidFill>
                  <a:prstClr val="black">
                    <a:lumMod val="65000"/>
                    <a:lumOff val="35000"/>
                  </a:prstClr>
                </a:solidFill>
                <a:effectLst/>
                <a:uLnTx/>
                <a:uFillTx/>
                <a:latin typeface="Franklin Gothic Book" panose="020B0503020102020204"/>
                <a:ea typeface="+mn-ea"/>
                <a:cs typeface="+mn-cs"/>
              </a:rPr>
              <a:t>otential</a:t>
            </a:r>
            <a:r>
              <a:rPr kumimoji="0" lang="en-US" sz="1200" b="0" i="0"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 for free zero-emissions electricity capable to power 6 wells</a:t>
            </a:r>
          </a:p>
          <a:p>
            <a:pPr marL="182880" marR="0" lvl="0" indent="-182880" algn="l" defTabSz="685783" rtl="0" eaLnBrk="1" fontAlgn="auto" latinLnBrk="0" hangingPunct="1">
              <a:lnSpc>
                <a:spcPts val="1400"/>
              </a:lnSpc>
              <a:spcBef>
                <a:spcPts val="0"/>
              </a:spcBef>
              <a:spcAft>
                <a:spcPts val="6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Initial planned location at Elk Hills with prospects to expand this technology to other fields or to other applications:</a:t>
            </a:r>
          </a:p>
          <a:p>
            <a:pPr marL="365760" marR="0" lvl="1" indent="-182880" algn="l" defTabSz="685783" rtl="0" eaLnBrk="1" fontAlgn="auto" latinLnBrk="0" hangingPunct="1">
              <a:lnSpc>
                <a:spcPts val="1400"/>
              </a:lnSpc>
              <a:spcBef>
                <a:spcPts val="0"/>
              </a:spcBef>
              <a:spcAft>
                <a:spcPts val="6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Areas of Elk Hills, Buena Vista, Yowlumne, Kern Front, and Kettleman are associated with geothermal opportunities</a:t>
            </a:r>
            <a:endParaRPr kumimoji="0" lang="en-US" sz="1200" b="1" i="0" u="none" strike="noStrike" kern="1200" cap="none" spc="0" normalizeH="0" baseline="0" noProof="0">
              <a:ln>
                <a:noFill/>
              </a:ln>
              <a:solidFill>
                <a:prstClr val="black">
                  <a:lumMod val="65000"/>
                  <a:lumOff val="35000"/>
                </a:prstClr>
              </a:solidFill>
              <a:effectLst/>
              <a:uLnTx/>
              <a:uFillTx/>
              <a:latin typeface="Franklin Gothic Book" panose="020B0503020102020204" pitchFamily="34" charset="0"/>
              <a:ea typeface="+mn-ea"/>
              <a:cs typeface="+mn-cs"/>
            </a:endParaRPr>
          </a:p>
        </p:txBody>
      </p:sp>
      <p:grpSp>
        <p:nvGrpSpPr>
          <p:cNvPr id="34" name="Group 33">
            <a:extLst>
              <a:ext uri="{FF2B5EF4-FFF2-40B4-BE49-F238E27FC236}">
                <a16:creationId xmlns:a16="http://schemas.microsoft.com/office/drawing/2014/main" id="{92807758-C737-4809-B3AF-69DC88F1C4BB}"/>
              </a:ext>
            </a:extLst>
          </p:cNvPr>
          <p:cNvGrpSpPr/>
          <p:nvPr/>
        </p:nvGrpSpPr>
        <p:grpSpPr>
          <a:xfrm>
            <a:off x="142043" y="808164"/>
            <a:ext cx="6432187" cy="698091"/>
            <a:chOff x="0" y="1276250"/>
            <a:chExt cx="5538220" cy="698091"/>
          </a:xfrm>
        </p:grpSpPr>
        <p:cxnSp>
          <p:nvCxnSpPr>
            <p:cNvPr id="45" name="Straight Connector 44">
              <a:extLst>
                <a:ext uri="{FF2B5EF4-FFF2-40B4-BE49-F238E27FC236}">
                  <a16:creationId xmlns:a16="http://schemas.microsoft.com/office/drawing/2014/main" id="{5B4E627D-FFA5-42B4-9E56-8B55154967B6}"/>
                </a:ext>
              </a:extLst>
            </p:cNvPr>
            <p:cNvCxnSpPr>
              <a:cxnSpLocks/>
            </p:cNvCxnSpPr>
            <p:nvPr/>
          </p:nvCxnSpPr>
          <p:spPr>
            <a:xfrm>
              <a:off x="0" y="1974340"/>
              <a:ext cx="5538220" cy="1"/>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2B99A1EB-74F1-4210-83FB-C97F2A5DD4AB}"/>
                </a:ext>
              </a:extLst>
            </p:cNvPr>
            <p:cNvCxnSpPr>
              <a:cxnSpLocks/>
            </p:cNvCxnSpPr>
            <p:nvPr/>
          </p:nvCxnSpPr>
          <p:spPr>
            <a:xfrm>
              <a:off x="0" y="1276250"/>
              <a:ext cx="5538220" cy="0"/>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grpSp>
      <p:pic>
        <p:nvPicPr>
          <p:cNvPr id="47" name="Picture 46">
            <a:extLst>
              <a:ext uri="{FF2B5EF4-FFF2-40B4-BE49-F238E27FC236}">
                <a16:creationId xmlns:a16="http://schemas.microsoft.com/office/drawing/2014/main" id="{31F8A5EC-4AB5-4B43-A9E1-E74007A83DC6}"/>
              </a:ext>
            </a:extLst>
          </p:cNvPr>
          <p:cNvPicPr>
            <a:picLocks noChangeAspect="1"/>
          </p:cNvPicPr>
          <p:nvPr/>
        </p:nvPicPr>
        <p:blipFill>
          <a:blip r:embed="rId4"/>
          <a:stretch>
            <a:fillRect/>
          </a:stretch>
        </p:blipFill>
        <p:spPr>
          <a:xfrm>
            <a:off x="848226" y="870625"/>
            <a:ext cx="2019300" cy="590550"/>
          </a:xfrm>
          <a:prstGeom prst="rect">
            <a:avLst/>
          </a:prstGeom>
        </p:spPr>
      </p:pic>
      <p:pic>
        <p:nvPicPr>
          <p:cNvPr id="48" name="Picture 47">
            <a:extLst>
              <a:ext uri="{FF2B5EF4-FFF2-40B4-BE49-F238E27FC236}">
                <a16:creationId xmlns:a16="http://schemas.microsoft.com/office/drawing/2014/main" id="{F5FBF1BF-EB8C-4D10-AC4F-3568BCE8C8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5137" y="923296"/>
            <a:ext cx="1047448" cy="485635"/>
          </a:xfrm>
          <a:prstGeom prst="rect">
            <a:avLst/>
          </a:prstGeom>
        </p:spPr>
      </p:pic>
      <p:sp>
        <p:nvSpPr>
          <p:cNvPr id="49" name="Rectangle 48">
            <a:extLst>
              <a:ext uri="{FF2B5EF4-FFF2-40B4-BE49-F238E27FC236}">
                <a16:creationId xmlns:a16="http://schemas.microsoft.com/office/drawing/2014/main" id="{960ED235-4016-4363-986A-4C7633FB456F}"/>
              </a:ext>
            </a:extLst>
          </p:cNvPr>
          <p:cNvSpPr/>
          <p:nvPr/>
        </p:nvSpPr>
        <p:spPr>
          <a:xfrm>
            <a:off x="3578806" y="929373"/>
            <a:ext cx="9144" cy="473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nvGrpSpPr>
          <p:cNvPr id="2" name="Group 1">
            <a:extLst>
              <a:ext uri="{FF2B5EF4-FFF2-40B4-BE49-F238E27FC236}">
                <a16:creationId xmlns:a16="http://schemas.microsoft.com/office/drawing/2014/main" id="{20435CFC-57A2-49AC-9D56-A906832C6751}"/>
              </a:ext>
            </a:extLst>
          </p:cNvPr>
          <p:cNvGrpSpPr/>
          <p:nvPr/>
        </p:nvGrpSpPr>
        <p:grpSpPr>
          <a:xfrm>
            <a:off x="8515598" y="753823"/>
            <a:ext cx="3407952" cy="828631"/>
            <a:chOff x="8515598" y="677623"/>
            <a:chExt cx="3407952" cy="828631"/>
          </a:xfrm>
        </p:grpSpPr>
        <p:grpSp>
          <p:nvGrpSpPr>
            <p:cNvPr id="50" name="Group 49">
              <a:extLst>
                <a:ext uri="{FF2B5EF4-FFF2-40B4-BE49-F238E27FC236}">
                  <a16:creationId xmlns:a16="http://schemas.microsoft.com/office/drawing/2014/main" id="{F5E9895F-ED3B-472B-B7C9-1D45762E4603}"/>
                </a:ext>
              </a:extLst>
            </p:cNvPr>
            <p:cNvGrpSpPr/>
            <p:nvPr/>
          </p:nvGrpSpPr>
          <p:grpSpPr>
            <a:xfrm>
              <a:off x="8595046" y="677623"/>
              <a:ext cx="3328504" cy="828631"/>
              <a:chOff x="3896263" y="5365239"/>
              <a:chExt cx="2256919" cy="828631"/>
            </a:xfrm>
          </p:grpSpPr>
          <p:sp>
            <p:nvSpPr>
              <p:cNvPr id="51" name="Rectangle 50">
                <a:extLst>
                  <a:ext uri="{FF2B5EF4-FFF2-40B4-BE49-F238E27FC236}">
                    <a16:creationId xmlns:a16="http://schemas.microsoft.com/office/drawing/2014/main" id="{94553457-BA7A-457C-8687-D6F2D89AA085}"/>
                  </a:ext>
                </a:extLst>
              </p:cNvPr>
              <p:cNvSpPr/>
              <p:nvPr/>
            </p:nvSpPr>
            <p:spPr>
              <a:xfrm>
                <a:off x="4720581" y="5365239"/>
                <a:ext cx="1309109" cy="736404"/>
              </a:xfrm>
              <a:prstGeom prst="rect">
                <a:avLst/>
              </a:prstGeom>
              <a:noFill/>
              <a:ln w="12700" cap="flat" cmpd="sng" algn="ctr">
                <a:noFill/>
                <a:prstDash val="solid"/>
                <a:miter lim="800000"/>
              </a:ln>
              <a:effectLst/>
            </p:spPr>
            <p:txBody>
              <a:bodyPr rtlCol="0" anchor="t" anchorCtr="0"/>
              <a:lstStyle/>
              <a:p>
                <a:pPr marL="0" marR="0" lvl="0" indent="-22860" algn="l" defTabSz="685783" rtl="0" eaLnBrk="1" fontAlgn="auto" latinLnBrk="0" hangingPunct="1">
                  <a:lnSpc>
                    <a:spcPct val="100000"/>
                  </a:lnSpc>
                  <a:spcBef>
                    <a:spcPts val="600"/>
                  </a:spcBef>
                  <a:spcAft>
                    <a:spcPts val="0"/>
                  </a:spcAft>
                  <a:buClr>
                    <a:srgbClr val="00B050"/>
                  </a:buClr>
                  <a:buSzTx/>
                  <a:buFontTx/>
                  <a:buNone/>
                  <a:tabLst/>
                  <a:defRPr/>
                </a:pPr>
                <a:r>
                  <a:rPr kumimoji="0" lang="en-US" sz="1600" b="0" i="0" u="none" strike="noStrike" kern="0" cap="none" spc="0" normalizeH="0" baseline="0" noProof="0">
                    <a:ln>
                      <a:noFill/>
                    </a:ln>
                    <a:solidFill>
                      <a:srgbClr val="70AD47"/>
                    </a:solidFill>
                    <a:effectLst/>
                    <a:uLnTx/>
                    <a:uFillTx/>
                    <a:latin typeface="Franklin Gothic Medium" panose="020B0603020102020204" pitchFamily="34" charset="0"/>
                    <a:ea typeface="+mn-ea"/>
                    <a:cs typeface="+mn-cs"/>
                  </a:rPr>
                  <a:t>Est.</a:t>
                </a:r>
                <a:r>
                  <a:rPr kumimoji="0" lang="en-US" sz="3600" b="0" i="0" u="none" strike="noStrike" kern="0" cap="none" spc="0" normalizeH="0" baseline="0" noProof="0">
                    <a:ln>
                      <a:noFill/>
                    </a:ln>
                    <a:solidFill>
                      <a:srgbClr val="70AD47"/>
                    </a:solidFill>
                    <a:effectLst/>
                    <a:uLnTx/>
                    <a:uFillTx/>
                    <a:latin typeface="Franklin Gothic Medium" panose="020B0603020102020204" pitchFamily="34" charset="0"/>
                    <a:ea typeface="+mn-ea"/>
                    <a:cs typeface="+mn-cs"/>
                  </a:rPr>
                  <a:t> ~6MW</a:t>
                </a:r>
              </a:p>
            </p:txBody>
          </p:sp>
          <p:sp>
            <p:nvSpPr>
              <p:cNvPr id="52" name="Rectangle 51">
                <a:extLst>
                  <a:ext uri="{FF2B5EF4-FFF2-40B4-BE49-F238E27FC236}">
                    <a16:creationId xmlns:a16="http://schemas.microsoft.com/office/drawing/2014/main" id="{38ED1FDB-EBAB-4DFE-B85F-641D8535F06A}"/>
                  </a:ext>
                </a:extLst>
              </p:cNvPr>
              <p:cNvSpPr/>
              <p:nvPr/>
            </p:nvSpPr>
            <p:spPr>
              <a:xfrm>
                <a:off x="4070181" y="5374932"/>
                <a:ext cx="2083001" cy="818938"/>
              </a:xfrm>
              <a:prstGeom prst="rect">
                <a:avLst/>
              </a:prstGeom>
              <a:noFill/>
              <a:ln w="12700" cap="flat" cmpd="sng" algn="ctr">
                <a:solidFill>
                  <a:schemeClr val="tx1">
                    <a:lumMod val="50000"/>
                    <a:lumOff val="50000"/>
                  </a:schemeClr>
                </a:solidFill>
                <a:prstDash val="solid"/>
                <a:miter lim="800000"/>
              </a:ln>
              <a:effectLst/>
            </p:spPr>
            <p:txBody>
              <a:bodyPr rtlCol="0" anchor="ctr"/>
              <a:lstStyle/>
              <a:p>
                <a:pPr marL="0" marR="0" lvl="0" indent="0" algn="r" defTabSz="3429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39A24C1-7677-4F57-A0AD-69B48EB74A67}"/>
                  </a:ext>
                </a:extLst>
              </p:cNvPr>
              <p:cNvSpPr/>
              <p:nvPr/>
            </p:nvSpPr>
            <p:spPr>
              <a:xfrm>
                <a:off x="3896263" y="5872226"/>
                <a:ext cx="2177496" cy="321644"/>
              </a:xfrm>
              <a:prstGeom prst="rect">
                <a:avLst/>
              </a:prstGeom>
              <a:noFill/>
              <a:ln w="12700" cap="flat" cmpd="sng" algn="ctr">
                <a:noFill/>
                <a:prstDash val="solid"/>
                <a:miter lim="800000"/>
              </a:ln>
              <a:effectLst/>
            </p:spPr>
            <p:txBody>
              <a:bodyPr rtlCol="0" anchor="t" anchorCtr="0"/>
              <a:lstStyle/>
              <a:p>
                <a:pPr marL="0" marR="0" lvl="0" indent="-22860" algn="r" defTabSz="685783" rtl="0" eaLnBrk="1" fontAlgn="auto" latinLnBrk="0" hangingPunct="1">
                  <a:lnSpc>
                    <a:spcPct val="100000"/>
                  </a:lnSpc>
                  <a:spcBef>
                    <a:spcPts val="600"/>
                  </a:spcBef>
                  <a:spcAft>
                    <a:spcPts val="0"/>
                  </a:spcAft>
                  <a:buClr>
                    <a:srgbClr val="00B050"/>
                  </a:buClr>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Franklin Gothic Book" panose="020B0503020102020204" pitchFamily="34" charset="0"/>
                    <a:ea typeface="+mn-ea"/>
                    <a:cs typeface="+mn-cs"/>
                  </a:rPr>
                  <a:t>of Geothermal Opportunities in SJB</a:t>
                </a:r>
              </a:p>
            </p:txBody>
          </p:sp>
        </p:grpSp>
        <p:grpSp>
          <p:nvGrpSpPr>
            <p:cNvPr id="54" name="Group 53">
              <a:extLst>
                <a:ext uri="{FF2B5EF4-FFF2-40B4-BE49-F238E27FC236}">
                  <a16:creationId xmlns:a16="http://schemas.microsoft.com/office/drawing/2014/main" id="{F84FD164-C58B-419B-9B41-5B2D3527E29E}"/>
                </a:ext>
              </a:extLst>
            </p:cNvPr>
            <p:cNvGrpSpPr/>
            <p:nvPr/>
          </p:nvGrpSpPr>
          <p:grpSpPr>
            <a:xfrm>
              <a:off x="8515598" y="755926"/>
              <a:ext cx="706702" cy="702183"/>
              <a:chOff x="5699914" y="736316"/>
              <a:chExt cx="953867" cy="935322"/>
            </a:xfrm>
          </p:grpSpPr>
          <p:sp>
            <p:nvSpPr>
              <p:cNvPr id="55" name="Oval 54">
                <a:extLst>
                  <a:ext uri="{FF2B5EF4-FFF2-40B4-BE49-F238E27FC236}">
                    <a16:creationId xmlns:a16="http://schemas.microsoft.com/office/drawing/2014/main" id="{1AA024F1-359C-487F-933E-AD0A1636F4CC}"/>
                  </a:ext>
                </a:extLst>
              </p:cNvPr>
              <p:cNvSpPr/>
              <p:nvPr/>
            </p:nvSpPr>
            <p:spPr>
              <a:xfrm>
                <a:off x="5699914" y="736316"/>
                <a:ext cx="953867" cy="935322"/>
              </a:xfrm>
              <a:prstGeom prst="ellipse">
                <a:avLst/>
              </a:prstGeom>
              <a:solidFill>
                <a:schemeClr val="bg1"/>
              </a:solidFill>
              <a:ln w="349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56" name="Picture 2" descr="Geothermal power Computer Icons Geothermal energy, energy, text, logo,  renewable Energy png | PNGWing">
                <a:extLst>
                  <a:ext uri="{FF2B5EF4-FFF2-40B4-BE49-F238E27FC236}">
                    <a16:creationId xmlns:a16="http://schemas.microsoft.com/office/drawing/2014/main" id="{7727903B-33C3-46F5-AF0C-8B88E16E4F2D}"/>
                  </a:ext>
                </a:extLst>
              </p:cNvPr>
              <p:cNvPicPr>
                <a:picLocks noChangeAspect="1" noChangeArrowheads="1"/>
              </p:cNvPicPr>
              <p:nvPr/>
            </p:nvPicPr>
            <p:blipFill rotWithShape="1">
              <a:blip r:embed="rId6" cstate="screen">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5885582" y="921194"/>
                <a:ext cx="600403" cy="57036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7" name="Picture 1" descr="A picture containing text, clipart&#10;&#10;Description automatically generated">
            <a:extLst>
              <a:ext uri="{FF2B5EF4-FFF2-40B4-BE49-F238E27FC236}">
                <a16:creationId xmlns:a16="http://schemas.microsoft.com/office/drawing/2014/main" id="{EADD5A66-AFE6-4E56-A402-666F0D1EEEA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28412" y="52233"/>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 name="Group 57">
            <a:extLst>
              <a:ext uri="{FF2B5EF4-FFF2-40B4-BE49-F238E27FC236}">
                <a16:creationId xmlns:a16="http://schemas.microsoft.com/office/drawing/2014/main" id="{2605FD4E-F5C2-41AC-AE57-FA2C0C5A2960}"/>
              </a:ext>
            </a:extLst>
          </p:cNvPr>
          <p:cNvGrpSpPr/>
          <p:nvPr/>
        </p:nvGrpSpPr>
        <p:grpSpPr>
          <a:xfrm>
            <a:off x="7271415" y="1705973"/>
            <a:ext cx="4685809" cy="4905435"/>
            <a:chOff x="6913089" y="1594800"/>
            <a:chExt cx="4685809" cy="4905435"/>
          </a:xfrm>
        </p:grpSpPr>
        <p:grpSp>
          <p:nvGrpSpPr>
            <p:cNvPr id="59" name="Group 58">
              <a:extLst>
                <a:ext uri="{FF2B5EF4-FFF2-40B4-BE49-F238E27FC236}">
                  <a16:creationId xmlns:a16="http://schemas.microsoft.com/office/drawing/2014/main" id="{4E801BFF-A538-4409-BB4D-7B0B787B4803}"/>
                </a:ext>
              </a:extLst>
            </p:cNvPr>
            <p:cNvGrpSpPr/>
            <p:nvPr/>
          </p:nvGrpSpPr>
          <p:grpSpPr>
            <a:xfrm>
              <a:off x="6913089" y="4488462"/>
              <a:ext cx="4613255" cy="2011773"/>
              <a:chOff x="6946285" y="4248409"/>
              <a:chExt cx="4613255" cy="2011773"/>
            </a:xfrm>
          </p:grpSpPr>
          <p:pic>
            <p:nvPicPr>
              <p:cNvPr id="61" name="Picture 60" descr="Map&#10;&#10;Description automatically generated">
                <a:extLst>
                  <a:ext uri="{FF2B5EF4-FFF2-40B4-BE49-F238E27FC236}">
                    <a16:creationId xmlns:a16="http://schemas.microsoft.com/office/drawing/2014/main" id="{22A7D8C7-74D5-48D8-8D42-E28F02F56E5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46285" y="4248409"/>
                <a:ext cx="1952520" cy="2011773"/>
              </a:xfrm>
              <a:prstGeom prst="rect">
                <a:avLst/>
              </a:prstGeom>
            </p:spPr>
          </p:pic>
          <p:cxnSp>
            <p:nvCxnSpPr>
              <p:cNvPr id="62" name="Straight Connector 61">
                <a:extLst>
                  <a:ext uri="{FF2B5EF4-FFF2-40B4-BE49-F238E27FC236}">
                    <a16:creationId xmlns:a16="http://schemas.microsoft.com/office/drawing/2014/main" id="{93FFDB97-22FB-4B7C-B902-BBCAFD1BD4D3}"/>
                  </a:ext>
                </a:extLst>
              </p:cNvPr>
              <p:cNvCxnSpPr>
                <a:cxnSpLocks/>
              </p:cNvCxnSpPr>
              <p:nvPr/>
            </p:nvCxnSpPr>
            <p:spPr>
              <a:xfrm flipH="1" flipV="1">
                <a:off x="7091221" y="4735909"/>
                <a:ext cx="515381" cy="68015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656EBC9-3614-488C-B2EB-64759A65F30C}"/>
                  </a:ext>
                </a:extLst>
              </p:cNvPr>
              <p:cNvCxnSpPr>
                <a:cxnSpLocks/>
              </p:cNvCxnSpPr>
              <p:nvPr/>
            </p:nvCxnSpPr>
            <p:spPr>
              <a:xfrm flipV="1">
                <a:off x="8088923" y="4738688"/>
                <a:ext cx="3470617" cy="103121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60" name="Picture 59" descr="Map&#10;&#10;Description automatically generated">
              <a:extLst>
                <a:ext uri="{FF2B5EF4-FFF2-40B4-BE49-F238E27FC236}">
                  <a16:creationId xmlns:a16="http://schemas.microsoft.com/office/drawing/2014/main" id="{BF014EF3-42CA-436C-98AE-811041B7850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058025" y="1594800"/>
              <a:ext cx="4540873" cy="3381162"/>
            </a:xfrm>
            <a:prstGeom prst="rect">
              <a:avLst/>
            </a:prstGeom>
          </p:spPr>
        </p:pic>
      </p:grpSp>
      <p:sp>
        <p:nvSpPr>
          <p:cNvPr id="3" name="Slide Number Placeholder 12">
            <a:extLst>
              <a:ext uri="{FF2B5EF4-FFF2-40B4-BE49-F238E27FC236}">
                <a16:creationId xmlns:a16="http://schemas.microsoft.com/office/drawing/2014/main" id="{18F44B4D-CFE5-699C-93F6-62A4CE5B7048}"/>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21</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488239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7A9ECB7-9EC4-43B6-BF70-FD6739A6FF5F}"/>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97A9ECB7-9EC4-43B6-BF70-FD6739A6FF5F}"/>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9" name="Title 2">
            <a:extLst>
              <a:ext uri="{FF2B5EF4-FFF2-40B4-BE49-F238E27FC236}">
                <a16:creationId xmlns:a16="http://schemas.microsoft.com/office/drawing/2014/main" id="{D67BF0DF-424B-42F7-ACA5-B66D70AE9A46}"/>
              </a:ext>
            </a:extLst>
          </p:cNvPr>
          <p:cNvSpPr txBox="1">
            <a:spLocks/>
          </p:cNvSpPr>
          <p:nvPr/>
        </p:nvSpPr>
        <p:spPr>
          <a:xfrm>
            <a:off x="306350" y="152367"/>
            <a:ext cx="10877395" cy="337529"/>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kumimoji="0" lang="en-US" sz="2400" b="0" i="0" u="none" strike="noStrike" kern="1200" cap="none" spc="0" normalizeH="0" baseline="0">
                <a:ln>
                  <a:noFill/>
                </a:ln>
                <a:solidFill>
                  <a:schemeClr val="bg1">
                    <a:lumMod val="50000"/>
                  </a:schemeClr>
                </a:solidFill>
                <a:effectLst/>
                <a:uLnTx/>
                <a:uFillTx/>
                <a:latin typeface="Franklin Gothic Medium" panose="020B0603020102020204" pitchFamily="34" charset="0"/>
                <a:ea typeface="+mj-ea"/>
                <a:cs typeface="+mj-cs"/>
                <a:sym typeface="Trebuchet MS" panose="020B0603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200" b="0" i="0" u="none" strike="noStrike" kern="0" cap="none" spc="0" normalizeH="0" baseline="0" noProof="0">
                <a:ln>
                  <a:noFill/>
                </a:ln>
                <a:solidFill>
                  <a:prstClr val="white">
                    <a:lumMod val="50000"/>
                  </a:prstClr>
                </a:solidFill>
                <a:effectLst/>
                <a:uLnTx/>
                <a:uFillTx/>
                <a:latin typeface="Franklin Gothic Medium" panose="020B0603020102020204" pitchFamily="34" charset="0"/>
                <a:ea typeface="+mj-ea"/>
                <a:cs typeface="+mj-cs"/>
                <a:sym typeface="Trebuchet MS" panose="020B0603020202020204" pitchFamily="34" charset="0"/>
              </a:rPr>
              <a:t>Blue Ammonia Will Help Accelerate The Decarbonization of CA’s Agricultural Sector  </a:t>
            </a:r>
            <a:endParaRPr kumimoji="0" lang="en-US" sz="2200" b="0" i="0" u="none" strike="noStrike" kern="0" cap="none" spc="0" normalizeH="0" baseline="0" noProof="0">
              <a:ln>
                <a:noFill/>
              </a:ln>
              <a:solidFill>
                <a:srgbClr val="7F7F7F"/>
              </a:solidFill>
              <a:effectLst/>
              <a:uLnTx/>
              <a:uFillTx/>
              <a:latin typeface="Franklin Gothic Medium" panose="020B0603020102020204" pitchFamily="34" charset="0"/>
              <a:ea typeface="+mj-ea"/>
              <a:cs typeface="+mj-cs"/>
              <a:sym typeface="Trebuchet MS" panose="020B0603020202020204" pitchFamily="34" charset="0"/>
            </a:endParaRPr>
          </a:p>
        </p:txBody>
      </p:sp>
      <p:pic>
        <p:nvPicPr>
          <p:cNvPr id="46" name="Picture 1" descr="A picture containing text, clipart&#10;&#10;Description automatically generated">
            <a:extLst>
              <a:ext uri="{FF2B5EF4-FFF2-40B4-BE49-F238E27FC236}">
                <a16:creationId xmlns:a16="http://schemas.microsoft.com/office/drawing/2014/main" id="{92210457-B451-4A35-8E10-DDF10C6D1ED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968856" y="51095"/>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Box 84">
            <a:extLst>
              <a:ext uri="{FF2B5EF4-FFF2-40B4-BE49-F238E27FC236}">
                <a16:creationId xmlns:a16="http://schemas.microsoft.com/office/drawing/2014/main" id="{887F8031-E431-49E0-9CAD-C18471CA7A9C}"/>
              </a:ext>
            </a:extLst>
          </p:cNvPr>
          <p:cNvSpPr txBox="1"/>
          <p:nvPr/>
        </p:nvSpPr>
        <p:spPr>
          <a:xfrm>
            <a:off x="952804" y="6336301"/>
            <a:ext cx="10551347" cy="369332"/>
          </a:xfrm>
          <a:prstGeom prst="rect">
            <a:avLst/>
          </a:prstGeom>
          <a:noFill/>
        </p:spPr>
        <p:txBody>
          <a:bodyPr vert="horz" wrap="square" lIns="0" tIns="0" rIns="0" bIns="0" rtlCol="0" anchor="b">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Note: Blue ammonia is ammonia produced with near zero, or minimal carbon emissions. (1) Source: EIA based on 2020 data;  Economic Research Service - U.S. Department of Agriculture; U.S. Geological Survey, Mineral Commodity Summaries, January 2022; CA Department of Food and Agriculture. (2) Source: “Ammonia’s Potential Role in a Low-Carbon Economy”, Congressional research service, December 2022 (3) Source: CALAMCO (4) Source: KCRA, July 2022. (5) Source: CALAMCO’s public website. (6) Source: CARB website as of 2020. </a:t>
            </a:r>
          </a:p>
        </p:txBody>
      </p:sp>
      <p:sp>
        <p:nvSpPr>
          <p:cNvPr id="59" name="TextBox 58">
            <a:extLst>
              <a:ext uri="{FF2B5EF4-FFF2-40B4-BE49-F238E27FC236}">
                <a16:creationId xmlns:a16="http://schemas.microsoft.com/office/drawing/2014/main" id="{8A1F64F2-47BF-4815-B2B7-9C1692152FF9}"/>
              </a:ext>
            </a:extLst>
          </p:cNvPr>
          <p:cNvSpPr txBox="1"/>
          <p:nvPr/>
        </p:nvSpPr>
        <p:spPr>
          <a:xfrm>
            <a:off x="6433701" y="4037589"/>
            <a:ext cx="5451949" cy="2246769"/>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Grannus is an independent clean-tech company that is building a portfolio of blue ammonia and hydrogen production facilities to supply the agriculture, mobility and marine fuel markets</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Grannus is using patented technologies that produce effectively no emissions and exceed the conversion efficiencies of today’s best in class blue ammonia and hydrogen production facilities’ designs </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Headquartered in Tucson, AZ, Grannus offers a full suite of technology-enabled  project development, project management and engineering solutions in the U.S. and North America </a:t>
            </a:r>
          </a:p>
          <a:p>
            <a:pPr marL="628650" marR="0" lvl="1" indent="-171450" algn="l" defTabSz="914400" rtl="0" eaLnBrk="1" fontAlgn="auto" latinLnBrk="0" hangingPunct="1">
              <a:lnSpc>
                <a:spcPct val="100000"/>
              </a:lnSpc>
              <a:spcBef>
                <a:spcPts val="0"/>
              </a:spcBef>
              <a:spcAft>
                <a:spcPts val="0"/>
              </a:spcAft>
              <a:buClr>
                <a:srgbClr val="70AD47"/>
              </a:buClr>
              <a:buSzTx/>
              <a:buFont typeface="Wingdings" pitchFamily="2" charset="2"/>
              <a:buChar char="§"/>
              <a:tabLst/>
              <a:defRPr/>
            </a:pPr>
            <a:endParaRPr kumimoji="0" lang="en-US" sz="1200" b="0" i="0" u="none" strike="noStrike" kern="1200" cap="none" spc="0" normalizeH="0" baseline="0" noProof="0">
              <a:ln>
                <a:noFill/>
              </a:ln>
              <a:solidFill>
                <a:prstClr val="black"/>
              </a:solidFill>
              <a:effectLst/>
              <a:uLnTx/>
              <a:uFillTx/>
              <a:latin typeface="Franklin Gothic Book (Body)"/>
              <a:ea typeface="+mn-ea"/>
              <a:cs typeface="+mn-cs"/>
            </a:endParaRPr>
          </a:p>
        </p:txBody>
      </p:sp>
      <p:grpSp>
        <p:nvGrpSpPr>
          <p:cNvPr id="5" name="Group 4">
            <a:extLst>
              <a:ext uri="{FF2B5EF4-FFF2-40B4-BE49-F238E27FC236}">
                <a16:creationId xmlns:a16="http://schemas.microsoft.com/office/drawing/2014/main" id="{AE240E9A-D708-4AAF-B0EE-BD0B26C1EF17}"/>
              </a:ext>
            </a:extLst>
          </p:cNvPr>
          <p:cNvGrpSpPr/>
          <p:nvPr/>
        </p:nvGrpSpPr>
        <p:grpSpPr>
          <a:xfrm>
            <a:off x="6479554" y="3236966"/>
            <a:ext cx="5159406" cy="613298"/>
            <a:chOff x="6077312" y="2993978"/>
            <a:chExt cx="5663248" cy="613298"/>
          </a:xfrm>
        </p:grpSpPr>
        <p:sp>
          <p:nvSpPr>
            <p:cNvPr id="60" name="Rectangle 59">
              <a:extLst>
                <a:ext uri="{FF2B5EF4-FFF2-40B4-BE49-F238E27FC236}">
                  <a16:creationId xmlns:a16="http://schemas.microsoft.com/office/drawing/2014/main" id="{54B87481-FB7B-4029-A1DF-881CD0A03FF1}"/>
                </a:ext>
              </a:extLst>
            </p:cNvPr>
            <p:cNvSpPr/>
            <p:nvPr/>
          </p:nvSpPr>
          <p:spPr>
            <a:xfrm>
              <a:off x="6077312" y="3051611"/>
              <a:ext cx="3000540" cy="511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Franklin Gothic Demi" panose="020B0703020102020204" pitchFamily="34" charset="0"/>
                  <a:ea typeface="+mn-ea"/>
                  <a:cs typeface="+mn-cs"/>
                </a:rPr>
                <a:t>ABOUT GRANNUS</a:t>
              </a:r>
            </a:p>
          </p:txBody>
        </p:sp>
        <p:grpSp>
          <p:nvGrpSpPr>
            <p:cNvPr id="61" name="Group 60">
              <a:extLst>
                <a:ext uri="{FF2B5EF4-FFF2-40B4-BE49-F238E27FC236}">
                  <a16:creationId xmlns:a16="http://schemas.microsoft.com/office/drawing/2014/main" id="{7246465B-26C3-473B-81D0-C0BE1A45E42C}"/>
                </a:ext>
              </a:extLst>
            </p:cNvPr>
            <p:cNvGrpSpPr/>
            <p:nvPr/>
          </p:nvGrpSpPr>
          <p:grpSpPr>
            <a:xfrm>
              <a:off x="6096000" y="2993978"/>
              <a:ext cx="5644560" cy="613298"/>
              <a:chOff x="5996239" y="3194562"/>
              <a:chExt cx="7037063" cy="613298"/>
            </a:xfrm>
          </p:grpSpPr>
          <p:cxnSp>
            <p:nvCxnSpPr>
              <p:cNvPr id="62" name="Straight Connector 61">
                <a:extLst>
                  <a:ext uri="{FF2B5EF4-FFF2-40B4-BE49-F238E27FC236}">
                    <a16:creationId xmlns:a16="http://schemas.microsoft.com/office/drawing/2014/main" id="{7CCF938C-6E1A-48BE-8DC9-153607D8FCCC}"/>
                  </a:ext>
                </a:extLst>
              </p:cNvPr>
              <p:cNvCxnSpPr>
                <a:cxnSpLocks/>
              </p:cNvCxnSpPr>
              <p:nvPr/>
            </p:nvCxnSpPr>
            <p:spPr>
              <a:xfrm flipV="1">
                <a:off x="5996239" y="3194562"/>
                <a:ext cx="7037063" cy="11825"/>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a16="http://schemas.microsoft.com/office/drawing/2014/main" id="{670E4C38-347C-402F-A0F1-F3F96576F572}"/>
                  </a:ext>
                </a:extLst>
              </p:cNvPr>
              <p:cNvCxnSpPr>
                <a:cxnSpLocks/>
              </p:cNvCxnSpPr>
              <p:nvPr/>
            </p:nvCxnSpPr>
            <p:spPr>
              <a:xfrm>
                <a:off x="5996239" y="3796035"/>
                <a:ext cx="7037063" cy="11825"/>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grpSp>
        <p:pic>
          <p:nvPicPr>
            <p:cNvPr id="64" name="Picture 6" descr="Home - Grannus :: Zero emissions combined fertilizer and thermal power plant">
              <a:extLst>
                <a:ext uri="{FF2B5EF4-FFF2-40B4-BE49-F238E27FC236}">
                  <a16:creationId xmlns:a16="http://schemas.microsoft.com/office/drawing/2014/main" id="{FBA26953-00B8-449C-90D4-1592BA47858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0041274" y="3145201"/>
              <a:ext cx="1603018" cy="324609"/>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extBox 36">
            <a:extLst>
              <a:ext uri="{FF2B5EF4-FFF2-40B4-BE49-F238E27FC236}">
                <a16:creationId xmlns:a16="http://schemas.microsoft.com/office/drawing/2014/main" id="{723E58B5-EB75-4E00-912D-D1381C140EE5}"/>
              </a:ext>
            </a:extLst>
          </p:cNvPr>
          <p:cNvSpPr txBox="1"/>
          <p:nvPr/>
        </p:nvSpPr>
        <p:spPr>
          <a:xfrm>
            <a:off x="306350" y="1371300"/>
            <a:ext cx="5789650" cy="280076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U.S. is the world’s third largest producer of ammonia</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 consuming ~ 19.5 MMTPA of ammonia which is mainly used in the agricultural sector</a:t>
            </a:r>
            <a:r>
              <a:rPr kumimoji="0" lang="en-US" sz="1200" b="0" i="0" u="none" strike="noStrike" kern="1200" cap="none" spc="0" normalizeH="0" baseline="30000" noProof="0">
                <a:ln>
                  <a:noFill/>
                </a:ln>
                <a:solidFill>
                  <a:prstClr val="black"/>
                </a:solidFill>
                <a:effectLst/>
                <a:uLnTx/>
                <a:uFillTx/>
                <a:latin typeface="Franklin Gothic Book (Body)"/>
                <a:ea typeface="+mn-ea"/>
                <a:cs typeface="+mn-cs"/>
              </a:rPr>
              <a:t>1 </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(~88% of U.S. ammonia consumption was for fertilizer use</a:t>
            </a:r>
            <a:r>
              <a:rPr kumimoji="0" lang="en-US" sz="1200" b="0" i="0" u="none" strike="noStrike" kern="1200" cap="none" spc="0" normalizeH="0" baseline="30000" noProof="0">
                <a:ln>
                  <a:noFill/>
                </a:ln>
                <a:solidFill>
                  <a:prstClr val="black"/>
                </a:solidFill>
                <a:effectLst/>
                <a:uLnTx/>
                <a:uFillTx/>
                <a:latin typeface="Franklin Gothic Book (Body)"/>
                <a:ea typeface="+mn-ea"/>
                <a:cs typeface="+mn-cs"/>
              </a:rPr>
              <a:t>2</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CALAMCO represents the majority of agricultural ammonia demand in California</a:t>
            </a:r>
            <a:r>
              <a:rPr kumimoji="0" lang="en-US" sz="1200" b="0" i="1" u="none" strike="noStrike" kern="1200" cap="none" spc="0" normalizeH="0" baseline="30000" noProof="0">
                <a:ln>
                  <a:noFill/>
                </a:ln>
                <a:solidFill>
                  <a:srgbClr val="70AD47"/>
                </a:solidFill>
                <a:effectLst/>
                <a:uLnTx/>
                <a:uFillTx/>
                <a:latin typeface="Franklin Gothic Demi" panose="020B0703020102020204" pitchFamily="34" charset="0"/>
                <a:ea typeface="+mn-ea"/>
                <a:cs typeface="+mn-cs"/>
              </a:rPr>
              <a:t>3</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 where most of it is imported into Stockton, Sacramento</a:t>
            </a:r>
            <a:r>
              <a:rPr kumimoji="0" lang="en-US" sz="1200" b="0" i="1" u="none" strike="noStrike" kern="1200" cap="none" spc="0" normalizeH="0" baseline="30000" noProof="0">
                <a:ln>
                  <a:noFill/>
                </a:ln>
                <a:solidFill>
                  <a:srgbClr val="70AD47"/>
                </a:solidFill>
                <a:effectLst/>
                <a:uLnTx/>
                <a:uFillTx/>
                <a:latin typeface="Franklin Gothic Demi" panose="020B0703020102020204" pitchFamily="34" charset="0"/>
                <a:ea typeface="+mn-ea"/>
                <a:cs typeface="+mn-cs"/>
              </a:rPr>
              <a:t>4</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 </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and other entry points from other U.S. states and countries such as Trinidad and Tobago</a:t>
            </a:r>
          </a:p>
          <a:p>
            <a:pPr marL="628650" marR="0" lvl="1"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CALAMCO’s terminal at the Port of Stockton, the only ammonia marine import terminal in California, currently hosts 40,000 tons of ammonia storage tanks</a:t>
            </a:r>
            <a:r>
              <a:rPr kumimoji="0" lang="en-US" sz="1200" b="0" i="0" u="none" strike="noStrike" kern="1200" cap="none" spc="0" normalizeH="0" baseline="30000" noProof="0">
                <a:ln>
                  <a:noFill/>
                </a:ln>
                <a:solidFill>
                  <a:prstClr val="black"/>
                </a:solidFill>
                <a:effectLst/>
                <a:uLnTx/>
                <a:uFillTx/>
                <a:latin typeface="Franklin Gothic Book (Body)"/>
                <a:ea typeface="+mn-ea"/>
                <a:cs typeface="+mn-cs"/>
              </a:rPr>
              <a:t>5</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California produced low carbon blue ammonia can replace imported grey ammonia to create local employment, lower the carbon intensity of fertilizers </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used in the agricultural sector (~9% of CA’s 2020 total GHG emissions</a:t>
            </a:r>
            <a:r>
              <a:rPr kumimoji="0" lang="en-US" sz="1200" b="0" i="0" u="none" strike="noStrike" kern="1200" cap="none" spc="0" normalizeH="0" baseline="30000" noProof="0">
                <a:ln>
                  <a:noFill/>
                </a:ln>
                <a:solidFill>
                  <a:prstClr val="black"/>
                </a:solidFill>
                <a:effectLst/>
                <a:uLnTx/>
                <a:uFillTx/>
                <a:latin typeface="Franklin Gothic Book (Body)"/>
                <a:ea typeface="+mn-ea"/>
                <a:cs typeface="+mn-cs"/>
              </a:rPr>
              <a:t>6</a:t>
            </a: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 and further </a:t>
            </a:r>
            <a:r>
              <a:rPr kumimoji="0" lang="en-US" sz="1200" b="0" i="1" u="none" strike="noStrike" kern="1200" cap="none" spc="0" normalizeH="0" baseline="0" noProof="0">
                <a:ln>
                  <a:noFill/>
                </a:ln>
                <a:solidFill>
                  <a:srgbClr val="70AD47"/>
                </a:solidFill>
                <a:effectLst/>
                <a:uLnTx/>
                <a:uFillTx/>
                <a:latin typeface="Franklin Gothic Demi" panose="020B0703020102020204" pitchFamily="34" charset="0"/>
                <a:ea typeface="+mn-ea"/>
                <a:cs typeface="+mn-cs"/>
              </a:rPr>
              <a:t>drive the technological evolution of energy transition in California </a:t>
            </a:r>
          </a:p>
        </p:txBody>
      </p:sp>
      <p:grpSp>
        <p:nvGrpSpPr>
          <p:cNvPr id="4" name="Group 3">
            <a:extLst>
              <a:ext uri="{FF2B5EF4-FFF2-40B4-BE49-F238E27FC236}">
                <a16:creationId xmlns:a16="http://schemas.microsoft.com/office/drawing/2014/main" id="{FE63A547-FBC5-42DA-9CB6-1B4CD5F21709}"/>
              </a:ext>
            </a:extLst>
          </p:cNvPr>
          <p:cNvGrpSpPr/>
          <p:nvPr/>
        </p:nvGrpSpPr>
        <p:grpSpPr>
          <a:xfrm>
            <a:off x="326158" y="701954"/>
            <a:ext cx="5789649" cy="589648"/>
            <a:chOff x="326158" y="751859"/>
            <a:chExt cx="6116246" cy="589648"/>
          </a:xfrm>
        </p:grpSpPr>
        <p:cxnSp>
          <p:nvCxnSpPr>
            <p:cNvPr id="52" name="Straight Connector 51">
              <a:extLst>
                <a:ext uri="{FF2B5EF4-FFF2-40B4-BE49-F238E27FC236}">
                  <a16:creationId xmlns:a16="http://schemas.microsoft.com/office/drawing/2014/main" id="{196EBE63-887B-4FAD-9951-9B02297F1438}"/>
                </a:ext>
              </a:extLst>
            </p:cNvPr>
            <p:cNvCxnSpPr>
              <a:cxnSpLocks/>
            </p:cNvCxnSpPr>
            <p:nvPr/>
          </p:nvCxnSpPr>
          <p:spPr>
            <a:xfrm>
              <a:off x="326159" y="751859"/>
              <a:ext cx="5960341" cy="0"/>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C7AB6863-1BF3-4BC2-BB20-8FD53692D7F3}"/>
                </a:ext>
              </a:extLst>
            </p:cNvPr>
            <p:cNvCxnSpPr>
              <a:cxnSpLocks/>
            </p:cNvCxnSpPr>
            <p:nvPr/>
          </p:nvCxnSpPr>
          <p:spPr>
            <a:xfrm>
              <a:off x="326159" y="1341507"/>
              <a:ext cx="5960341" cy="0"/>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54" name="Rectangle 53">
              <a:extLst>
                <a:ext uri="{FF2B5EF4-FFF2-40B4-BE49-F238E27FC236}">
                  <a16:creationId xmlns:a16="http://schemas.microsoft.com/office/drawing/2014/main" id="{698F89F1-5AC3-4C94-8E9E-204BEA402C8A}"/>
                </a:ext>
              </a:extLst>
            </p:cNvPr>
            <p:cNvSpPr/>
            <p:nvPr/>
          </p:nvSpPr>
          <p:spPr>
            <a:xfrm>
              <a:off x="326158" y="793240"/>
              <a:ext cx="6116246" cy="511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Franklin Gothic Demi" panose="020B0703020102020204" pitchFamily="34" charset="0"/>
                  <a:ea typeface="+mn-ea"/>
                  <a:cs typeface="+mn-cs"/>
                </a:rPr>
                <a:t>BLUE AMMONIA – ENERGY TRANSITION MIX IN CALIFORNIA  </a:t>
              </a:r>
            </a:p>
          </p:txBody>
        </p:sp>
      </p:grpSp>
      <p:pic>
        <p:nvPicPr>
          <p:cNvPr id="8" name="Picture 7" descr="A picture containing sky, outdoor, mountain, grass&#10;&#10;Description automatically generated">
            <a:extLst>
              <a:ext uri="{FF2B5EF4-FFF2-40B4-BE49-F238E27FC236}">
                <a16:creationId xmlns:a16="http://schemas.microsoft.com/office/drawing/2014/main" id="{B35902DC-6865-4A62-ACAB-020EBEFC375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88383" y="681790"/>
            <a:ext cx="4558771" cy="2486577"/>
          </a:xfrm>
          <a:prstGeom prst="rect">
            <a:avLst/>
          </a:prstGeom>
        </p:spPr>
      </p:pic>
      <p:grpSp>
        <p:nvGrpSpPr>
          <p:cNvPr id="11" name="Group 10">
            <a:extLst>
              <a:ext uri="{FF2B5EF4-FFF2-40B4-BE49-F238E27FC236}">
                <a16:creationId xmlns:a16="http://schemas.microsoft.com/office/drawing/2014/main" id="{61C0EC92-B101-4E8A-832C-B0563D58CD53}"/>
              </a:ext>
            </a:extLst>
          </p:cNvPr>
          <p:cNvGrpSpPr/>
          <p:nvPr/>
        </p:nvGrpSpPr>
        <p:grpSpPr>
          <a:xfrm>
            <a:off x="380246" y="4741782"/>
            <a:ext cx="5641899" cy="1554401"/>
            <a:chOff x="380246" y="4741782"/>
            <a:chExt cx="5641899" cy="1554401"/>
          </a:xfrm>
        </p:grpSpPr>
        <p:sp>
          <p:nvSpPr>
            <p:cNvPr id="49" name="TextBox 48">
              <a:extLst>
                <a:ext uri="{FF2B5EF4-FFF2-40B4-BE49-F238E27FC236}">
                  <a16:creationId xmlns:a16="http://schemas.microsoft.com/office/drawing/2014/main" id="{D059FF2E-6F69-4582-B07C-9F6FE58FB4BC}"/>
                </a:ext>
              </a:extLst>
            </p:cNvPr>
            <p:cNvSpPr txBox="1"/>
            <p:nvPr/>
          </p:nvSpPr>
          <p:spPr>
            <a:xfrm>
              <a:off x="510025" y="4825195"/>
              <a:ext cx="5512120" cy="12772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“As a next generation clean-tech company, we are excited to partner with such a knowledgeable carbon management provider as Carbon </a:t>
              </a:r>
              <a:r>
                <a:rPr kumimoji="0" lang="en-US" sz="1200" b="0" i="1" u="none" strike="noStrike" kern="1200" cap="none" spc="0" normalizeH="0" baseline="0" noProof="0" err="1">
                  <a:ln>
                    <a:noFill/>
                  </a:ln>
                  <a:solidFill>
                    <a:prstClr val="black">
                      <a:lumMod val="65000"/>
                      <a:lumOff val="35000"/>
                    </a:prstClr>
                  </a:solidFill>
                  <a:effectLst/>
                  <a:uLnTx/>
                  <a:uFillTx/>
                  <a:latin typeface="Franklin Gothic Book" panose="020B0503020102020204"/>
                  <a:ea typeface="+mn-ea"/>
                  <a:cs typeface="+mn-cs"/>
                </a:rPr>
                <a:t>TerraVault</a:t>
              </a:r>
              <a:r>
                <a:rPr kumimoji="0" lang="en-US" sz="1200" b="0" i="1"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 due to their unique vault positioning in the heart of Northern California’s industrial sectors, strong subsurface expertise, and their leadership in CA’s new energy economy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1"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Franklin Gothic Book" panose="020B0503020102020204"/>
                  <a:ea typeface="+mn-ea"/>
                  <a:cs typeface="+mn-cs"/>
                </a:rPr>
                <a:t>	</a:t>
              </a:r>
              <a:r>
                <a:rPr kumimoji="0" lang="en-US" sz="1200" b="1" i="1" u="none" strike="noStrike" kern="1200" cap="none" spc="0" normalizeH="0" baseline="0" noProof="0">
                  <a:ln>
                    <a:noFill/>
                  </a:ln>
                  <a:solidFill>
                    <a:prstClr val="black"/>
                  </a:solidFill>
                  <a:effectLst/>
                  <a:uLnTx/>
                  <a:uFillTx/>
                  <a:latin typeface="Franklin Gothic Medium" panose="020B0603020102020204"/>
                  <a:ea typeface="+mn-ea"/>
                  <a:cs typeface="+mn-cs"/>
                </a:rPr>
                <a:t>            </a:t>
              </a:r>
              <a:r>
                <a:rPr kumimoji="0" lang="en-US" sz="1200" b="0" i="1" u="none" strike="noStrike" kern="1200" cap="none" spc="0" normalizeH="0" baseline="0" noProof="0">
                  <a:ln>
                    <a:noFill/>
                  </a:ln>
                  <a:solidFill>
                    <a:prstClr val="black"/>
                  </a:solidFill>
                  <a:effectLst/>
                  <a:uLnTx/>
                  <a:uFillTx/>
                  <a:latin typeface="Franklin Gothic Medium" panose="020B0603020102020204"/>
                  <a:ea typeface="+mn-ea"/>
                  <a:cs typeface="+mn-cs"/>
                </a:rPr>
                <a:t>       - Matthew Cox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white">
                      <a:lumMod val="50000"/>
                    </a:prstClr>
                  </a:solidFill>
                  <a:effectLst/>
                  <a:uLnTx/>
                  <a:uFillTx/>
                  <a:latin typeface="Franklin Gothic Medium" panose="020B0603020102020204"/>
                  <a:ea typeface="+mn-ea"/>
                  <a:cs typeface="+mn-cs"/>
                </a:rPr>
                <a:t>Chief Executive Officer of </a:t>
              </a:r>
              <a:r>
                <a:rPr kumimoji="0" lang="en-US" sz="1200" b="0" i="1" u="none" strike="noStrike" kern="1200" cap="none" spc="0" normalizeH="0" baseline="0" noProof="0" err="1">
                  <a:ln>
                    <a:noFill/>
                  </a:ln>
                  <a:solidFill>
                    <a:prstClr val="white">
                      <a:lumMod val="50000"/>
                    </a:prstClr>
                  </a:solidFill>
                  <a:effectLst/>
                  <a:uLnTx/>
                  <a:uFillTx/>
                  <a:latin typeface="Franklin Gothic Medium" panose="020B0603020102020204"/>
                  <a:ea typeface="+mn-ea"/>
                  <a:cs typeface="+mn-cs"/>
                </a:rPr>
                <a:t>Grannus</a:t>
              </a:r>
              <a:r>
                <a:rPr kumimoji="0" lang="en-US" sz="1200" b="0" i="1" u="none" strike="noStrike" kern="1200" cap="none" spc="0" normalizeH="0" baseline="0" noProof="0">
                  <a:ln>
                    <a:noFill/>
                  </a:ln>
                  <a:solidFill>
                    <a:prstClr val="white">
                      <a:lumMod val="50000"/>
                    </a:prstClr>
                  </a:solidFill>
                  <a:effectLst/>
                  <a:uLnTx/>
                  <a:uFillTx/>
                  <a:latin typeface="Franklin Gothic Medium" panose="020B0603020102020204"/>
                  <a:ea typeface="+mn-ea"/>
                  <a:cs typeface="+mn-cs"/>
                </a:rPr>
                <a:t> </a:t>
              </a:r>
              <a:endParaRPr kumimoji="0" lang="en-US" sz="1200" b="0" i="1" u="none" strike="noStrike" kern="1200" cap="none" spc="0" normalizeH="0" baseline="0" noProof="0">
                <a:ln>
                  <a:noFill/>
                </a:ln>
                <a:solidFill>
                  <a:prstClr val="white">
                    <a:lumMod val="50000"/>
                  </a:prstClr>
                </a:solidFill>
                <a:effectLst/>
                <a:uLnTx/>
                <a:uFillTx/>
                <a:latin typeface="Franklin Gothic Book" panose="020B0503020102020204"/>
                <a:ea typeface="+mn-ea"/>
                <a:cs typeface="+mn-cs"/>
              </a:endParaRPr>
            </a:p>
          </p:txBody>
        </p:sp>
        <p:grpSp>
          <p:nvGrpSpPr>
            <p:cNvPr id="10" name="Group 9">
              <a:extLst>
                <a:ext uri="{FF2B5EF4-FFF2-40B4-BE49-F238E27FC236}">
                  <a16:creationId xmlns:a16="http://schemas.microsoft.com/office/drawing/2014/main" id="{0315AF4D-2F00-4A1F-A119-0BCCB4689E8D}"/>
                </a:ext>
              </a:extLst>
            </p:cNvPr>
            <p:cNvGrpSpPr/>
            <p:nvPr/>
          </p:nvGrpSpPr>
          <p:grpSpPr>
            <a:xfrm>
              <a:off x="380246" y="4741782"/>
              <a:ext cx="5587982" cy="1554401"/>
              <a:chOff x="380246" y="4741782"/>
              <a:chExt cx="5587982" cy="1554401"/>
            </a:xfrm>
          </p:grpSpPr>
          <p:cxnSp>
            <p:nvCxnSpPr>
              <p:cNvPr id="58" name="Straight Connector 57">
                <a:extLst>
                  <a:ext uri="{FF2B5EF4-FFF2-40B4-BE49-F238E27FC236}">
                    <a16:creationId xmlns:a16="http://schemas.microsoft.com/office/drawing/2014/main" id="{2055718E-BF6D-4B40-8FC8-5B2E13D17719}"/>
                  </a:ext>
                </a:extLst>
              </p:cNvPr>
              <p:cNvCxnSpPr>
                <a:cxnSpLocks/>
              </p:cNvCxnSpPr>
              <p:nvPr/>
            </p:nvCxnSpPr>
            <p:spPr>
              <a:xfrm>
                <a:off x="381396" y="4741782"/>
                <a:ext cx="5586832" cy="11825"/>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9B7DA9B7-345F-4E44-BF00-9C4371E0ACD0}"/>
                  </a:ext>
                </a:extLst>
              </p:cNvPr>
              <p:cNvCxnSpPr>
                <a:cxnSpLocks/>
              </p:cNvCxnSpPr>
              <p:nvPr/>
            </p:nvCxnSpPr>
            <p:spPr>
              <a:xfrm>
                <a:off x="380246" y="6284358"/>
                <a:ext cx="5586832" cy="11825"/>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grpSp>
      </p:grpSp>
      <p:sp>
        <p:nvSpPr>
          <p:cNvPr id="2" name="Slide Number Placeholder 12">
            <a:extLst>
              <a:ext uri="{FF2B5EF4-FFF2-40B4-BE49-F238E27FC236}">
                <a16:creationId xmlns:a16="http://schemas.microsoft.com/office/drawing/2014/main" id="{C9925E90-F8BF-CA0B-6C84-989F96DEA713}"/>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22</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996967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a:extLst>
              <a:ext uri="{FF2B5EF4-FFF2-40B4-BE49-F238E27FC236}">
                <a16:creationId xmlns:a16="http://schemas.microsoft.com/office/drawing/2014/main" id="{D7DB17E0-82AC-4A9D-A41B-59FB04DD9944}"/>
              </a:ext>
            </a:extLst>
          </p:cNvPr>
          <p:cNvGrpSpPr/>
          <p:nvPr/>
        </p:nvGrpSpPr>
        <p:grpSpPr>
          <a:xfrm>
            <a:off x="5589064" y="445375"/>
            <a:ext cx="5637736" cy="3614500"/>
            <a:chOff x="447358" y="1543368"/>
            <a:chExt cx="8210550" cy="5357177"/>
          </a:xfrm>
          <a:solidFill>
            <a:schemeClr val="bg1">
              <a:lumMod val="75000"/>
              <a:alpha val="70000"/>
            </a:schemeClr>
          </a:solidFill>
        </p:grpSpPr>
        <p:grpSp>
          <p:nvGrpSpPr>
            <p:cNvPr id="149" name="Group 148">
              <a:extLst>
                <a:ext uri="{FF2B5EF4-FFF2-40B4-BE49-F238E27FC236}">
                  <a16:creationId xmlns:a16="http://schemas.microsoft.com/office/drawing/2014/main" id="{8A17922C-8D71-474C-833A-9ABBE80B5554}"/>
                </a:ext>
              </a:extLst>
            </p:cNvPr>
            <p:cNvGrpSpPr/>
            <p:nvPr/>
          </p:nvGrpSpPr>
          <p:grpSpPr>
            <a:xfrm>
              <a:off x="447358" y="5232400"/>
              <a:ext cx="2832100" cy="1668145"/>
              <a:chOff x="447358" y="5232400"/>
              <a:chExt cx="2832100" cy="1668145"/>
            </a:xfrm>
            <a:grpFill/>
          </p:grpSpPr>
          <p:grpSp>
            <p:nvGrpSpPr>
              <p:cNvPr id="201" name="Group 200">
                <a:extLst>
                  <a:ext uri="{FF2B5EF4-FFF2-40B4-BE49-F238E27FC236}">
                    <a16:creationId xmlns:a16="http://schemas.microsoft.com/office/drawing/2014/main" id="{987C30D1-25A6-4405-B660-8B55F76AC921}"/>
                  </a:ext>
                </a:extLst>
              </p:cNvPr>
              <p:cNvGrpSpPr/>
              <p:nvPr/>
            </p:nvGrpSpPr>
            <p:grpSpPr>
              <a:xfrm>
                <a:off x="2561908" y="5278755"/>
                <a:ext cx="717550" cy="468312"/>
                <a:chOff x="2561908" y="5278755"/>
                <a:chExt cx="717550" cy="468312"/>
              </a:xfrm>
              <a:grpFill/>
            </p:grpSpPr>
            <p:sp>
              <p:nvSpPr>
                <p:cNvPr id="244" name="Freeform 220">
                  <a:extLst>
                    <a:ext uri="{FF2B5EF4-FFF2-40B4-BE49-F238E27FC236}">
                      <a16:creationId xmlns:a16="http://schemas.microsoft.com/office/drawing/2014/main" id="{148DD021-99D6-4AE6-91B1-20D38F93979E}"/>
                    </a:ext>
                  </a:extLst>
                </p:cNvPr>
                <p:cNvSpPr>
                  <a:spLocks/>
                </p:cNvSpPr>
                <p:nvPr/>
              </p:nvSpPr>
              <p:spPr bwMode="gray">
                <a:xfrm>
                  <a:off x="3123883" y="5559742"/>
                  <a:ext cx="155575" cy="187325"/>
                </a:xfrm>
                <a:custGeom>
                  <a:avLst/>
                  <a:gdLst>
                    <a:gd name="T0" fmla="*/ 0 w 196"/>
                    <a:gd name="T1" fmla="*/ 20 h 235"/>
                    <a:gd name="T2" fmla="*/ 5 w 196"/>
                    <a:gd name="T3" fmla="*/ 39 h 235"/>
                    <a:gd name="T4" fmla="*/ 5 w 196"/>
                    <a:gd name="T5" fmla="*/ 50 h 235"/>
                    <a:gd name="T6" fmla="*/ 20 w 196"/>
                    <a:gd name="T7" fmla="*/ 59 h 235"/>
                    <a:gd name="T8" fmla="*/ 24 w 196"/>
                    <a:gd name="T9" fmla="*/ 50 h 235"/>
                    <a:gd name="T10" fmla="*/ 49 w 196"/>
                    <a:gd name="T11" fmla="*/ 34 h 235"/>
                    <a:gd name="T12" fmla="*/ 39 w 196"/>
                    <a:gd name="T13" fmla="*/ 15 h 235"/>
                    <a:gd name="T14" fmla="*/ 10 w 196"/>
                    <a:gd name="T15" fmla="*/ 0 h 235"/>
                    <a:gd name="T16" fmla="*/ 10 w 196"/>
                    <a:gd name="T17" fmla="*/ 15 h 235"/>
                    <a:gd name="T18" fmla="*/ 0 w 196"/>
                    <a:gd name="T19" fmla="*/ 20 h 2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6" h="235">
                      <a:moveTo>
                        <a:pt x="0" y="78"/>
                      </a:moveTo>
                      <a:lnTo>
                        <a:pt x="20" y="154"/>
                      </a:lnTo>
                      <a:lnTo>
                        <a:pt x="20" y="197"/>
                      </a:lnTo>
                      <a:lnTo>
                        <a:pt x="77" y="235"/>
                      </a:lnTo>
                      <a:lnTo>
                        <a:pt x="96" y="197"/>
                      </a:lnTo>
                      <a:lnTo>
                        <a:pt x="196" y="135"/>
                      </a:lnTo>
                      <a:lnTo>
                        <a:pt x="155" y="58"/>
                      </a:lnTo>
                      <a:lnTo>
                        <a:pt x="39" y="0"/>
                      </a:lnTo>
                      <a:lnTo>
                        <a:pt x="39" y="58"/>
                      </a:lnTo>
                      <a:lnTo>
                        <a:pt x="0" y="78"/>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5" name="Freeform 221">
                  <a:extLst>
                    <a:ext uri="{FF2B5EF4-FFF2-40B4-BE49-F238E27FC236}">
                      <a16:creationId xmlns:a16="http://schemas.microsoft.com/office/drawing/2014/main" id="{EF0CB843-E205-49E9-AE31-628A2B1553C5}"/>
                    </a:ext>
                  </a:extLst>
                </p:cNvPr>
                <p:cNvSpPr>
                  <a:spLocks/>
                </p:cNvSpPr>
                <p:nvPr/>
              </p:nvSpPr>
              <p:spPr bwMode="gray">
                <a:xfrm>
                  <a:off x="3123883" y="5559742"/>
                  <a:ext cx="155575" cy="187325"/>
                </a:xfrm>
                <a:custGeom>
                  <a:avLst/>
                  <a:gdLst>
                    <a:gd name="T0" fmla="*/ 0 w 196"/>
                    <a:gd name="T1" fmla="*/ 20 h 235"/>
                    <a:gd name="T2" fmla="*/ 5 w 196"/>
                    <a:gd name="T3" fmla="*/ 39 h 235"/>
                    <a:gd name="T4" fmla="*/ 5 w 196"/>
                    <a:gd name="T5" fmla="*/ 50 h 235"/>
                    <a:gd name="T6" fmla="*/ 20 w 196"/>
                    <a:gd name="T7" fmla="*/ 59 h 235"/>
                    <a:gd name="T8" fmla="*/ 24 w 196"/>
                    <a:gd name="T9" fmla="*/ 50 h 235"/>
                    <a:gd name="T10" fmla="*/ 49 w 196"/>
                    <a:gd name="T11" fmla="*/ 34 h 235"/>
                    <a:gd name="T12" fmla="*/ 39 w 196"/>
                    <a:gd name="T13" fmla="*/ 15 h 235"/>
                    <a:gd name="T14" fmla="*/ 10 w 196"/>
                    <a:gd name="T15" fmla="*/ 0 h 235"/>
                    <a:gd name="T16" fmla="*/ 10 w 196"/>
                    <a:gd name="T17" fmla="*/ 15 h 235"/>
                    <a:gd name="T18" fmla="*/ 0 w 196"/>
                    <a:gd name="T19" fmla="*/ 20 h 2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6" h="235">
                      <a:moveTo>
                        <a:pt x="0" y="78"/>
                      </a:moveTo>
                      <a:lnTo>
                        <a:pt x="20" y="154"/>
                      </a:lnTo>
                      <a:lnTo>
                        <a:pt x="20" y="197"/>
                      </a:lnTo>
                      <a:lnTo>
                        <a:pt x="77" y="235"/>
                      </a:lnTo>
                      <a:lnTo>
                        <a:pt x="96" y="197"/>
                      </a:lnTo>
                      <a:lnTo>
                        <a:pt x="196" y="135"/>
                      </a:lnTo>
                      <a:lnTo>
                        <a:pt x="155" y="58"/>
                      </a:lnTo>
                      <a:lnTo>
                        <a:pt x="39" y="0"/>
                      </a:lnTo>
                      <a:lnTo>
                        <a:pt x="39" y="58"/>
                      </a:lnTo>
                      <a:lnTo>
                        <a:pt x="0" y="78"/>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6" name="Freeform 222">
                  <a:extLst>
                    <a:ext uri="{FF2B5EF4-FFF2-40B4-BE49-F238E27FC236}">
                      <a16:creationId xmlns:a16="http://schemas.microsoft.com/office/drawing/2014/main" id="{5F60E71E-AA4D-432B-85F5-752F7E142940}"/>
                    </a:ext>
                  </a:extLst>
                </p:cNvPr>
                <p:cNvSpPr>
                  <a:spLocks/>
                </p:cNvSpPr>
                <p:nvPr/>
              </p:nvSpPr>
              <p:spPr bwMode="gray">
                <a:xfrm>
                  <a:off x="3044508" y="5450205"/>
                  <a:ext cx="95250" cy="63500"/>
                </a:xfrm>
                <a:custGeom>
                  <a:avLst/>
                  <a:gdLst>
                    <a:gd name="T0" fmla="*/ 11 w 120"/>
                    <a:gd name="T1" fmla="*/ 20 h 81"/>
                    <a:gd name="T2" fmla="*/ 25 w 120"/>
                    <a:gd name="T3" fmla="*/ 20 h 81"/>
                    <a:gd name="T4" fmla="*/ 30 w 120"/>
                    <a:gd name="T5" fmla="*/ 9 h 81"/>
                    <a:gd name="T6" fmla="*/ 16 w 120"/>
                    <a:gd name="T7" fmla="*/ 4 h 81"/>
                    <a:gd name="T8" fmla="*/ 11 w 120"/>
                    <a:gd name="T9" fmla="*/ 4 h 81"/>
                    <a:gd name="T10" fmla="*/ 5 w 120"/>
                    <a:gd name="T11" fmla="*/ 0 h 81"/>
                    <a:gd name="T12" fmla="*/ 0 w 120"/>
                    <a:gd name="T13" fmla="*/ 4 h 81"/>
                    <a:gd name="T14" fmla="*/ 5 w 120"/>
                    <a:gd name="T15" fmla="*/ 14 h 81"/>
                    <a:gd name="T16" fmla="*/ 11 w 120"/>
                    <a:gd name="T17" fmla="*/ 20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 h="81">
                      <a:moveTo>
                        <a:pt x="42" y="81"/>
                      </a:moveTo>
                      <a:lnTo>
                        <a:pt x="100" y="81"/>
                      </a:lnTo>
                      <a:lnTo>
                        <a:pt x="120" y="39"/>
                      </a:lnTo>
                      <a:lnTo>
                        <a:pt x="61" y="19"/>
                      </a:lnTo>
                      <a:lnTo>
                        <a:pt x="42" y="19"/>
                      </a:lnTo>
                      <a:lnTo>
                        <a:pt x="19" y="0"/>
                      </a:lnTo>
                      <a:lnTo>
                        <a:pt x="0" y="19"/>
                      </a:lnTo>
                      <a:lnTo>
                        <a:pt x="19" y="59"/>
                      </a:lnTo>
                      <a:lnTo>
                        <a:pt x="42" y="81"/>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7" name="Freeform 223">
                  <a:extLst>
                    <a:ext uri="{FF2B5EF4-FFF2-40B4-BE49-F238E27FC236}">
                      <a16:creationId xmlns:a16="http://schemas.microsoft.com/office/drawing/2014/main" id="{35B849A4-EC9B-4536-939C-AEA8411490B3}"/>
                    </a:ext>
                  </a:extLst>
                </p:cNvPr>
                <p:cNvSpPr>
                  <a:spLocks/>
                </p:cNvSpPr>
                <p:nvPr/>
              </p:nvSpPr>
              <p:spPr bwMode="gray">
                <a:xfrm>
                  <a:off x="3044508" y="5450205"/>
                  <a:ext cx="95250" cy="63500"/>
                </a:xfrm>
                <a:custGeom>
                  <a:avLst/>
                  <a:gdLst>
                    <a:gd name="T0" fmla="*/ 11 w 120"/>
                    <a:gd name="T1" fmla="*/ 20 h 81"/>
                    <a:gd name="T2" fmla="*/ 25 w 120"/>
                    <a:gd name="T3" fmla="*/ 20 h 81"/>
                    <a:gd name="T4" fmla="*/ 30 w 120"/>
                    <a:gd name="T5" fmla="*/ 9 h 81"/>
                    <a:gd name="T6" fmla="*/ 16 w 120"/>
                    <a:gd name="T7" fmla="*/ 4 h 81"/>
                    <a:gd name="T8" fmla="*/ 11 w 120"/>
                    <a:gd name="T9" fmla="*/ 4 h 81"/>
                    <a:gd name="T10" fmla="*/ 5 w 120"/>
                    <a:gd name="T11" fmla="*/ 0 h 81"/>
                    <a:gd name="T12" fmla="*/ 0 w 120"/>
                    <a:gd name="T13" fmla="*/ 4 h 81"/>
                    <a:gd name="T14" fmla="*/ 5 w 120"/>
                    <a:gd name="T15" fmla="*/ 14 h 81"/>
                    <a:gd name="T16" fmla="*/ 11 w 120"/>
                    <a:gd name="T17" fmla="*/ 20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0" h="81">
                      <a:moveTo>
                        <a:pt x="42" y="81"/>
                      </a:moveTo>
                      <a:lnTo>
                        <a:pt x="100" y="81"/>
                      </a:lnTo>
                      <a:lnTo>
                        <a:pt x="120" y="39"/>
                      </a:lnTo>
                      <a:lnTo>
                        <a:pt x="61" y="19"/>
                      </a:lnTo>
                      <a:lnTo>
                        <a:pt x="42" y="19"/>
                      </a:lnTo>
                      <a:lnTo>
                        <a:pt x="19" y="0"/>
                      </a:lnTo>
                      <a:lnTo>
                        <a:pt x="0" y="19"/>
                      </a:lnTo>
                      <a:lnTo>
                        <a:pt x="19" y="59"/>
                      </a:lnTo>
                      <a:lnTo>
                        <a:pt x="42" y="81"/>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Freeform 224">
                  <a:extLst>
                    <a:ext uri="{FF2B5EF4-FFF2-40B4-BE49-F238E27FC236}">
                      <a16:creationId xmlns:a16="http://schemas.microsoft.com/office/drawing/2014/main" id="{0170330D-333A-4BE3-996B-43DEEFE71972}"/>
                    </a:ext>
                  </a:extLst>
                </p:cNvPr>
                <p:cNvSpPr>
                  <a:spLocks/>
                </p:cNvSpPr>
                <p:nvPr/>
              </p:nvSpPr>
              <p:spPr bwMode="gray">
                <a:xfrm>
                  <a:off x="3028633" y="5513705"/>
                  <a:ext cx="31750" cy="12700"/>
                </a:xfrm>
                <a:custGeom>
                  <a:avLst/>
                  <a:gdLst>
                    <a:gd name="T0" fmla="*/ 0 w 38"/>
                    <a:gd name="T1" fmla="*/ 4 h 16"/>
                    <a:gd name="T2" fmla="*/ 11 w 38"/>
                    <a:gd name="T3" fmla="*/ 0 h 16"/>
                    <a:gd name="T4" fmla="*/ 11 w 38"/>
                    <a:gd name="T5" fmla="*/ 4 h 16"/>
                    <a:gd name="T6" fmla="*/ 0 w 38"/>
                    <a:gd name="T7" fmla="*/ 4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16">
                      <a:moveTo>
                        <a:pt x="0" y="16"/>
                      </a:moveTo>
                      <a:lnTo>
                        <a:pt x="38" y="0"/>
                      </a:lnTo>
                      <a:lnTo>
                        <a:pt x="38" y="16"/>
                      </a:lnTo>
                      <a:lnTo>
                        <a:pt x="0" y="16"/>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Freeform 225">
                  <a:extLst>
                    <a:ext uri="{FF2B5EF4-FFF2-40B4-BE49-F238E27FC236}">
                      <a16:creationId xmlns:a16="http://schemas.microsoft.com/office/drawing/2014/main" id="{E9961815-A024-410F-A1A1-BA13DEEEE4C9}"/>
                    </a:ext>
                  </a:extLst>
                </p:cNvPr>
                <p:cNvSpPr>
                  <a:spLocks/>
                </p:cNvSpPr>
                <p:nvPr/>
              </p:nvSpPr>
              <p:spPr bwMode="gray">
                <a:xfrm>
                  <a:off x="3028633" y="5513705"/>
                  <a:ext cx="31750" cy="12700"/>
                </a:xfrm>
                <a:custGeom>
                  <a:avLst/>
                  <a:gdLst>
                    <a:gd name="T0" fmla="*/ 0 w 38"/>
                    <a:gd name="T1" fmla="*/ 4 h 16"/>
                    <a:gd name="T2" fmla="*/ 11 w 38"/>
                    <a:gd name="T3" fmla="*/ 0 h 16"/>
                    <a:gd name="T4" fmla="*/ 11 w 38"/>
                    <a:gd name="T5" fmla="*/ 4 h 16"/>
                    <a:gd name="T6" fmla="*/ 0 w 38"/>
                    <a:gd name="T7" fmla="*/ 4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16">
                      <a:moveTo>
                        <a:pt x="0" y="16"/>
                      </a:moveTo>
                      <a:lnTo>
                        <a:pt x="38" y="0"/>
                      </a:lnTo>
                      <a:lnTo>
                        <a:pt x="38" y="16"/>
                      </a:lnTo>
                      <a:lnTo>
                        <a:pt x="0" y="16"/>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Freeform 226">
                  <a:extLst>
                    <a:ext uri="{FF2B5EF4-FFF2-40B4-BE49-F238E27FC236}">
                      <a16:creationId xmlns:a16="http://schemas.microsoft.com/office/drawing/2014/main" id="{81ADE6EF-E781-4C0B-B19C-8EEAC75A7B1E}"/>
                    </a:ext>
                  </a:extLst>
                </p:cNvPr>
                <p:cNvSpPr>
                  <a:spLocks/>
                </p:cNvSpPr>
                <p:nvPr/>
              </p:nvSpPr>
              <p:spPr bwMode="gray">
                <a:xfrm>
                  <a:off x="3000058" y="5467667"/>
                  <a:ext cx="31750" cy="31750"/>
                </a:xfrm>
                <a:custGeom>
                  <a:avLst/>
                  <a:gdLst>
                    <a:gd name="T0" fmla="*/ 5 w 39"/>
                    <a:gd name="T1" fmla="*/ 0 h 39"/>
                    <a:gd name="T2" fmla="*/ 7 w 39"/>
                    <a:gd name="T3" fmla="*/ 1 h 39"/>
                    <a:gd name="T4" fmla="*/ 9 w 39"/>
                    <a:gd name="T5" fmla="*/ 2 h 39"/>
                    <a:gd name="T6" fmla="*/ 10 w 39"/>
                    <a:gd name="T7" fmla="*/ 3 h 39"/>
                    <a:gd name="T8" fmla="*/ 10 w 39"/>
                    <a:gd name="T9" fmla="*/ 5 h 39"/>
                    <a:gd name="T10" fmla="*/ 10 w 39"/>
                    <a:gd name="T11" fmla="*/ 7 h 39"/>
                    <a:gd name="T12" fmla="*/ 9 w 39"/>
                    <a:gd name="T13" fmla="*/ 9 h 39"/>
                    <a:gd name="T14" fmla="*/ 7 w 39"/>
                    <a:gd name="T15" fmla="*/ 10 h 39"/>
                    <a:gd name="T16" fmla="*/ 5 w 39"/>
                    <a:gd name="T17" fmla="*/ 10 h 39"/>
                    <a:gd name="T18" fmla="*/ 3 w 39"/>
                    <a:gd name="T19" fmla="*/ 10 h 39"/>
                    <a:gd name="T20" fmla="*/ 2 w 39"/>
                    <a:gd name="T21" fmla="*/ 9 h 39"/>
                    <a:gd name="T22" fmla="*/ 1 w 39"/>
                    <a:gd name="T23" fmla="*/ 7 h 39"/>
                    <a:gd name="T24" fmla="*/ 0 w 39"/>
                    <a:gd name="T25" fmla="*/ 5 h 39"/>
                    <a:gd name="T26" fmla="*/ 1 w 39"/>
                    <a:gd name="T27" fmla="*/ 3 h 39"/>
                    <a:gd name="T28" fmla="*/ 2 w 39"/>
                    <a:gd name="T29" fmla="*/ 2 h 39"/>
                    <a:gd name="T30" fmla="*/ 3 w 39"/>
                    <a:gd name="T31" fmla="*/ 1 h 39"/>
                    <a:gd name="T32" fmla="*/ 5 w 39"/>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 h="39">
                      <a:moveTo>
                        <a:pt x="20" y="0"/>
                      </a:moveTo>
                      <a:lnTo>
                        <a:pt x="27" y="2"/>
                      </a:lnTo>
                      <a:lnTo>
                        <a:pt x="33" y="6"/>
                      </a:lnTo>
                      <a:lnTo>
                        <a:pt x="37" y="11"/>
                      </a:lnTo>
                      <a:lnTo>
                        <a:pt x="39" y="19"/>
                      </a:lnTo>
                      <a:lnTo>
                        <a:pt x="37" y="27"/>
                      </a:lnTo>
                      <a:lnTo>
                        <a:pt x="33" y="34"/>
                      </a:lnTo>
                      <a:lnTo>
                        <a:pt x="27" y="38"/>
                      </a:lnTo>
                      <a:lnTo>
                        <a:pt x="20" y="39"/>
                      </a:lnTo>
                      <a:lnTo>
                        <a:pt x="11" y="38"/>
                      </a:lnTo>
                      <a:lnTo>
                        <a:pt x="5" y="34"/>
                      </a:lnTo>
                      <a:lnTo>
                        <a:pt x="1" y="27"/>
                      </a:lnTo>
                      <a:lnTo>
                        <a:pt x="0" y="19"/>
                      </a:lnTo>
                      <a:lnTo>
                        <a:pt x="1" y="11"/>
                      </a:lnTo>
                      <a:lnTo>
                        <a:pt x="5" y="6"/>
                      </a:lnTo>
                      <a:lnTo>
                        <a:pt x="11" y="2"/>
                      </a:lnTo>
                      <a:lnTo>
                        <a:pt x="20" y="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Freeform 227">
                  <a:extLst>
                    <a:ext uri="{FF2B5EF4-FFF2-40B4-BE49-F238E27FC236}">
                      <a16:creationId xmlns:a16="http://schemas.microsoft.com/office/drawing/2014/main" id="{7A404B3B-BF76-4785-99B6-22DD4DA62287}"/>
                    </a:ext>
                  </a:extLst>
                </p:cNvPr>
                <p:cNvSpPr>
                  <a:spLocks/>
                </p:cNvSpPr>
                <p:nvPr/>
              </p:nvSpPr>
              <p:spPr bwMode="gray">
                <a:xfrm>
                  <a:off x="3000058" y="5467667"/>
                  <a:ext cx="31750" cy="31750"/>
                </a:xfrm>
                <a:custGeom>
                  <a:avLst/>
                  <a:gdLst>
                    <a:gd name="T0" fmla="*/ 5 w 39"/>
                    <a:gd name="T1" fmla="*/ 0 h 39"/>
                    <a:gd name="T2" fmla="*/ 5 w 39"/>
                    <a:gd name="T3" fmla="*/ 0 h 39"/>
                    <a:gd name="T4" fmla="*/ 7 w 39"/>
                    <a:gd name="T5" fmla="*/ 1 h 39"/>
                    <a:gd name="T6" fmla="*/ 9 w 39"/>
                    <a:gd name="T7" fmla="*/ 2 h 39"/>
                    <a:gd name="T8" fmla="*/ 10 w 39"/>
                    <a:gd name="T9" fmla="*/ 3 h 39"/>
                    <a:gd name="T10" fmla="*/ 10 w 39"/>
                    <a:gd name="T11" fmla="*/ 5 h 39"/>
                    <a:gd name="T12" fmla="*/ 10 w 39"/>
                    <a:gd name="T13" fmla="*/ 5 h 39"/>
                    <a:gd name="T14" fmla="*/ 10 w 39"/>
                    <a:gd name="T15" fmla="*/ 7 h 39"/>
                    <a:gd name="T16" fmla="*/ 9 w 39"/>
                    <a:gd name="T17" fmla="*/ 9 h 39"/>
                    <a:gd name="T18" fmla="*/ 7 w 39"/>
                    <a:gd name="T19" fmla="*/ 10 h 39"/>
                    <a:gd name="T20" fmla="*/ 5 w 39"/>
                    <a:gd name="T21" fmla="*/ 10 h 39"/>
                    <a:gd name="T22" fmla="*/ 5 w 39"/>
                    <a:gd name="T23" fmla="*/ 10 h 39"/>
                    <a:gd name="T24" fmla="*/ 3 w 39"/>
                    <a:gd name="T25" fmla="*/ 10 h 39"/>
                    <a:gd name="T26" fmla="*/ 2 w 39"/>
                    <a:gd name="T27" fmla="*/ 9 h 39"/>
                    <a:gd name="T28" fmla="*/ 1 w 39"/>
                    <a:gd name="T29" fmla="*/ 7 h 39"/>
                    <a:gd name="T30" fmla="*/ 0 w 39"/>
                    <a:gd name="T31" fmla="*/ 5 h 39"/>
                    <a:gd name="T32" fmla="*/ 0 w 39"/>
                    <a:gd name="T33" fmla="*/ 5 h 39"/>
                    <a:gd name="T34" fmla="*/ 1 w 39"/>
                    <a:gd name="T35" fmla="*/ 3 h 39"/>
                    <a:gd name="T36" fmla="*/ 2 w 39"/>
                    <a:gd name="T37" fmla="*/ 2 h 39"/>
                    <a:gd name="T38" fmla="*/ 3 w 39"/>
                    <a:gd name="T39" fmla="*/ 1 h 39"/>
                    <a:gd name="T40" fmla="*/ 5 w 39"/>
                    <a:gd name="T41" fmla="*/ 0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9" h="39">
                      <a:moveTo>
                        <a:pt x="20" y="0"/>
                      </a:moveTo>
                      <a:lnTo>
                        <a:pt x="20" y="0"/>
                      </a:lnTo>
                      <a:lnTo>
                        <a:pt x="27" y="2"/>
                      </a:lnTo>
                      <a:lnTo>
                        <a:pt x="33" y="6"/>
                      </a:lnTo>
                      <a:lnTo>
                        <a:pt x="37" y="11"/>
                      </a:lnTo>
                      <a:lnTo>
                        <a:pt x="39" y="19"/>
                      </a:lnTo>
                      <a:lnTo>
                        <a:pt x="37" y="27"/>
                      </a:lnTo>
                      <a:lnTo>
                        <a:pt x="33" y="34"/>
                      </a:lnTo>
                      <a:lnTo>
                        <a:pt x="27" y="38"/>
                      </a:lnTo>
                      <a:lnTo>
                        <a:pt x="20" y="39"/>
                      </a:lnTo>
                      <a:lnTo>
                        <a:pt x="11" y="38"/>
                      </a:lnTo>
                      <a:lnTo>
                        <a:pt x="5" y="34"/>
                      </a:lnTo>
                      <a:lnTo>
                        <a:pt x="1" y="27"/>
                      </a:lnTo>
                      <a:lnTo>
                        <a:pt x="0" y="19"/>
                      </a:lnTo>
                      <a:lnTo>
                        <a:pt x="1" y="11"/>
                      </a:lnTo>
                      <a:lnTo>
                        <a:pt x="5" y="6"/>
                      </a:lnTo>
                      <a:lnTo>
                        <a:pt x="11" y="2"/>
                      </a:lnTo>
                      <a:lnTo>
                        <a:pt x="20" y="0"/>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Freeform 228">
                  <a:extLst>
                    <a:ext uri="{FF2B5EF4-FFF2-40B4-BE49-F238E27FC236}">
                      <a16:creationId xmlns:a16="http://schemas.microsoft.com/office/drawing/2014/main" id="{02D4F072-D724-4C9E-8460-CB11FCE363D4}"/>
                    </a:ext>
                  </a:extLst>
                </p:cNvPr>
                <p:cNvSpPr>
                  <a:spLocks/>
                </p:cNvSpPr>
                <p:nvPr/>
              </p:nvSpPr>
              <p:spPr bwMode="gray">
                <a:xfrm>
                  <a:off x="2949258" y="5418455"/>
                  <a:ext cx="79375" cy="31750"/>
                </a:xfrm>
                <a:custGeom>
                  <a:avLst/>
                  <a:gdLst>
                    <a:gd name="T0" fmla="*/ 0 w 100"/>
                    <a:gd name="T1" fmla="*/ 11 h 38"/>
                    <a:gd name="T2" fmla="*/ 21 w 100"/>
                    <a:gd name="T3" fmla="*/ 11 h 38"/>
                    <a:gd name="T4" fmla="*/ 25 w 100"/>
                    <a:gd name="T5" fmla="*/ 0 h 38"/>
                    <a:gd name="T6" fmla="*/ 6 w 100"/>
                    <a:gd name="T7" fmla="*/ 0 h 38"/>
                    <a:gd name="T8" fmla="*/ 0 w 100"/>
                    <a:gd name="T9" fmla="*/ 11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38">
                      <a:moveTo>
                        <a:pt x="0" y="38"/>
                      </a:moveTo>
                      <a:lnTo>
                        <a:pt x="81" y="38"/>
                      </a:lnTo>
                      <a:lnTo>
                        <a:pt x="100" y="0"/>
                      </a:lnTo>
                      <a:lnTo>
                        <a:pt x="22" y="0"/>
                      </a:lnTo>
                      <a:lnTo>
                        <a:pt x="0" y="38"/>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Freeform 229">
                  <a:extLst>
                    <a:ext uri="{FF2B5EF4-FFF2-40B4-BE49-F238E27FC236}">
                      <a16:creationId xmlns:a16="http://schemas.microsoft.com/office/drawing/2014/main" id="{851A7B87-14DC-4FEC-B8D0-561F7A435A77}"/>
                    </a:ext>
                  </a:extLst>
                </p:cNvPr>
                <p:cNvSpPr>
                  <a:spLocks/>
                </p:cNvSpPr>
                <p:nvPr/>
              </p:nvSpPr>
              <p:spPr bwMode="gray">
                <a:xfrm>
                  <a:off x="2949258" y="5418455"/>
                  <a:ext cx="79375" cy="31750"/>
                </a:xfrm>
                <a:custGeom>
                  <a:avLst/>
                  <a:gdLst>
                    <a:gd name="T0" fmla="*/ 0 w 100"/>
                    <a:gd name="T1" fmla="*/ 11 h 38"/>
                    <a:gd name="T2" fmla="*/ 21 w 100"/>
                    <a:gd name="T3" fmla="*/ 11 h 38"/>
                    <a:gd name="T4" fmla="*/ 25 w 100"/>
                    <a:gd name="T5" fmla="*/ 0 h 38"/>
                    <a:gd name="T6" fmla="*/ 6 w 100"/>
                    <a:gd name="T7" fmla="*/ 0 h 38"/>
                    <a:gd name="T8" fmla="*/ 0 w 100"/>
                    <a:gd name="T9" fmla="*/ 11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38">
                      <a:moveTo>
                        <a:pt x="0" y="38"/>
                      </a:moveTo>
                      <a:lnTo>
                        <a:pt x="81" y="38"/>
                      </a:lnTo>
                      <a:lnTo>
                        <a:pt x="100" y="0"/>
                      </a:lnTo>
                      <a:lnTo>
                        <a:pt x="22" y="0"/>
                      </a:lnTo>
                      <a:lnTo>
                        <a:pt x="0" y="38"/>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Freeform 230">
                  <a:extLst>
                    <a:ext uri="{FF2B5EF4-FFF2-40B4-BE49-F238E27FC236}">
                      <a16:creationId xmlns:a16="http://schemas.microsoft.com/office/drawing/2014/main" id="{2852C798-B760-4CC7-A3EA-AFD11770C08D}"/>
                    </a:ext>
                  </a:extLst>
                </p:cNvPr>
                <p:cNvSpPr>
                  <a:spLocks/>
                </p:cNvSpPr>
                <p:nvPr/>
              </p:nvSpPr>
              <p:spPr bwMode="gray">
                <a:xfrm>
                  <a:off x="2625408" y="5278755"/>
                  <a:ext cx="76200" cy="47625"/>
                </a:xfrm>
                <a:custGeom>
                  <a:avLst/>
                  <a:gdLst>
                    <a:gd name="T0" fmla="*/ 0 w 97"/>
                    <a:gd name="T1" fmla="*/ 9 h 61"/>
                    <a:gd name="T2" fmla="*/ 9 w 97"/>
                    <a:gd name="T3" fmla="*/ 15 h 61"/>
                    <a:gd name="T4" fmla="*/ 19 w 97"/>
                    <a:gd name="T5" fmla="*/ 15 h 61"/>
                    <a:gd name="T6" fmla="*/ 24 w 97"/>
                    <a:gd name="T7" fmla="*/ 4 h 61"/>
                    <a:gd name="T8" fmla="*/ 14 w 97"/>
                    <a:gd name="T9" fmla="*/ 0 h 61"/>
                    <a:gd name="T10" fmla="*/ 5 w 97"/>
                    <a:gd name="T11" fmla="*/ 4 h 61"/>
                    <a:gd name="T12" fmla="*/ 0 w 97"/>
                    <a:gd name="T13" fmla="*/ 9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 h="61">
                      <a:moveTo>
                        <a:pt x="0" y="38"/>
                      </a:moveTo>
                      <a:lnTo>
                        <a:pt x="39" y="61"/>
                      </a:lnTo>
                      <a:lnTo>
                        <a:pt x="78" y="61"/>
                      </a:lnTo>
                      <a:lnTo>
                        <a:pt x="97" y="19"/>
                      </a:lnTo>
                      <a:lnTo>
                        <a:pt x="59" y="0"/>
                      </a:lnTo>
                      <a:lnTo>
                        <a:pt x="20" y="19"/>
                      </a:lnTo>
                      <a:lnTo>
                        <a:pt x="0" y="38"/>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Freeform 231">
                  <a:extLst>
                    <a:ext uri="{FF2B5EF4-FFF2-40B4-BE49-F238E27FC236}">
                      <a16:creationId xmlns:a16="http://schemas.microsoft.com/office/drawing/2014/main" id="{01F1BB05-CB36-4F6A-A2DA-366DC3D4328B}"/>
                    </a:ext>
                  </a:extLst>
                </p:cNvPr>
                <p:cNvSpPr>
                  <a:spLocks/>
                </p:cNvSpPr>
                <p:nvPr/>
              </p:nvSpPr>
              <p:spPr bwMode="gray">
                <a:xfrm>
                  <a:off x="2625408" y="5278755"/>
                  <a:ext cx="76200" cy="47625"/>
                </a:xfrm>
                <a:custGeom>
                  <a:avLst/>
                  <a:gdLst>
                    <a:gd name="T0" fmla="*/ 0 w 97"/>
                    <a:gd name="T1" fmla="*/ 9 h 61"/>
                    <a:gd name="T2" fmla="*/ 9 w 97"/>
                    <a:gd name="T3" fmla="*/ 15 h 61"/>
                    <a:gd name="T4" fmla="*/ 19 w 97"/>
                    <a:gd name="T5" fmla="*/ 15 h 61"/>
                    <a:gd name="T6" fmla="*/ 24 w 97"/>
                    <a:gd name="T7" fmla="*/ 4 h 61"/>
                    <a:gd name="T8" fmla="*/ 14 w 97"/>
                    <a:gd name="T9" fmla="*/ 0 h 61"/>
                    <a:gd name="T10" fmla="*/ 5 w 97"/>
                    <a:gd name="T11" fmla="*/ 4 h 61"/>
                    <a:gd name="T12" fmla="*/ 0 w 97"/>
                    <a:gd name="T13" fmla="*/ 9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 h="61">
                      <a:moveTo>
                        <a:pt x="0" y="38"/>
                      </a:moveTo>
                      <a:lnTo>
                        <a:pt x="39" y="61"/>
                      </a:lnTo>
                      <a:lnTo>
                        <a:pt x="78" y="61"/>
                      </a:lnTo>
                      <a:lnTo>
                        <a:pt x="97" y="19"/>
                      </a:lnTo>
                      <a:lnTo>
                        <a:pt x="59" y="0"/>
                      </a:lnTo>
                      <a:lnTo>
                        <a:pt x="20" y="19"/>
                      </a:lnTo>
                      <a:lnTo>
                        <a:pt x="0" y="38"/>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Freeform 232">
                  <a:extLst>
                    <a:ext uri="{FF2B5EF4-FFF2-40B4-BE49-F238E27FC236}">
                      <a16:creationId xmlns:a16="http://schemas.microsoft.com/office/drawing/2014/main" id="{A8BB8BE6-75F3-429E-9474-2C0648BE58D0}"/>
                    </a:ext>
                  </a:extLst>
                </p:cNvPr>
                <p:cNvSpPr>
                  <a:spLocks/>
                </p:cNvSpPr>
                <p:nvPr/>
              </p:nvSpPr>
              <p:spPr bwMode="gray">
                <a:xfrm>
                  <a:off x="2561908" y="5278755"/>
                  <a:ext cx="30163" cy="47625"/>
                </a:xfrm>
                <a:custGeom>
                  <a:avLst/>
                  <a:gdLst>
                    <a:gd name="T0" fmla="*/ 0 w 38"/>
                    <a:gd name="T1" fmla="*/ 15 h 61"/>
                    <a:gd name="T2" fmla="*/ 10 w 38"/>
                    <a:gd name="T3" fmla="*/ 4 h 61"/>
                    <a:gd name="T4" fmla="*/ 10 w 38"/>
                    <a:gd name="T5" fmla="*/ 0 h 61"/>
                    <a:gd name="T6" fmla="*/ 0 w 38"/>
                    <a:gd name="T7" fmla="*/ 9 h 61"/>
                    <a:gd name="T8" fmla="*/ 0 w 38"/>
                    <a:gd name="T9" fmla="*/ 15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61">
                      <a:moveTo>
                        <a:pt x="0" y="61"/>
                      </a:moveTo>
                      <a:lnTo>
                        <a:pt x="38" y="19"/>
                      </a:lnTo>
                      <a:lnTo>
                        <a:pt x="38" y="0"/>
                      </a:lnTo>
                      <a:lnTo>
                        <a:pt x="0" y="38"/>
                      </a:lnTo>
                      <a:lnTo>
                        <a:pt x="0" y="61"/>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Freeform 233">
                  <a:extLst>
                    <a:ext uri="{FF2B5EF4-FFF2-40B4-BE49-F238E27FC236}">
                      <a16:creationId xmlns:a16="http://schemas.microsoft.com/office/drawing/2014/main" id="{D168847B-9628-49FE-89DA-EB4B657BA7B9}"/>
                    </a:ext>
                  </a:extLst>
                </p:cNvPr>
                <p:cNvSpPr>
                  <a:spLocks/>
                </p:cNvSpPr>
                <p:nvPr/>
              </p:nvSpPr>
              <p:spPr bwMode="gray">
                <a:xfrm>
                  <a:off x="2561908" y="5278755"/>
                  <a:ext cx="30163" cy="47625"/>
                </a:xfrm>
                <a:custGeom>
                  <a:avLst/>
                  <a:gdLst>
                    <a:gd name="T0" fmla="*/ 0 w 38"/>
                    <a:gd name="T1" fmla="*/ 15 h 61"/>
                    <a:gd name="T2" fmla="*/ 10 w 38"/>
                    <a:gd name="T3" fmla="*/ 4 h 61"/>
                    <a:gd name="T4" fmla="*/ 10 w 38"/>
                    <a:gd name="T5" fmla="*/ 0 h 61"/>
                    <a:gd name="T6" fmla="*/ 0 w 38"/>
                    <a:gd name="T7" fmla="*/ 9 h 61"/>
                    <a:gd name="T8" fmla="*/ 0 w 38"/>
                    <a:gd name="T9" fmla="*/ 15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61">
                      <a:moveTo>
                        <a:pt x="0" y="61"/>
                      </a:moveTo>
                      <a:lnTo>
                        <a:pt x="38" y="19"/>
                      </a:lnTo>
                      <a:lnTo>
                        <a:pt x="38" y="0"/>
                      </a:lnTo>
                      <a:lnTo>
                        <a:pt x="0" y="38"/>
                      </a:lnTo>
                      <a:lnTo>
                        <a:pt x="0" y="61"/>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8" name="Freeform 234">
                  <a:extLst>
                    <a:ext uri="{FF2B5EF4-FFF2-40B4-BE49-F238E27FC236}">
                      <a16:creationId xmlns:a16="http://schemas.microsoft.com/office/drawing/2014/main" id="{061A5D8E-460E-493E-87A5-1D183FE02823}"/>
                    </a:ext>
                  </a:extLst>
                </p:cNvPr>
                <p:cNvSpPr>
                  <a:spLocks/>
                </p:cNvSpPr>
                <p:nvPr/>
              </p:nvSpPr>
              <p:spPr bwMode="gray">
                <a:xfrm>
                  <a:off x="2827021" y="5354955"/>
                  <a:ext cx="79375" cy="63500"/>
                </a:xfrm>
                <a:custGeom>
                  <a:avLst/>
                  <a:gdLst>
                    <a:gd name="T0" fmla="*/ 10 w 100"/>
                    <a:gd name="T1" fmla="*/ 20 h 81"/>
                    <a:gd name="T2" fmla="*/ 25 w 100"/>
                    <a:gd name="T3" fmla="*/ 20 h 81"/>
                    <a:gd name="T4" fmla="*/ 25 w 100"/>
                    <a:gd name="T5" fmla="*/ 10 h 81"/>
                    <a:gd name="T6" fmla="*/ 15 w 100"/>
                    <a:gd name="T7" fmla="*/ 0 h 81"/>
                    <a:gd name="T8" fmla="*/ 0 w 100"/>
                    <a:gd name="T9" fmla="*/ 4 h 81"/>
                    <a:gd name="T10" fmla="*/ 10 w 100"/>
                    <a:gd name="T11" fmla="*/ 20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 h="81">
                      <a:moveTo>
                        <a:pt x="39" y="81"/>
                      </a:moveTo>
                      <a:lnTo>
                        <a:pt x="100" y="81"/>
                      </a:lnTo>
                      <a:lnTo>
                        <a:pt x="100" y="42"/>
                      </a:lnTo>
                      <a:lnTo>
                        <a:pt x="58" y="0"/>
                      </a:lnTo>
                      <a:lnTo>
                        <a:pt x="0" y="19"/>
                      </a:lnTo>
                      <a:lnTo>
                        <a:pt x="39" y="81"/>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Freeform 235">
                  <a:extLst>
                    <a:ext uri="{FF2B5EF4-FFF2-40B4-BE49-F238E27FC236}">
                      <a16:creationId xmlns:a16="http://schemas.microsoft.com/office/drawing/2014/main" id="{524C7951-7E5D-463C-A4DF-4A5E474C195B}"/>
                    </a:ext>
                  </a:extLst>
                </p:cNvPr>
                <p:cNvSpPr>
                  <a:spLocks/>
                </p:cNvSpPr>
                <p:nvPr/>
              </p:nvSpPr>
              <p:spPr bwMode="gray">
                <a:xfrm>
                  <a:off x="2827021" y="5354955"/>
                  <a:ext cx="79375" cy="63500"/>
                </a:xfrm>
                <a:custGeom>
                  <a:avLst/>
                  <a:gdLst>
                    <a:gd name="T0" fmla="*/ 10 w 100"/>
                    <a:gd name="T1" fmla="*/ 20 h 81"/>
                    <a:gd name="T2" fmla="*/ 25 w 100"/>
                    <a:gd name="T3" fmla="*/ 20 h 81"/>
                    <a:gd name="T4" fmla="*/ 25 w 100"/>
                    <a:gd name="T5" fmla="*/ 10 h 81"/>
                    <a:gd name="T6" fmla="*/ 15 w 100"/>
                    <a:gd name="T7" fmla="*/ 0 h 81"/>
                    <a:gd name="T8" fmla="*/ 0 w 100"/>
                    <a:gd name="T9" fmla="*/ 4 h 81"/>
                    <a:gd name="T10" fmla="*/ 10 w 100"/>
                    <a:gd name="T11" fmla="*/ 20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 h="81">
                      <a:moveTo>
                        <a:pt x="39" y="81"/>
                      </a:moveTo>
                      <a:lnTo>
                        <a:pt x="100" y="81"/>
                      </a:lnTo>
                      <a:lnTo>
                        <a:pt x="100" y="42"/>
                      </a:lnTo>
                      <a:lnTo>
                        <a:pt x="58" y="0"/>
                      </a:lnTo>
                      <a:lnTo>
                        <a:pt x="0" y="19"/>
                      </a:lnTo>
                      <a:lnTo>
                        <a:pt x="39" y="81"/>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02" name="Group 201">
                <a:extLst>
                  <a:ext uri="{FF2B5EF4-FFF2-40B4-BE49-F238E27FC236}">
                    <a16:creationId xmlns:a16="http://schemas.microsoft.com/office/drawing/2014/main" id="{0F0C17B5-526B-4162-AE6A-99BB707F34A6}"/>
                  </a:ext>
                </a:extLst>
              </p:cNvPr>
              <p:cNvGrpSpPr/>
              <p:nvPr/>
            </p:nvGrpSpPr>
            <p:grpSpPr>
              <a:xfrm>
                <a:off x="447358" y="5232400"/>
                <a:ext cx="2570162" cy="1668145"/>
                <a:chOff x="447358" y="5232400"/>
                <a:chExt cx="2570162" cy="1668145"/>
              </a:xfrm>
              <a:grpFill/>
            </p:grpSpPr>
            <p:sp>
              <p:nvSpPr>
                <p:cNvPr id="203" name="Freeform 237">
                  <a:extLst>
                    <a:ext uri="{FF2B5EF4-FFF2-40B4-BE49-F238E27FC236}">
                      <a16:creationId xmlns:a16="http://schemas.microsoft.com/office/drawing/2014/main" id="{53531E0D-86B4-4B65-8FAE-6D145A656046}"/>
                    </a:ext>
                  </a:extLst>
                </p:cNvPr>
                <p:cNvSpPr>
                  <a:spLocks/>
                </p:cNvSpPr>
                <p:nvPr/>
              </p:nvSpPr>
              <p:spPr bwMode="gray">
                <a:xfrm>
                  <a:off x="1217007" y="5232400"/>
                  <a:ext cx="1800513" cy="1488010"/>
                </a:xfrm>
                <a:custGeom>
                  <a:avLst/>
                  <a:gdLst>
                    <a:gd name="T0" fmla="*/ 45 w 2316"/>
                    <a:gd name="T1" fmla="*/ 94 h 1965"/>
                    <a:gd name="T2" fmla="*/ 78 w 2316"/>
                    <a:gd name="T3" fmla="*/ 123 h 1965"/>
                    <a:gd name="T4" fmla="*/ 54 w 2316"/>
                    <a:gd name="T5" fmla="*/ 152 h 1965"/>
                    <a:gd name="T6" fmla="*/ 49 w 2316"/>
                    <a:gd name="T7" fmla="*/ 133 h 1965"/>
                    <a:gd name="T8" fmla="*/ 15 w 2316"/>
                    <a:gd name="T9" fmla="*/ 168 h 1965"/>
                    <a:gd name="T10" fmla="*/ 35 w 2316"/>
                    <a:gd name="T11" fmla="*/ 198 h 1965"/>
                    <a:gd name="T12" fmla="*/ 84 w 2316"/>
                    <a:gd name="T13" fmla="*/ 187 h 1965"/>
                    <a:gd name="T14" fmla="*/ 69 w 2316"/>
                    <a:gd name="T15" fmla="*/ 227 h 1965"/>
                    <a:gd name="T16" fmla="*/ 54 w 2316"/>
                    <a:gd name="T17" fmla="*/ 241 h 1965"/>
                    <a:gd name="T18" fmla="*/ 29 w 2316"/>
                    <a:gd name="T19" fmla="*/ 252 h 1965"/>
                    <a:gd name="T20" fmla="*/ 20 w 2316"/>
                    <a:gd name="T21" fmla="*/ 300 h 1965"/>
                    <a:gd name="T22" fmla="*/ 35 w 2316"/>
                    <a:gd name="T23" fmla="*/ 330 h 1965"/>
                    <a:gd name="T24" fmla="*/ 69 w 2316"/>
                    <a:gd name="T25" fmla="*/ 344 h 1965"/>
                    <a:gd name="T26" fmla="*/ 69 w 2316"/>
                    <a:gd name="T27" fmla="*/ 369 h 1965"/>
                    <a:gd name="T28" fmla="*/ 108 w 2316"/>
                    <a:gd name="T29" fmla="*/ 379 h 1965"/>
                    <a:gd name="T30" fmla="*/ 128 w 2316"/>
                    <a:gd name="T31" fmla="*/ 384 h 1965"/>
                    <a:gd name="T32" fmla="*/ 89 w 2316"/>
                    <a:gd name="T33" fmla="*/ 433 h 1965"/>
                    <a:gd name="T34" fmla="*/ 59 w 2316"/>
                    <a:gd name="T35" fmla="*/ 452 h 1965"/>
                    <a:gd name="T36" fmla="*/ 10 w 2316"/>
                    <a:gd name="T37" fmla="*/ 477 h 1965"/>
                    <a:gd name="T38" fmla="*/ 10 w 2316"/>
                    <a:gd name="T39" fmla="*/ 492 h 1965"/>
                    <a:gd name="T40" fmla="*/ 89 w 2316"/>
                    <a:gd name="T41" fmla="*/ 457 h 1965"/>
                    <a:gd name="T42" fmla="*/ 192 w 2316"/>
                    <a:gd name="T43" fmla="*/ 369 h 1965"/>
                    <a:gd name="T44" fmla="*/ 182 w 2316"/>
                    <a:gd name="T45" fmla="*/ 359 h 1965"/>
                    <a:gd name="T46" fmla="*/ 236 w 2316"/>
                    <a:gd name="T47" fmla="*/ 290 h 1965"/>
                    <a:gd name="T48" fmla="*/ 221 w 2316"/>
                    <a:gd name="T49" fmla="*/ 310 h 1965"/>
                    <a:gd name="T50" fmla="*/ 226 w 2316"/>
                    <a:gd name="T51" fmla="*/ 335 h 1965"/>
                    <a:gd name="T52" fmla="*/ 221 w 2316"/>
                    <a:gd name="T53" fmla="*/ 350 h 1965"/>
                    <a:gd name="T54" fmla="*/ 265 w 2316"/>
                    <a:gd name="T55" fmla="*/ 325 h 1965"/>
                    <a:gd name="T56" fmla="*/ 265 w 2316"/>
                    <a:gd name="T57" fmla="*/ 300 h 1965"/>
                    <a:gd name="T58" fmla="*/ 329 w 2316"/>
                    <a:gd name="T59" fmla="*/ 315 h 1965"/>
                    <a:gd name="T60" fmla="*/ 373 w 2316"/>
                    <a:gd name="T61" fmla="*/ 310 h 1965"/>
                    <a:gd name="T62" fmla="*/ 447 w 2316"/>
                    <a:gd name="T63" fmla="*/ 335 h 1965"/>
                    <a:gd name="T64" fmla="*/ 472 w 2316"/>
                    <a:gd name="T65" fmla="*/ 363 h 1965"/>
                    <a:gd name="T66" fmla="*/ 511 w 2316"/>
                    <a:gd name="T67" fmla="*/ 393 h 1965"/>
                    <a:gd name="T68" fmla="*/ 579 w 2316"/>
                    <a:gd name="T69" fmla="*/ 399 h 1965"/>
                    <a:gd name="T70" fmla="*/ 570 w 2316"/>
                    <a:gd name="T71" fmla="*/ 359 h 1965"/>
                    <a:gd name="T72" fmla="*/ 541 w 2316"/>
                    <a:gd name="T73" fmla="*/ 354 h 1965"/>
                    <a:gd name="T74" fmla="*/ 501 w 2316"/>
                    <a:gd name="T75" fmla="*/ 325 h 1965"/>
                    <a:gd name="T76" fmla="*/ 452 w 2316"/>
                    <a:gd name="T77" fmla="*/ 290 h 1965"/>
                    <a:gd name="T78" fmla="*/ 432 w 2316"/>
                    <a:gd name="T79" fmla="*/ 315 h 1965"/>
                    <a:gd name="T80" fmla="*/ 398 w 2316"/>
                    <a:gd name="T81" fmla="*/ 285 h 1965"/>
                    <a:gd name="T82" fmla="*/ 359 w 2316"/>
                    <a:gd name="T83" fmla="*/ 246 h 1965"/>
                    <a:gd name="T84" fmla="*/ 315 w 2316"/>
                    <a:gd name="T85" fmla="*/ 65 h 1965"/>
                    <a:gd name="T86" fmla="*/ 275 w 2316"/>
                    <a:gd name="T87" fmla="*/ 15 h 1965"/>
                    <a:gd name="T88" fmla="*/ 211 w 2316"/>
                    <a:gd name="T89" fmla="*/ 15 h 1965"/>
                    <a:gd name="T90" fmla="*/ 182 w 2316"/>
                    <a:gd name="T91" fmla="*/ 15 h 1965"/>
                    <a:gd name="T92" fmla="*/ 137 w 2316"/>
                    <a:gd name="T93" fmla="*/ 0 h 1965"/>
                    <a:gd name="T94" fmla="*/ 108 w 2316"/>
                    <a:gd name="T95" fmla="*/ 11 h 1965"/>
                    <a:gd name="T96" fmla="*/ 74 w 2316"/>
                    <a:gd name="T97" fmla="*/ 40 h 1965"/>
                    <a:gd name="T98" fmla="*/ 59 w 2316"/>
                    <a:gd name="T99" fmla="*/ 65 h 1965"/>
                    <a:gd name="T100" fmla="*/ 29 w 2316"/>
                    <a:gd name="T101" fmla="*/ 79 h 19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316" h="1965">
                      <a:moveTo>
                        <a:pt x="115" y="315"/>
                      </a:moveTo>
                      <a:lnTo>
                        <a:pt x="177" y="374"/>
                      </a:lnTo>
                      <a:lnTo>
                        <a:pt x="235" y="473"/>
                      </a:lnTo>
                      <a:lnTo>
                        <a:pt x="312" y="492"/>
                      </a:lnTo>
                      <a:lnTo>
                        <a:pt x="312" y="608"/>
                      </a:lnTo>
                      <a:lnTo>
                        <a:pt x="215" y="608"/>
                      </a:lnTo>
                      <a:lnTo>
                        <a:pt x="215" y="531"/>
                      </a:lnTo>
                      <a:lnTo>
                        <a:pt x="196" y="531"/>
                      </a:lnTo>
                      <a:lnTo>
                        <a:pt x="0" y="608"/>
                      </a:lnTo>
                      <a:lnTo>
                        <a:pt x="58" y="670"/>
                      </a:lnTo>
                      <a:lnTo>
                        <a:pt x="58" y="747"/>
                      </a:lnTo>
                      <a:lnTo>
                        <a:pt x="139" y="789"/>
                      </a:lnTo>
                      <a:lnTo>
                        <a:pt x="254" y="809"/>
                      </a:lnTo>
                      <a:lnTo>
                        <a:pt x="335" y="747"/>
                      </a:lnTo>
                      <a:lnTo>
                        <a:pt x="354" y="885"/>
                      </a:lnTo>
                      <a:lnTo>
                        <a:pt x="274" y="905"/>
                      </a:lnTo>
                      <a:lnTo>
                        <a:pt x="254" y="944"/>
                      </a:lnTo>
                      <a:lnTo>
                        <a:pt x="215" y="963"/>
                      </a:lnTo>
                      <a:lnTo>
                        <a:pt x="158" y="925"/>
                      </a:lnTo>
                      <a:lnTo>
                        <a:pt x="115" y="1005"/>
                      </a:lnTo>
                      <a:lnTo>
                        <a:pt x="19" y="1102"/>
                      </a:lnTo>
                      <a:lnTo>
                        <a:pt x="77" y="1199"/>
                      </a:lnTo>
                      <a:lnTo>
                        <a:pt x="58" y="1240"/>
                      </a:lnTo>
                      <a:lnTo>
                        <a:pt x="139" y="1317"/>
                      </a:lnTo>
                      <a:lnTo>
                        <a:pt x="235" y="1317"/>
                      </a:lnTo>
                      <a:lnTo>
                        <a:pt x="274" y="1376"/>
                      </a:lnTo>
                      <a:lnTo>
                        <a:pt x="254" y="1414"/>
                      </a:lnTo>
                      <a:lnTo>
                        <a:pt x="274" y="1475"/>
                      </a:lnTo>
                      <a:lnTo>
                        <a:pt x="354" y="1433"/>
                      </a:lnTo>
                      <a:lnTo>
                        <a:pt x="432" y="1514"/>
                      </a:lnTo>
                      <a:lnTo>
                        <a:pt x="547" y="1452"/>
                      </a:lnTo>
                      <a:lnTo>
                        <a:pt x="509" y="1534"/>
                      </a:lnTo>
                      <a:lnTo>
                        <a:pt x="509" y="1613"/>
                      </a:lnTo>
                      <a:lnTo>
                        <a:pt x="354" y="1730"/>
                      </a:lnTo>
                      <a:lnTo>
                        <a:pt x="293" y="1807"/>
                      </a:lnTo>
                      <a:lnTo>
                        <a:pt x="235" y="1807"/>
                      </a:lnTo>
                      <a:lnTo>
                        <a:pt x="139" y="1887"/>
                      </a:lnTo>
                      <a:lnTo>
                        <a:pt x="38" y="1908"/>
                      </a:lnTo>
                      <a:lnTo>
                        <a:pt x="0" y="1946"/>
                      </a:lnTo>
                      <a:lnTo>
                        <a:pt x="38" y="1965"/>
                      </a:lnTo>
                      <a:lnTo>
                        <a:pt x="235" y="1887"/>
                      </a:lnTo>
                      <a:lnTo>
                        <a:pt x="354" y="1827"/>
                      </a:lnTo>
                      <a:lnTo>
                        <a:pt x="590" y="1672"/>
                      </a:lnTo>
                      <a:lnTo>
                        <a:pt x="766" y="1475"/>
                      </a:lnTo>
                      <a:lnTo>
                        <a:pt x="782" y="1433"/>
                      </a:lnTo>
                      <a:lnTo>
                        <a:pt x="728" y="1433"/>
                      </a:lnTo>
                      <a:lnTo>
                        <a:pt x="902" y="1179"/>
                      </a:lnTo>
                      <a:lnTo>
                        <a:pt x="943" y="1159"/>
                      </a:lnTo>
                      <a:lnTo>
                        <a:pt x="943" y="1199"/>
                      </a:lnTo>
                      <a:lnTo>
                        <a:pt x="883" y="1240"/>
                      </a:lnTo>
                      <a:lnTo>
                        <a:pt x="863" y="1357"/>
                      </a:lnTo>
                      <a:lnTo>
                        <a:pt x="902" y="1337"/>
                      </a:lnTo>
                      <a:lnTo>
                        <a:pt x="863" y="1376"/>
                      </a:lnTo>
                      <a:lnTo>
                        <a:pt x="883" y="1398"/>
                      </a:lnTo>
                      <a:lnTo>
                        <a:pt x="1002" y="1317"/>
                      </a:lnTo>
                      <a:lnTo>
                        <a:pt x="1060" y="1298"/>
                      </a:lnTo>
                      <a:lnTo>
                        <a:pt x="1079" y="1240"/>
                      </a:lnTo>
                      <a:lnTo>
                        <a:pt x="1060" y="1199"/>
                      </a:lnTo>
                      <a:lnTo>
                        <a:pt x="1179" y="1179"/>
                      </a:lnTo>
                      <a:lnTo>
                        <a:pt x="1314" y="1260"/>
                      </a:lnTo>
                      <a:lnTo>
                        <a:pt x="1434" y="1218"/>
                      </a:lnTo>
                      <a:lnTo>
                        <a:pt x="1491" y="1240"/>
                      </a:lnTo>
                      <a:lnTo>
                        <a:pt x="1572" y="1240"/>
                      </a:lnTo>
                      <a:lnTo>
                        <a:pt x="1788" y="1337"/>
                      </a:lnTo>
                      <a:lnTo>
                        <a:pt x="1827" y="1376"/>
                      </a:lnTo>
                      <a:lnTo>
                        <a:pt x="1885" y="1452"/>
                      </a:lnTo>
                      <a:lnTo>
                        <a:pt x="2004" y="1534"/>
                      </a:lnTo>
                      <a:lnTo>
                        <a:pt x="2042" y="1572"/>
                      </a:lnTo>
                      <a:lnTo>
                        <a:pt x="2181" y="1650"/>
                      </a:lnTo>
                      <a:lnTo>
                        <a:pt x="2316" y="1594"/>
                      </a:lnTo>
                      <a:lnTo>
                        <a:pt x="2316" y="1514"/>
                      </a:lnTo>
                      <a:lnTo>
                        <a:pt x="2278" y="1433"/>
                      </a:lnTo>
                      <a:lnTo>
                        <a:pt x="2219" y="1414"/>
                      </a:lnTo>
                      <a:lnTo>
                        <a:pt x="2162" y="1414"/>
                      </a:lnTo>
                      <a:lnTo>
                        <a:pt x="2081" y="1357"/>
                      </a:lnTo>
                      <a:lnTo>
                        <a:pt x="2004" y="1298"/>
                      </a:lnTo>
                      <a:lnTo>
                        <a:pt x="1846" y="1140"/>
                      </a:lnTo>
                      <a:lnTo>
                        <a:pt x="1807" y="1159"/>
                      </a:lnTo>
                      <a:lnTo>
                        <a:pt x="1768" y="1218"/>
                      </a:lnTo>
                      <a:lnTo>
                        <a:pt x="1727" y="1260"/>
                      </a:lnTo>
                      <a:lnTo>
                        <a:pt x="1591" y="1179"/>
                      </a:lnTo>
                      <a:lnTo>
                        <a:pt x="1591" y="1140"/>
                      </a:lnTo>
                      <a:lnTo>
                        <a:pt x="1472" y="1179"/>
                      </a:lnTo>
                      <a:lnTo>
                        <a:pt x="1434" y="982"/>
                      </a:lnTo>
                      <a:lnTo>
                        <a:pt x="1337" y="551"/>
                      </a:lnTo>
                      <a:lnTo>
                        <a:pt x="1257" y="258"/>
                      </a:lnTo>
                      <a:lnTo>
                        <a:pt x="1217" y="119"/>
                      </a:lnTo>
                      <a:lnTo>
                        <a:pt x="1098" y="60"/>
                      </a:lnTo>
                      <a:lnTo>
                        <a:pt x="1040" y="100"/>
                      </a:lnTo>
                      <a:lnTo>
                        <a:pt x="844" y="60"/>
                      </a:lnTo>
                      <a:lnTo>
                        <a:pt x="782" y="81"/>
                      </a:lnTo>
                      <a:lnTo>
                        <a:pt x="728" y="60"/>
                      </a:lnTo>
                      <a:lnTo>
                        <a:pt x="728" y="41"/>
                      </a:lnTo>
                      <a:lnTo>
                        <a:pt x="547" y="0"/>
                      </a:lnTo>
                      <a:lnTo>
                        <a:pt x="531" y="41"/>
                      </a:lnTo>
                      <a:lnTo>
                        <a:pt x="432" y="41"/>
                      </a:lnTo>
                      <a:lnTo>
                        <a:pt x="354" y="100"/>
                      </a:lnTo>
                      <a:lnTo>
                        <a:pt x="293" y="157"/>
                      </a:lnTo>
                      <a:lnTo>
                        <a:pt x="274" y="219"/>
                      </a:lnTo>
                      <a:lnTo>
                        <a:pt x="235" y="258"/>
                      </a:lnTo>
                      <a:lnTo>
                        <a:pt x="158" y="258"/>
                      </a:lnTo>
                      <a:lnTo>
                        <a:pt x="115" y="315"/>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4" name="Freeform 238">
                  <a:extLst>
                    <a:ext uri="{FF2B5EF4-FFF2-40B4-BE49-F238E27FC236}">
                      <a16:creationId xmlns:a16="http://schemas.microsoft.com/office/drawing/2014/main" id="{9E3FE10B-8D96-4FAE-BF1D-DD80DC6E17C6}"/>
                    </a:ext>
                  </a:extLst>
                </p:cNvPr>
                <p:cNvSpPr>
                  <a:spLocks/>
                </p:cNvSpPr>
                <p:nvPr/>
              </p:nvSpPr>
              <p:spPr bwMode="gray">
                <a:xfrm>
                  <a:off x="1217007" y="5232400"/>
                  <a:ext cx="1800513" cy="1488010"/>
                </a:xfrm>
                <a:custGeom>
                  <a:avLst/>
                  <a:gdLst>
                    <a:gd name="T0" fmla="*/ 45 w 2316"/>
                    <a:gd name="T1" fmla="*/ 94 h 1965"/>
                    <a:gd name="T2" fmla="*/ 78 w 2316"/>
                    <a:gd name="T3" fmla="*/ 123 h 1965"/>
                    <a:gd name="T4" fmla="*/ 54 w 2316"/>
                    <a:gd name="T5" fmla="*/ 152 h 1965"/>
                    <a:gd name="T6" fmla="*/ 49 w 2316"/>
                    <a:gd name="T7" fmla="*/ 133 h 1965"/>
                    <a:gd name="T8" fmla="*/ 15 w 2316"/>
                    <a:gd name="T9" fmla="*/ 168 h 1965"/>
                    <a:gd name="T10" fmla="*/ 35 w 2316"/>
                    <a:gd name="T11" fmla="*/ 198 h 1965"/>
                    <a:gd name="T12" fmla="*/ 84 w 2316"/>
                    <a:gd name="T13" fmla="*/ 187 h 1965"/>
                    <a:gd name="T14" fmla="*/ 69 w 2316"/>
                    <a:gd name="T15" fmla="*/ 227 h 1965"/>
                    <a:gd name="T16" fmla="*/ 54 w 2316"/>
                    <a:gd name="T17" fmla="*/ 241 h 1965"/>
                    <a:gd name="T18" fmla="*/ 29 w 2316"/>
                    <a:gd name="T19" fmla="*/ 252 h 1965"/>
                    <a:gd name="T20" fmla="*/ 20 w 2316"/>
                    <a:gd name="T21" fmla="*/ 300 h 1965"/>
                    <a:gd name="T22" fmla="*/ 35 w 2316"/>
                    <a:gd name="T23" fmla="*/ 330 h 1965"/>
                    <a:gd name="T24" fmla="*/ 69 w 2316"/>
                    <a:gd name="T25" fmla="*/ 344 h 1965"/>
                    <a:gd name="T26" fmla="*/ 69 w 2316"/>
                    <a:gd name="T27" fmla="*/ 369 h 1965"/>
                    <a:gd name="T28" fmla="*/ 108 w 2316"/>
                    <a:gd name="T29" fmla="*/ 379 h 1965"/>
                    <a:gd name="T30" fmla="*/ 128 w 2316"/>
                    <a:gd name="T31" fmla="*/ 384 h 1965"/>
                    <a:gd name="T32" fmla="*/ 89 w 2316"/>
                    <a:gd name="T33" fmla="*/ 433 h 1965"/>
                    <a:gd name="T34" fmla="*/ 59 w 2316"/>
                    <a:gd name="T35" fmla="*/ 452 h 1965"/>
                    <a:gd name="T36" fmla="*/ 10 w 2316"/>
                    <a:gd name="T37" fmla="*/ 477 h 1965"/>
                    <a:gd name="T38" fmla="*/ 10 w 2316"/>
                    <a:gd name="T39" fmla="*/ 492 h 1965"/>
                    <a:gd name="T40" fmla="*/ 89 w 2316"/>
                    <a:gd name="T41" fmla="*/ 457 h 1965"/>
                    <a:gd name="T42" fmla="*/ 192 w 2316"/>
                    <a:gd name="T43" fmla="*/ 369 h 1965"/>
                    <a:gd name="T44" fmla="*/ 182 w 2316"/>
                    <a:gd name="T45" fmla="*/ 359 h 1965"/>
                    <a:gd name="T46" fmla="*/ 236 w 2316"/>
                    <a:gd name="T47" fmla="*/ 290 h 1965"/>
                    <a:gd name="T48" fmla="*/ 221 w 2316"/>
                    <a:gd name="T49" fmla="*/ 310 h 1965"/>
                    <a:gd name="T50" fmla="*/ 226 w 2316"/>
                    <a:gd name="T51" fmla="*/ 335 h 1965"/>
                    <a:gd name="T52" fmla="*/ 221 w 2316"/>
                    <a:gd name="T53" fmla="*/ 350 h 1965"/>
                    <a:gd name="T54" fmla="*/ 265 w 2316"/>
                    <a:gd name="T55" fmla="*/ 325 h 1965"/>
                    <a:gd name="T56" fmla="*/ 265 w 2316"/>
                    <a:gd name="T57" fmla="*/ 300 h 1965"/>
                    <a:gd name="T58" fmla="*/ 329 w 2316"/>
                    <a:gd name="T59" fmla="*/ 315 h 1965"/>
                    <a:gd name="T60" fmla="*/ 373 w 2316"/>
                    <a:gd name="T61" fmla="*/ 310 h 1965"/>
                    <a:gd name="T62" fmla="*/ 447 w 2316"/>
                    <a:gd name="T63" fmla="*/ 335 h 1965"/>
                    <a:gd name="T64" fmla="*/ 472 w 2316"/>
                    <a:gd name="T65" fmla="*/ 363 h 1965"/>
                    <a:gd name="T66" fmla="*/ 511 w 2316"/>
                    <a:gd name="T67" fmla="*/ 393 h 1965"/>
                    <a:gd name="T68" fmla="*/ 579 w 2316"/>
                    <a:gd name="T69" fmla="*/ 399 h 1965"/>
                    <a:gd name="T70" fmla="*/ 570 w 2316"/>
                    <a:gd name="T71" fmla="*/ 359 h 1965"/>
                    <a:gd name="T72" fmla="*/ 541 w 2316"/>
                    <a:gd name="T73" fmla="*/ 354 h 1965"/>
                    <a:gd name="T74" fmla="*/ 501 w 2316"/>
                    <a:gd name="T75" fmla="*/ 325 h 1965"/>
                    <a:gd name="T76" fmla="*/ 452 w 2316"/>
                    <a:gd name="T77" fmla="*/ 290 h 1965"/>
                    <a:gd name="T78" fmla="*/ 432 w 2316"/>
                    <a:gd name="T79" fmla="*/ 315 h 1965"/>
                    <a:gd name="T80" fmla="*/ 398 w 2316"/>
                    <a:gd name="T81" fmla="*/ 285 h 1965"/>
                    <a:gd name="T82" fmla="*/ 359 w 2316"/>
                    <a:gd name="T83" fmla="*/ 246 h 1965"/>
                    <a:gd name="T84" fmla="*/ 315 w 2316"/>
                    <a:gd name="T85" fmla="*/ 65 h 1965"/>
                    <a:gd name="T86" fmla="*/ 275 w 2316"/>
                    <a:gd name="T87" fmla="*/ 15 h 1965"/>
                    <a:gd name="T88" fmla="*/ 211 w 2316"/>
                    <a:gd name="T89" fmla="*/ 15 h 1965"/>
                    <a:gd name="T90" fmla="*/ 182 w 2316"/>
                    <a:gd name="T91" fmla="*/ 15 h 1965"/>
                    <a:gd name="T92" fmla="*/ 137 w 2316"/>
                    <a:gd name="T93" fmla="*/ 0 h 1965"/>
                    <a:gd name="T94" fmla="*/ 108 w 2316"/>
                    <a:gd name="T95" fmla="*/ 11 h 1965"/>
                    <a:gd name="T96" fmla="*/ 74 w 2316"/>
                    <a:gd name="T97" fmla="*/ 40 h 1965"/>
                    <a:gd name="T98" fmla="*/ 59 w 2316"/>
                    <a:gd name="T99" fmla="*/ 65 h 1965"/>
                    <a:gd name="T100" fmla="*/ 29 w 2316"/>
                    <a:gd name="T101" fmla="*/ 79 h 19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316" h="1965">
                      <a:moveTo>
                        <a:pt x="115" y="315"/>
                      </a:moveTo>
                      <a:lnTo>
                        <a:pt x="177" y="374"/>
                      </a:lnTo>
                      <a:lnTo>
                        <a:pt x="235" y="473"/>
                      </a:lnTo>
                      <a:lnTo>
                        <a:pt x="312" y="492"/>
                      </a:lnTo>
                      <a:lnTo>
                        <a:pt x="312" y="608"/>
                      </a:lnTo>
                      <a:lnTo>
                        <a:pt x="215" y="608"/>
                      </a:lnTo>
                      <a:lnTo>
                        <a:pt x="215" y="531"/>
                      </a:lnTo>
                      <a:lnTo>
                        <a:pt x="196" y="531"/>
                      </a:lnTo>
                      <a:lnTo>
                        <a:pt x="0" y="608"/>
                      </a:lnTo>
                      <a:lnTo>
                        <a:pt x="58" y="670"/>
                      </a:lnTo>
                      <a:lnTo>
                        <a:pt x="58" y="747"/>
                      </a:lnTo>
                      <a:lnTo>
                        <a:pt x="139" y="789"/>
                      </a:lnTo>
                      <a:lnTo>
                        <a:pt x="254" y="809"/>
                      </a:lnTo>
                      <a:lnTo>
                        <a:pt x="335" y="747"/>
                      </a:lnTo>
                      <a:lnTo>
                        <a:pt x="354" y="885"/>
                      </a:lnTo>
                      <a:lnTo>
                        <a:pt x="274" y="905"/>
                      </a:lnTo>
                      <a:lnTo>
                        <a:pt x="254" y="944"/>
                      </a:lnTo>
                      <a:lnTo>
                        <a:pt x="215" y="963"/>
                      </a:lnTo>
                      <a:lnTo>
                        <a:pt x="158" y="925"/>
                      </a:lnTo>
                      <a:lnTo>
                        <a:pt x="115" y="1005"/>
                      </a:lnTo>
                      <a:lnTo>
                        <a:pt x="19" y="1102"/>
                      </a:lnTo>
                      <a:lnTo>
                        <a:pt x="77" y="1199"/>
                      </a:lnTo>
                      <a:lnTo>
                        <a:pt x="58" y="1240"/>
                      </a:lnTo>
                      <a:lnTo>
                        <a:pt x="139" y="1317"/>
                      </a:lnTo>
                      <a:lnTo>
                        <a:pt x="235" y="1317"/>
                      </a:lnTo>
                      <a:lnTo>
                        <a:pt x="274" y="1376"/>
                      </a:lnTo>
                      <a:lnTo>
                        <a:pt x="254" y="1414"/>
                      </a:lnTo>
                      <a:lnTo>
                        <a:pt x="274" y="1475"/>
                      </a:lnTo>
                      <a:lnTo>
                        <a:pt x="354" y="1433"/>
                      </a:lnTo>
                      <a:lnTo>
                        <a:pt x="432" y="1514"/>
                      </a:lnTo>
                      <a:lnTo>
                        <a:pt x="547" y="1452"/>
                      </a:lnTo>
                      <a:lnTo>
                        <a:pt x="509" y="1534"/>
                      </a:lnTo>
                      <a:lnTo>
                        <a:pt x="509" y="1613"/>
                      </a:lnTo>
                      <a:lnTo>
                        <a:pt x="354" y="1730"/>
                      </a:lnTo>
                      <a:lnTo>
                        <a:pt x="293" y="1807"/>
                      </a:lnTo>
                      <a:lnTo>
                        <a:pt x="235" y="1807"/>
                      </a:lnTo>
                      <a:lnTo>
                        <a:pt x="139" y="1887"/>
                      </a:lnTo>
                      <a:lnTo>
                        <a:pt x="38" y="1908"/>
                      </a:lnTo>
                      <a:lnTo>
                        <a:pt x="0" y="1946"/>
                      </a:lnTo>
                      <a:lnTo>
                        <a:pt x="38" y="1965"/>
                      </a:lnTo>
                      <a:lnTo>
                        <a:pt x="235" y="1887"/>
                      </a:lnTo>
                      <a:lnTo>
                        <a:pt x="354" y="1827"/>
                      </a:lnTo>
                      <a:lnTo>
                        <a:pt x="590" y="1672"/>
                      </a:lnTo>
                      <a:lnTo>
                        <a:pt x="766" y="1475"/>
                      </a:lnTo>
                      <a:lnTo>
                        <a:pt x="782" y="1433"/>
                      </a:lnTo>
                      <a:lnTo>
                        <a:pt x="728" y="1433"/>
                      </a:lnTo>
                      <a:lnTo>
                        <a:pt x="902" y="1179"/>
                      </a:lnTo>
                      <a:lnTo>
                        <a:pt x="943" y="1159"/>
                      </a:lnTo>
                      <a:lnTo>
                        <a:pt x="943" y="1199"/>
                      </a:lnTo>
                      <a:lnTo>
                        <a:pt x="883" y="1240"/>
                      </a:lnTo>
                      <a:lnTo>
                        <a:pt x="863" y="1357"/>
                      </a:lnTo>
                      <a:lnTo>
                        <a:pt x="902" y="1337"/>
                      </a:lnTo>
                      <a:lnTo>
                        <a:pt x="863" y="1376"/>
                      </a:lnTo>
                      <a:lnTo>
                        <a:pt x="883" y="1398"/>
                      </a:lnTo>
                      <a:lnTo>
                        <a:pt x="1002" y="1317"/>
                      </a:lnTo>
                      <a:lnTo>
                        <a:pt x="1060" y="1298"/>
                      </a:lnTo>
                      <a:lnTo>
                        <a:pt x="1079" y="1240"/>
                      </a:lnTo>
                      <a:lnTo>
                        <a:pt x="1060" y="1199"/>
                      </a:lnTo>
                      <a:lnTo>
                        <a:pt x="1179" y="1179"/>
                      </a:lnTo>
                      <a:lnTo>
                        <a:pt x="1314" y="1260"/>
                      </a:lnTo>
                      <a:lnTo>
                        <a:pt x="1434" y="1218"/>
                      </a:lnTo>
                      <a:lnTo>
                        <a:pt x="1491" y="1240"/>
                      </a:lnTo>
                      <a:lnTo>
                        <a:pt x="1572" y="1240"/>
                      </a:lnTo>
                      <a:lnTo>
                        <a:pt x="1788" y="1337"/>
                      </a:lnTo>
                      <a:lnTo>
                        <a:pt x="1827" y="1376"/>
                      </a:lnTo>
                      <a:lnTo>
                        <a:pt x="1885" y="1452"/>
                      </a:lnTo>
                      <a:lnTo>
                        <a:pt x="2004" y="1534"/>
                      </a:lnTo>
                      <a:lnTo>
                        <a:pt x="2042" y="1572"/>
                      </a:lnTo>
                      <a:lnTo>
                        <a:pt x="2181" y="1650"/>
                      </a:lnTo>
                      <a:lnTo>
                        <a:pt x="2316" y="1594"/>
                      </a:lnTo>
                      <a:lnTo>
                        <a:pt x="2316" y="1514"/>
                      </a:lnTo>
                      <a:lnTo>
                        <a:pt x="2278" y="1433"/>
                      </a:lnTo>
                      <a:lnTo>
                        <a:pt x="2219" y="1414"/>
                      </a:lnTo>
                      <a:lnTo>
                        <a:pt x="2162" y="1414"/>
                      </a:lnTo>
                      <a:lnTo>
                        <a:pt x="2081" y="1357"/>
                      </a:lnTo>
                      <a:lnTo>
                        <a:pt x="2004" y="1298"/>
                      </a:lnTo>
                      <a:lnTo>
                        <a:pt x="1846" y="1140"/>
                      </a:lnTo>
                      <a:lnTo>
                        <a:pt x="1807" y="1159"/>
                      </a:lnTo>
                      <a:lnTo>
                        <a:pt x="1768" y="1218"/>
                      </a:lnTo>
                      <a:lnTo>
                        <a:pt x="1727" y="1260"/>
                      </a:lnTo>
                      <a:lnTo>
                        <a:pt x="1591" y="1179"/>
                      </a:lnTo>
                      <a:lnTo>
                        <a:pt x="1591" y="1140"/>
                      </a:lnTo>
                      <a:lnTo>
                        <a:pt x="1472" y="1179"/>
                      </a:lnTo>
                      <a:lnTo>
                        <a:pt x="1434" y="982"/>
                      </a:lnTo>
                      <a:lnTo>
                        <a:pt x="1337" y="551"/>
                      </a:lnTo>
                      <a:lnTo>
                        <a:pt x="1257" y="258"/>
                      </a:lnTo>
                      <a:lnTo>
                        <a:pt x="1217" y="119"/>
                      </a:lnTo>
                      <a:lnTo>
                        <a:pt x="1098" y="60"/>
                      </a:lnTo>
                      <a:lnTo>
                        <a:pt x="1040" y="100"/>
                      </a:lnTo>
                      <a:lnTo>
                        <a:pt x="844" y="60"/>
                      </a:lnTo>
                      <a:lnTo>
                        <a:pt x="782" y="81"/>
                      </a:lnTo>
                      <a:lnTo>
                        <a:pt x="728" y="60"/>
                      </a:lnTo>
                      <a:lnTo>
                        <a:pt x="728" y="41"/>
                      </a:lnTo>
                      <a:lnTo>
                        <a:pt x="547" y="0"/>
                      </a:lnTo>
                      <a:lnTo>
                        <a:pt x="531" y="41"/>
                      </a:lnTo>
                      <a:lnTo>
                        <a:pt x="432" y="41"/>
                      </a:lnTo>
                      <a:lnTo>
                        <a:pt x="354" y="100"/>
                      </a:lnTo>
                      <a:lnTo>
                        <a:pt x="293" y="157"/>
                      </a:lnTo>
                      <a:lnTo>
                        <a:pt x="274" y="219"/>
                      </a:lnTo>
                      <a:lnTo>
                        <a:pt x="235" y="258"/>
                      </a:lnTo>
                      <a:lnTo>
                        <a:pt x="158" y="258"/>
                      </a:lnTo>
                      <a:lnTo>
                        <a:pt x="115" y="315"/>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 name="Freeform 239">
                  <a:extLst>
                    <a:ext uri="{FF2B5EF4-FFF2-40B4-BE49-F238E27FC236}">
                      <a16:creationId xmlns:a16="http://schemas.microsoft.com/office/drawing/2014/main" id="{6D337B77-D1F4-4A1B-892B-E29A67DE2A07}"/>
                    </a:ext>
                  </a:extLst>
                </p:cNvPr>
                <p:cNvSpPr>
                  <a:spLocks/>
                </p:cNvSpPr>
                <p:nvPr/>
              </p:nvSpPr>
              <p:spPr bwMode="gray">
                <a:xfrm>
                  <a:off x="1148594" y="6712841"/>
                  <a:ext cx="40426" cy="22706"/>
                </a:xfrm>
                <a:custGeom>
                  <a:avLst/>
                  <a:gdLst>
                    <a:gd name="T0" fmla="*/ 7 w 52"/>
                    <a:gd name="T1" fmla="*/ 5 h 28"/>
                    <a:gd name="T2" fmla="*/ 7 w 52"/>
                    <a:gd name="T3" fmla="*/ 5 h 28"/>
                    <a:gd name="T4" fmla="*/ 7 w 52"/>
                    <a:gd name="T5" fmla="*/ 4 h 28"/>
                    <a:gd name="T6" fmla="*/ 7 w 52"/>
                    <a:gd name="T7" fmla="*/ 3 h 28"/>
                    <a:gd name="T8" fmla="*/ 7 w 52"/>
                    <a:gd name="T9" fmla="*/ 2 h 28"/>
                    <a:gd name="T10" fmla="*/ 7 w 52"/>
                    <a:gd name="T11" fmla="*/ 2 h 28"/>
                    <a:gd name="T12" fmla="*/ 7 w 52"/>
                    <a:gd name="T13" fmla="*/ 2 h 28"/>
                    <a:gd name="T14" fmla="*/ 5 w 52"/>
                    <a:gd name="T15" fmla="*/ 1 h 28"/>
                    <a:gd name="T16" fmla="*/ 3 w 52"/>
                    <a:gd name="T17" fmla="*/ 0 h 28"/>
                    <a:gd name="T18" fmla="*/ 1 w 52"/>
                    <a:gd name="T19" fmla="*/ 1 h 28"/>
                    <a:gd name="T20" fmla="*/ 0 w 52"/>
                    <a:gd name="T21" fmla="*/ 2 h 28"/>
                    <a:gd name="T22" fmla="*/ 0 w 52"/>
                    <a:gd name="T23" fmla="*/ 2 h 28"/>
                    <a:gd name="T24" fmla="*/ 0 w 52"/>
                    <a:gd name="T25" fmla="*/ 3 h 28"/>
                    <a:gd name="T26" fmla="*/ 1 w 52"/>
                    <a:gd name="T27" fmla="*/ 5 h 28"/>
                    <a:gd name="T28" fmla="*/ 2 w 52"/>
                    <a:gd name="T29" fmla="*/ 6 h 28"/>
                    <a:gd name="T30" fmla="*/ 3 w 52"/>
                    <a:gd name="T31" fmla="*/ 6 h 28"/>
                    <a:gd name="T32" fmla="*/ 4 w 52"/>
                    <a:gd name="T33" fmla="*/ 8 h 28"/>
                    <a:gd name="T34" fmla="*/ 6 w 52"/>
                    <a:gd name="T35" fmla="*/ 8 h 28"/>
                    <a:gd name="T36" fmla="*/ 7 w 52"/>
                    <a:gd name="T37" fmla="*/ 8 h 28"/>
                    <a:gd name="T38" fmla="*/ 9 w 52"/>
                    <a:gd name="T39" fmla="*/ 8 h 28"/>
                    <a:gd name="T40" fmla="*/ 9 w 52"/>
                    <a:gd name="T41" fmla="*/ 8 h 28"/>
                    <a:gd name="T42" fmla="*/ 11 w 52"/>
                    <a:gd name="T43" fmla="*/ 6 h 28"/>
                    <a:gd name="T44" fmla="*/ 13 w 52"/>
                    <a:gd name="T45" fmla="*/ 5 h 28"/>
                    <a:gd name="T46" fmla="*/ 13 w 52"/>
                    <a:gd name="T47" fmla="*/ 3 h 28"/>
                    <a:gd name="T48" fmla="*/ 13 w 52"/>
                    <a:gd name="T49" fmla="*/ 1 h 28"/>
                    <a:gd name="T50" fmla="*/ 13 w 52"/>
                    <a:gd name="T51" fmla="*/ 1 h 28"/>
                    <a:gd name="T52" fmla="*/ 12 w 52"/>
                    <a:gd name="T53" fmla="*/ 0 h 28"/>
                    <a:gd name="T54" fmla="*/ 11 w 52"/>
                    <a:gd name="T55" fmla="*/ 1 h 28"/>
                    <a:gd name="T56" fmla="*/ 9 w 52"/>
                    <a:gd name="T57" fmla="*/ 3 h 28"/>
                    <a:gd name="T58" fmla="*/ 7 w 52"/>
                    <a:gd name="T59" fmla="*/ 5 h 28"/>
                    <a:gd name="T60" fmla="*/ 7 w 52"/>
                    <a:gd name="T61" fmla="*/ 5 h 28"/>
                    <a:gd name="T62" fmla="*/ 7 w 52"/>
                    <a:gd name="T63" fmla="*/ 5 h 28"/>
                    <a:gd name="T64" fmla="*/ 7 w 52"/>
                    <a:gd name="T65" fmla="*/ 6 h 28"/>
                    <a:gd name="T66" fmla="*/ 7 w 52"/>
                    <a:gd name="T67" fmla="*/ 7 h 28"/>
                    <a:gd name="T68" fmla="*/ 7 w 52"/>
                    <a:gd name="T69" fmla="*/ 8 h 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2" h="28">
                      <a:moveTo>
                        <a:pt x="25" y="18"/>
                      </a:moveTo>
                      <a:lnTo>
                        <a:pt x="25" y="18"/>
                      </a:lnTo>
                      <a:lnTo>
                        <a:pt x="27" y="15"/>
                      </a:lnTo>
                      <a:lnTo>
                        <a:pt x="28" y="11"/>
                      </a:lnTo>
                      <a:lnTo>
                        <a:pt x="28" y="8"/>
                      </a:lnTo>
                      <a:lnTo>
                        <a:pt x="28" y="5"/>
                      </a:lnTo>
                      <a:lnTo>
                        <a:pt x="20" y="2"/>
                      </a:lnTo>
                      <a:lnTo>
                        <a:pt x="11" y="0"/>
                      </a:lnTo>
                      <a:lnTo>
                        <a:pt x="4" y="1"/>
                      </a:lnTo>
                      <a:lnTo>
                        <a:pt x="0" y="5"/>
                      </a:lnTo>
                      <a:lnTo>
                        <a:pt x="0" y="10"/>
                      </a:lnTo>
                      <a:lnTo>
                        <a:pt x="2" y="16"/>
                      </a:lnTo>
                      <a:lnTo>
                        <a:pt x="5" y="20"/>
                      </a:lnTo>
                      <a:lnTo>
                        <a:pt x="10" y="23"/>
                      </a:lnTo>
                      <a:lnTo>
                        <a:pt x="16" y="26"/>
                      </a:lnTo>
                      <a:lnTo>
                        <a:pt x="22" y="27"/>
                      </a:lnTo>
                      <a:lnTo>
                        <a:pt x="28" y="28"/>
                      </a:lnTo>
                      <a:lnTo>
                        <a:pt x="35" y="27"/>
                      </a:lnTo>
                      <a:lnTo>
                        <a:pt x="42" y="23"/>
                      </a:lnTo>
                      <a:lnTo>
                        <a:pt x="49" y="17"/>
                      </a:lnTo>
                      <a:lnTo>
                        <a:pt x="52" y="9"/>
                      </a:lnTo>
                      <a:lnTo>
                        <a:pt x="51" y="2"/>
                      </a:lnTo>
                      <a:lnTo>
                        <a:pt x="46" y="0"/>
                      </a:lnTo>
                      <a:lnTo>
                        <a:pt x="41" y="4"/>
                      </a:lnTo>
                      <a:lnTo>
                        <a:pt x="35" y="11"/>
                      </a:lnTo>
                      <a:lnTo>
                        <a:pt x="28" y="18"/>
                      </a:lnTo>
                      <a:lnTo>
                        <a:pt x="26" y="19"/>
                      </a:lnTo>
                      <a:lnTo>
                        <a:pt x="26" y="21"/>
                      </a:lnTo>
                      <a:lnTo>
                        <a:pt x="26" y="24"/>
                      </a:lnTo>
                      <a:lnTo>
                        <a:pt x="28" y="27"/>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6" name="Freeform 240">
                  <a:extLst>
                    <a:ext uri="{FF2B5EF4-FFF2-40B4-BE49-F238E27FC236}">
                      <a16:creationId xmlns:a16="http://schemas.microsoft.com/office/drawing/2014/main" id="{4899EAB9-7A84-4F90-9D94-342D829F0587}"/>
                    </a:ext>
                  </a:extLst>
                </p:cNvPr>
                <p:cNvSpPr>
                  <a:spLocks/>
                </p:cNvSpPr>
                <p:nvPr/>
              </p:nvSpPr>
              <p:spPr bwMode="gray">
                <a:xfrm>
                  <a:off x="1059968" y="6729492"/>
                  <a:ext cx="87071" cy="56008"/>
                </a:xfrm>
                <a:custGeom>
                  <a:avLst/>
                  <a:gdLst>
                    <a:gd name="T0" fmla="*/ 24 w 111"/>
                    <a:gd name="T1" fmla="*/ 1 h 75"/>
                    <a:gd name="T2" fmla="*/ 20 w 111"/>
                    <a:gd name="T3" fmla="*/ 0 h 75"/>
                    <a:gd name="T4" fmla="*/ 16 w 111"/>
                    <a:gd name="T5" fmla="*/ 0 h 75"/>
                    <a:gd name="T6" fmla="*/ 12 w 111"/>
                    <a:gd name="T7" fmla="*/ 1 h 75"/>
                    <a:gd name="T8" fmla="*/ 9 w 111"/>
                    <a:gd name="T9" fmla="*/ 3 h 75"/>
                    <a:gd name="T10" fmla="*/ 9 w 111"/>
                    <a:gd name="T11" fmla="*/ 6 h 75"/>
                    <a:gd name="T12" fmla="*/ 8 w 111"/>
                    <a:gd name="T13" fmla="*/ 7 h 75"/>
                    <a:gd name="T14" fmla="*/ 5 w 111"/>
                    <a:gd name="T15" fmla="*/ 8 h 75"/>
                    <a:gd name="T16" fmla="*/ 3 w 111"/>
                    <a:gd name="T17" fmla="*/ 10 h 75"/>
                    <a:gd name="T18" fmla="*/ 3 w 111"/>
                    <a:gd name="T19" fmla="*/ 12 h 75"/>
                    <a:gd name="T20" fmla="*/ 2 w 111"/>
                    <a:gd name="T21" fmla="*/ 14 h 75"/>
                    <a:gd name="T22" fmla="*/ 1 w 111"/>
                    <a:gd name="T23" fmla="*/ 16 h 75"/>
                    <a:gd name="T24" fmla="*/ 1 w 111"/>
                    <a:gd name="T25" fmla="*/ 17 h 75"/>
                    <a:gd name="T26" fmla="*/ 0 w 111"/>
                    <a:gd name="T27" fmla="*/ 17 h 75"/>
                    <a:gd name="T28" fmla="*/ 1 w 111"/>
                    <a:gd name="T29" fmla="*/ 18 h 75"/>
                    <a:gd name="T30" fmla="*/ 1 w 111"/>
                    <a:gd name="T31" fmla="*/ 17 h 75"/>
                    <a:gd name="T32" fmla="*/ 1 w 111"/>
                    <a:gd name="T33" fmla="*/ 17 h 75"/>
                    <a:gd name="T34" fmla="*/ 1 w 111"/>
                    <a:gd name="T35" fmla="*/ 18 h 75"/>
                    <a:gd name="T36" fmla="*/ 2 w 111"/>
                    <a:gd name="T37" fmla="*/ 18 h 75"/>
                    <a:gd name="T38" fmla="*/ 4 w 111"/>
                    <a:gd name="T39" fmla="*/ 18 h 75"/>
                    <a:gd name="T40" fmla="*/ 6 w 111"/>
                    <a:gd name="T41" fmla="*/ 16 h 75"/>
                    <a:gd name="T42" fmla="*/ 9 w 111"/>
                    <a:gd name="T43" fmla="*/ 14 h 75"/>
                    <a:gd name="T44" fmla="*/ 12 w 111"/>
                    <a:gd name="T45" fmla="*/ 13 h 75"/>
                    <a:gd name="T46" fmla="*/ 14 w 111"/>
                    <a:gd name="T47" fmla="*/ 11 h 75"/>
                    <a:gd name="T48" fmla="*/ 17 w 111"/>
                    <a:gd name="T49" fmla="*/ 9 h 75"/>
                    <a:gd name="T50" fmla="*/ 20 w 111"/>
                    <a:gd name="T51" fmla="*/ 7 h 75"/>
                    <a:gd name="T52" fmla="*/ 22 w 111"/>
                    <a:gd name="T53" fmla="*/ 5 h 75"/>
                    <a:gd name="T54" fmla="*/ 25 w 111"/>
                    <a:gd name="T55" fmla="*/ 5 h 75"/>
                    <a:gd name="T56" fmla="*/ 26 w 111"/>
                    <a:gd name="T57" fmla="*/ 4 h 75"/>
                    <a:gd name="T58" fmla="*/ 28 w 111"/>
                    <a:gd name="T59" fmla="*/ 2 h 75"/>
                    <a:gd name="T60" fmla="*/ 27 w 111"/>
                    <a:gd name="T61" fmla="*/ 1 h 75"/>
                    <a:gd name="T62" fmla="*/ 26 w 111"/>
                    <a:gd name="T63" fmla="*/ 0 h 75"/>
                    <a:gd name="T64" fmla="*/ 25 w 111"/>
                    <a:gd name="T65" fmla="*/ 0 h 75"/>
                    <a:gd name="T66" fmla="*/ 26 w 111"/>
                    <a:gd name="T67" fmla="*/ 0 h 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11" h="75">
                      <a:moveTo>
                        <a:pt x="103" y="3"/>
                      </a:moveTo>
                      <a:lnTo>
                        <a:pt x="95" y="4"/>
                      </a:lnTo>
                      <a:lnTo>
                        <a:pt x="87" y="4"/>
                      </a:lnTo>
                      <a:lnTo>
                        <a:pt x="79" y="3"/>
                      </a:lnTo>
                      <a:lnTo>
                        <a:pt x="71" y="3"/>
                      </a:lnTo>
                      <a:lnTo>
                        <a:pt x="63" y="3"/>
                      </a:lnTo>
                      <a:lnTo>
                        <a:pt x="55" y="3"/>
                      </a:lnTo>
                      <a:lnTo>
                        <a:pt x="47" y="5"/>
                      </a:lnTo>
                      <a:lnTo>
                        <a:pt x="38" y="10"/>
                      </a:lnTo>
                      <a:lnTo>
                        <a:pt x="35" y="13"/>
                      </a:lnTo>
                      <a:lnTo>
                        <a:pt x="33" y="18"/>
                      </a:lnTo>
                      <a:lnTo>
                        <a:pt x="33" y="25"/>
                      </a:lnTo>
                      <a:lnTo>
                        <a:pt x="35" y="32"/>
                      </a:lnTo>
                      <a:lnTo>
                        <a:pt x="30" y="30"/>
                      </a:lnTo>
                      <a:lnTo>
                        <a:pt x="24" y="30"/>
                      </a:lnTo>
                      <a:lnTo>
                        <a:pt x="18" y="34"/>
                      </a:lnTo>
                      <a:lnTo>
                        <a:pt x="13" y="38"/>
                      </a:lnTo>
                      <a:lnTo>
                        <a:pt x="10" y="43"/>
                      </a:lnTo>
                      <a:lnTo>
                        <a:pt x="9" y="46"/>
                      </a:lnTo>
                      <a:lnTo>
                        <a:pt x="9" y="50"/>
                      </a:lnTo>
                      <a:lnTo>
                        <a:pt x="9" y="54"/>
                      </a:lnTo>
                      <a:lnTo>
                        <a:pt x="8" y="59"/>
                      </a:lnTo>
                      <a:lnTo>
                        <a:pt x="5" y="62"/>
                      </a:lnTo>
                      <a:lnTo>
                        <a:pt x="1" y="64"/>
                      </a:lnTo>
                      <a:lnTo>
                        <a:pt x="0" y="68"/>
                      </a:lnTo>
                      <a:lnTo>
                        <a:pt x="1" y="68"/>
                      </a:lnTo>
                      <a:lnTo>
                        <a:pt x="1" y="69"/>
                      </a:lnTo>
                      <a:lnTo>
                        <a:pt x="0" y="71"/>
                      </a:lnTo>
                      <a:lnTo>
                        <a:pt x="2" y="73"/>
                      </a:lnTo>
                      <a:lnTo>
                        <a:pt x="3" y="73"/>
                      </a:lnTo>
                      <a:lnTo>
                        <a:pt x="3" y="71"/>
                      </a:lnTo>
                      <a:lnTo>
                        <a:pt x="3" y="73"/>
                      </a:lnTo>
                      <a:lnTo>
                        <a:pt x="3" y="75"/>
                      </a:lnTo>
                      <a:lnTo>
                        <a:pt x="7" y="75"/>
                      </a:lnTo>
                      <a:lnTo>
                        <a:pt x="13" y="75"/>
                      </a:lnTo>
                      <a:lnTo>
                        <a:pt x="16" y="74"/>
                      </a:lnTo>
                      <a:lnTo>
                        <a:pt x="19" y="71"/>
                      </a:lnTo>
                      <a:lnTo>
                        <a:pt x="24" y="66"/>
                      </a:lnTo>
                      <a:lnTo>
                        <a:pt x="29" y="62"/>
                      </a:lnTo>
                      <a:lnTo>
                        <a:pt x="35" y="59"/>
                      </a:lnTo>
                      <a:lnTo>
                        <a:pt x="40" y="55"/>
                      </a:lnTo>
                      <a:lnTo>
                        <a:pt x="46" y="52"/>
                      </a:lnTo>
                      <a:lnTo>
                        <a:pt x="51" y="50"/>
                      </a:lnTo>
                      <a:lnTo>
                        <a:pt x="56" y="47"/>
                      </a:lnTo>
                      <a:lnTo>
                        <a:pt x="62" y="45"/>
                      </a:lnTo>
                      <a:lnTo>
                        <a:pt x="67" y="39"/>
                      </a:lnTo>
                      <a:lnTo>
                        <a:pt x="73" y="35"/>
                      </a:lnTo>
                      <a:lnTo>
                        <a:pt x="79" y="30"/>
                      </a:lnTo>
                      <a:lnTo>
                        <a:pt x="84" y="26"/>
                      </a:lnTo>
                      <a:lnTo>
                        <a:pt x="87" y="23"/>
                      </a:lnTo>
                      <a:lnTo>
                        <a:pt x="92" y="22"/>
                      </a:lnTo>
                      <a:lnTo>
                        <a:pt x="97" y="21"/>
                      </a:lnTo>
                      <a:lnTo>
                        <a:pt x="100" y="19"/>
                      </a:lnTo>
                      <a:lnTo>
                        <a:pt x="104" y="17"/>
                      </a:lnTo>
                      <a:lnTo>
                        <a:pt x="108" y="14"/>
                      </a:lnTo>
                      <a:lnTo>
                        <a:pt x="111" y="11"/>
                      </a:lnTo>
                      <a:lnTo>
                        <a:pt x="110" y="6"/>
                      </a:lnTo>
                      <a:lnTo>
                        <a:pt x="107" y="5"/>
                      </a:lnTo>
                      <a:lnTo>
                        <a:pt x="106" y="3"/>
                      </a:lnTo>
                      <a:lnTo>
                        <a:pt x="104" y="1"/>
                      </a:lnTo>
                      <a:lnTo>
                        <a:pt x="100" y="0"/>
                      </a:lnTo>
                      <a:lnTo>
                        <a:pt x="100" y="1"/>
                      </a:lnTo>
                      <a:lnTo>
                        <a:pt x="101" y="3"/>
                      </a:lnTo>
                      <a:lnTo>
                        <a:pt x="103" y="3"/>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7" name="Freeform 241">
                  <a:extLst>
                    <a:ext uri="{FF2B5EF4-FFF2-40B4-BE49-F238E27FC236}">
                      <a16:creationId xmlns:a16="http://schemas.microsoft.com/office/drawing/2014/main" id="{8E302B73-F8DF-4D1B-B387-AE5F9093F2EB}"/>
                    </a:ext>
                  </a:extLst>
                </p:cNvPr>
                <p:cNvSpPr>
                  <a:spLocks/>
                </p:cNvSpPr>
                <p:nvPr/>
              </p:nvSpPr>
              <p:spPr bwMode="gray">
                <a:xfrm>
                  <a:off x="1059968" y="6729492"/>
                  <a:ext cx="87071" cy="56008"/>
                </a:xfrm>
                <a:custGeom>
                  <a:avLst/>
                  <a:gdLst>
                    <a:gd name="T0" fmla="*/ 26 w 111"/>
                    <a:gd name="T1" fmla="*/ 0 h 75"/>
                    <a:gd name="T2" fmla="*/ 22 w 111"/>
                    <a:gd name="T3" fmla="*/ 1 h 75"/>
                    <a:gd name="T4" fmla="*/ 18 w 111"/>
                    <a:gd name="T5" fmla="*/ 0 h 75"/>
                    <a:gd name="T6" fmla="*/ 14 w 111"/>
                    <a:gd name="T7" fmla="*/ 0 h 75"/>
                    <a:gd name="T8" fmla="*/ 10 w 111"/>
                    <a:gd name="T9" fmla="*/ 2 h 75"/>
                    <a:gd name="T10" fmla="*/ 9 w 111"/>
                    <a:gd name="T11" fmla="*/ 3 h 75"/>
                    <a:gd name="T12" fmla="*/ 9 w 111"/>
                    <a:gd name="T13" fmla="*/ 6 h 75"/>
                    <a:gd name="T14" fmla="*/ 9 w 111"/>
                    <a:gd name="T15" fmla="*/ 8 h 75"/>
                    <a:gd name="T16" fmla="*/ 6 w 111"/>
                    <a:gd name="T17" fmla="*/ 7 h 75"/>
                    <a:gd name="T18" fmla="*/ 4 w 111"/>
                    <a:gd name="T19" fmla="*/ 9 h 75"/>
                    <a:gd name="T20" fmla="*/ 3 w 111"/>
                    <a:gd name="T21" fmla="*/ 10 h 75"/>
                    <a:gd name="T22" fmla="*/ 3 w 111"/>
                    <a:gd name="T23" fmla="*/ 12 h 75"/>
                    <a:gd name="T24" fmla="*/ 3 w 111"/>
                    <a:gd name="T25" fmla="*/ 13 h 75"/>
                    <a:gd name="T26" fmla="*/ 2 w 111"/>
                    <a:gd name="T27" fmla="*/ 15 h 75"/>
                    <a:gd name="T28" fmla="*/ 0 w 111"/>
                    <a:gd name="T29" fmla="*/ 17 h 75"/>
                    <a:gd name="T30" fmla="*/ 1 w 111"/>
                    <a:gd name="T31" fmla="*/ 17 h 75"/>
                    <a:gd name="T32" fmla="*/ 0 w 111"/>
                    <a:gd name="T33" fmla="*/ 17 h 75"/>
                    <a:gd name="T34" fmla="*/ 0 w 111"/>
                    <a:gd name="T35" fmla="*/ 17 h 75"/>
                    <a:gd name="T36" fmla="*/ 1 w 111"/>
                    <a:gd name="T37" fmla="*/ 18 h 75"/>
                    <a:gd name="T38" fmla="*/ 1 w 111"/>
                    <a:gd name="T39" fmla="*/ 17 h 75"/>
                    <a:gd name="T40" fmla="*/ 1 w 111"/>
                    <a:gd name="T41" fmla="*/ 17 h 75"/>
                    <a:gd name="T42" fmla="*/ 1 w 111"/>
                    <a:gd name="T43" fmla="*/ 18 h 75"/>
                    <a:gd name="T44" fmla="*/ 1 w 111"/>
                    <a:gd name="T45" fmla="*/ 18 h 75"/>
                    <a:gd name="T46" fmla="*/ 4 w 111"/>
                    <a:gd name="T47" fmla="*/ 18 h 75"/>
                    <a:gd name="T48" fmla="*/ 5 w 111"/>
                    <a:gd name="T49" fmla="*/ 17 h 75"/>
                    <a:gd name="T50" fmla="*/ 6 w 111"/>
                    <a:gd name="T51" fmla="*/ 16 h 75"/>
                    <a:gd name="T52" fmla="*/ 9 w 111"/>
                    <a:gd name="T53" fmla="*/ 14 h 75"/>
                    <a:gd name="T54" fmla="*/ 12 w 111"/>
                    <a:gd name="T55" fmla="*/ 13 h 75"/>
                    <a:gd name="T56" fmla="*/ 14 w 111"/>
                    <a:gd name="T57" fmla="*/ 11 h 75"/>
                    <a:gd name="T58" fmla="*/ 16 w 111"/>
                    <a:gd name="T59" fmla="*/ 11 h 75"/>
                    <a:gd name="T60" fmla="*/ 19 w 111"/>
                    <a:gd name="T61" fmla="*/ 8 h 75"/>
                    <a:gd name="T62" fmla="*/ 21 w 111"/>
                    <a:gd name="T63" fmla="*/ 6 h 75"/>
                    <a:gd name="T64" fmla="*/ 22 w 111"/>
                    <a:gd name="T65" fmla="*/ 5 h 75"/>
                    <a:gd name="T66" fmla="*/ 25 w 111"/>
                    <a:gd name="T67" fmla="*/ 5 h 75"/>
                    <a:gd name="T68" fmla="*/ 25 w 111"/>
                    <a:gd name="T69" fmla="*/ 4 h 75"/>
                    <a:gd name="T70" fmla="*/ 27 w 111"/>
                    <a:gd name="T71" fmla="*/ 3 h 75"/>
                    <a:gd name="T72" fmla="*/ 28 w 111"/>
                    <a:gd name="T73" fmla="*/ 1 h 75"/>
                    <a:gd name="T74" fmla="*/ 27 w 111"/>
                    <a:gd name="T75" fmla="*/ 1 h 75"/>
                    <a:gd name="T76" fmla="*/ 26 w 111"/>
                    <a:gd name="T77" fmla="*/ 0 h 75"/>
                    <a:gd name="T78" fmla="*/ 25 w 111"/>
                    <a:gd name="T79" fmla="*/ 0 h 75"/>
                    <a:gd name="T80" fmla="*/ 25 w 111"/>
                    <a:gd name="T81" fmla="*/ 0 h 75"/>
                    <a:gd name="T82" fmla="*/ 26 w 111"/>
                    <a:gd name="T83" fmla="*/ 0 h 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1" h="75">
                      <a:moveTo>
                        <a:pt x="103" y="3"/>
                      </a:moveTo>
                      <a:lnTo>
                        <a:pt x="103" y="3"/>
                      </a:lnTo>
                      <a:lnTo>
                        <a:pt x="95" y="4"/>
                      </a:lnTo>
                      <a:lnTo>
                        <a:pt x="87" y="4"/>
                      </a:lnTo>
                      <a:lnTo>
                        <a:pt x="79" y="3"/>
                      </a:lnTo>
                      <a:lnTo>
                        <a:pt x="71" y="3"/>
                      </a:lnTo>
                      <a:lnTo>
                        <a:pt x="63" y="3"/>
                      </a:lnTo>
                      <a:lnTo>
                        <a:pt x="55" y="3"/>
                      </a:lnTo>
                      <a:lnTo>
                        <a:pt x="47" y="5"/>
                      </a:lnTo>
                      <a:lnTo>
                        <a:pt x="38" y="10"/>
                      </a:lnTo>
                      <a:lnTo>
                        <a:pt x="35" y="13"/>
                      </a:lnTo>
                      <a:lnTo>
                        <a:pt x="33" y="18"/>
                      </a:lnTo>
                      <a:lnTo>
                        <a:pt x="33" y="25"/>
                      </a:lnTo>
                      <a:lnTo>
                        <a:pt x="35" y="32"/>
                      </a:lnTo>
                      <a:lnTo>
                        <a:pt x="30" y="30"/>
                      </a:lnTo>
                      <a:lnTo>
                        <a:pt x="24" y="30"/>
                      </a:lnTo>
                      <a:lnTo>
                        <a:pt x="18" y="34"/>
                      </a:lnTo>
                      <a:lnTo>
                        <a:pt x="13" y="38"/>
                      </a:lnTo>
                      <a:lnTo>
                        <a:pt x="10" y="43"/>
                      </a:lnTo>
                      <a:lnTo>
                        <a:pt x="9" y="46"/>
                      </a:lnTo>
                      <a:lnTo>
                        <a:pt x="9" y="50"/>
                      </a:lnTo>
                      <a:lnTo>
                        <a:pt x="9" y="54"/>
                      </a:lnTo>
                      <a:lnTo>
                        <a:pt x="8" y="59"/>
                      </a:lnTo>
                      <a:lnTo>
                        <a:pt x="5" y="62"/>
                      </a:lnTo>
                      <a:lnTo>
                        <a:pt x="1" y="64"/>
                      </a:lnTo>
                      <a:lnTo>
                        <a:pt x="0" y="68"/>
                      </a:lnTo>
                      <a:lnTo>
                        <a:pt x="1" y="68"/>
                      </a:lnTo>
                      <a:lnTo>
                        <a:pt x="1" y="69"/>
                      </a:lnTo>
                      <a:lnTo>
                        <a:pt x="0" y="71"/>
                      </a:lnTo>
                      <a:lnTo>
                        <a:pt x="2" y="73"/>
                      </a:lnTo>
                      <a:lnTo>
                        <a:pt x="3" y="73"/>
                      </a:lnTo>
                      <a:lnTo>
                        <a:pt x="3" y="71"/>
                      </a:lnTo>
                      <a:lnTo>
                        <a:pt x="3" y="73"/>
                      </a:lnTo>
                      <a:lnTo>
                        <a:pt x="3" y="75"/>
                      </a:lnTo>
                      <a:lnTo>
                        <a:pt x="7" y="75"/>
                      </a:lnTo>
                      <a:lnTo>
                        <a:pt x="13" y="75"/>
                      </a:lnTo>
                      <a:lnTo>
                        <a:pt x="16" y="74"/>
                      </a:lnTo>
                      <a:lnTo>
                        <a:pt x="19" y="71"/>
                      </a:lnTo>
                      <a:lnTo>
                        <a:pt x="24" y="66"/>
                      </a:lnTo>
                      <a:lnTo>
                        <a:pt x="29" y="62"/>
                      </a:lnTo>
                      <a:lnTo>
                        <a:pt x="35" y="59"/>
                      </a:lnTo>
                      <a:lnTo>
                        <a:pt x="40" y="55"/>
                      </a:lnTo>
                      <a:lnTo>
                        <a:pt x="46" y="52"/>
                      </a:lnTo>
                      <a:lnTo>
                        <a:pt x="51" y="50"/>
                      </a:lnTo>
                      <a:lnTo>
                        <a:pt x="56" y="47"/>
                      </a:lnTo>
                      <a:lnTo>
                        <a:pt x="62" y="45"/>
                      </a:lnTo>
                      <a:lnTo>
                        <a:pt x="67" y="39"/>
                      </a:lnTo>
                      <a:lnTo>
                        <a:pt x="73" y="35"/>
                      </a:lnTo>
                      <a:lnTo>
                        <a:pt x="79" y="30"/>
                      </a:lnTo>
                      <a:lnTo>
                        <a:pt x="84" y="26"/>
                      </a:lnTo>
                      <a:lnTo>
                        <a:pt x="87" y="23"/>
                      </a:lnTo>
                      <a:lnTo>
                        <a:pt x="92" y="22"/>
                      </a:lnTo>
                      <a:lnTo>
                        <a:pt x="97" y="21"/>
                      </a:lnTo>
                      <a:lnTo>
                        <a:pt x="100" y="19"/>
                      </a:lnTo>
                      <a:lnTo>
                        <a:pt x="104" y="17"/>
                      </a:lnTo>
                      <a:lnTo>
                        <a:pt x="108" y="14"/>
                      </a:lnTo>
                      <a:lnTo>
                        <a:pt x="111" y="11"/>
                      </a:lnTo>
                      <a:lnTo>
                        <a:pt x="110" y="6"/>
                      </a:lnTo>
                      <a:lnTo>
                        <a:pt x="107" y="5"/>
                      </a:lnTo>
                      <a:lnTo>
                        <a:pt x="106" y="3"/>
                      </a:lnTo>
                      <a:lnTo>
                        <a:pt x="104" y="1"/>
                      </a:lnTo>
                      <a:lnTo>
                        <a:pt x="100" y="0"/>
                      </a:lnTo>
                      <a:lnTo>
                        <a:pt x="100" y="1"/>
                      </a:lnTo>
                      <a:lnTo>
                        <a:pt x="101" y="3"/>
                      </a:lnTo>
                      <a:lnTo>
                        <a:pt x="103" y="3"/>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8" name="Freeform 242">
                  <a:extLst>
                    <a:ext uri="{FF2B5EF4-FFF2-40B4-BE49-F238E27FC236}">
                      <a16:creationId xmlns:a16="http://schemas.microsoft.com/office/drawing/2014/main" id="{7E8A1D2D-B0EF-40B2-8487-669443DE2451}"/>
                    </a:ext>
                  </a:extLst>
                </p:cNvPr>
                <p:cNvSpPr>
                  <a:spLocks/>
                </p:cNvSpPr>
                <p:nvPr/>
              </p:nvSpPr>
              <p:spPr bwMode="gray">
                <a:xfrm>
                  <a:off x="979116" y="6762794"/>
                  <a:ext cx="77742" cy="56008"/>
                </a:xfrm>
                <a:custGeom>
                  <a:avLst/>
                  <a:gdLst>
                    <a:gd name="T0" fmla="*/ 23 w 99"/>
                    <a:gd name="T1" fmla="*/ 6 h 73"/>
                    <a:gd name="T2" fmla="*/ 24 w 99"/>
                    <a:gd name="T3" fmla="*/ 5 h 73"/>
                    <a:gd name="T4" fmla="*/ 25 w 99"/>
                    <a:gd name="T5" fmla="*/ 3 h 73"/>
                    <a:gd name="T6" fmla="*/ 25 w 99"/>
                    <a:gd name="T7" fmla="*/ 2 h 73"/>
                    <a:gd name="T8" fmla="*/ 24 w 99"/>
                    <a:gd name="T9" fmla="*/ 1 h 73"/>
                    <a:gd name="T10" fmla="*/ 23 w 99"/>
                    <a:gd name="T11" fmla="*/ 0 h 73"/>
                    <a:gd name="T12" fmla="*/ 21 w 99"/>
                    <a:gd name="T13" fmla="*/ 0 h 73"/>
                    <a:gd name="T14" fmla="*/ 19 w 99"/>
                    <a:gd name="T15" fmla="*/ 1 h 73"/>
                    <a:gd name="T16" fmla="*/ 18 w 99"/>
                    <a:gd name="T17" fmla="*/ 1 h 73"/>
                    <a:gd name="T18" fmla="*/ 17 w 99"/>
                    <a:gd name="T19" fmla="*/ 2 h 73"/>
                    <a:gd name="T20" fmla="*/ 16 w 99"/>
                    <a:gd name="T21" fmla="*/ 3 h 73"/>
                    <a:gd name="T22" fmla="*/ 15 w 99"/>
                    <a:gd name="T23" fmla="*/ 4 h 73"/>
                    <a:gd name="T24" fmla="*/ 14 w 99"/>
                    <a:gd name="T25" fmla="*/ 6 h 73"/>
                    <a:gd name="T26" fmla="*/ 13 w 99"/>
                    <a:gd name="T27" fmla="*/ 6 h 73"/>
                    <a:gd name="T28" fmla="*/ 13 w 99"/>
                    <a:gd name="T29" fmla="*/ 7 h 73"/>
                    <a:gd name="T30" fmla="*/ 13 w 99"/>
                    <a:gd name="T31" fmla="*/ 9 h 73"/>
                    <a:gd name="T32" fmla="*/ 13 w 99"/>
                    <a:gd name="T33" fmla="*/ 10 h 73"/>
                    <a:gd name="T34" fmla="*/ 12 w 99"/>
                    <a:gd name="T35" fmla="*/ 10 h 73"/>
                    <a:gd name="T36" fmla="*/ 12 w 99"/>
                    <a:gd name="T37" fmla="*/ 11 h 73"/>
                    <a:gd name="T38" fmla="*/ 11 w 99"/>
                    <a:gd name="T39" fmla="*/ 11 h 73"/>
                    <a:gd name="T40" fmla="*/ 11 w 99"/>
                    <a:gd name="T41" fmla="*/ 12 h 73"/>
                    <a:gd name="T42" fmla="*/ 10 w 99"/>
                    <a:gd name="T43" fmla="*/ 12 h 73"/>
                    <a:gd name="T44" fmla="*/ 9 w 99"/>
                    <a:gd name="T45" fmla="*/ 12 h 73"/>
                    <a:gd name="T46" fmla="*/ 8 w 99"/>
                    <a:gd name="T47" fmla="*/ 13 h 73"/>
                    <a:gd name="T48" fmla="*/ 7 w 99"/>
                    <a:gd name="T49" fmla="*/ 13 h 73"/>
                    <a:gd name="T50" fmla="*/ 6 w 99"/>
                    <a:gd name="T51" fmla="*/ 13 h 73"/>
                    <a:gd name="T52" fmla="*/ 4 w 99"/>
                    <a:gd name="T53" fmla="*/ 14 h 73"/>
                    <a:gd name="T54" fmla="*/ 4 w 99"/>
                    <a:gd name="T55" fmla="*/ 15 h 73"/>
                    <a:gd name="T56" fmla="*/ 2 w 99"/>
                    <a:gd name="T57" fmla="*/ 16 h 73"/>
                    <a:gd name="T58" fmla="*/ 2 w 99"/>
                    <a:gd name="T59" fmla="*/ 16 h 73"/>
                    <a:gd name="T60" fmla="*/ 1 w 99"/>
                    <a:gd name="T61" fmla="*/ 17 h 73"/>
                    <a:gd name="T62" fmla="*/ 0 w 99"/>
                    <a:gd name="T63" fmla="*/ 18 h 73"/>
                    <a:gd name="T64" fmla="*/ 1 w 99"/>
                    <a:gd name="T65" fmla="*/ 18 h 73"/>
                    <a:gd name="T66" fmla="*/ 2 w 99"/>
                    <a:gd name="T67" fmla="*/ 19 h 73"/>
                    <a:gd name="T68" fmla="*/ 3 w 99"/>
                    <a:gd name="T69" fmla="*/ 19 h 73"/>
                    <a:gd name="T70" fmla="*/ 4 w 99"/>
                    <a:gd name="T71" fmla="*/ 18 h 73"/>
                    <a:gd name="T72" fmla="*/ 5 w 99"/>
                    <a:gd name="T73" fmla="*/ 18 h 73"/>
                    <a:gd name="T74" fmla="*/ 6 w 99"/>
                    <a:gd name="T75" fmla="*/ 17 h 73"/>
                    <a:gd name="T76" fmla="*/ 7 w 99"/>
                    <a:gd name="T77" fmla="*/ 15 h 73"/>
                    <a:gd name="T78" fmla="*/ 9 w 99"/>
                    <a:gd name="T79" fmla="*/ 14 h 73"/>
                    <a:gd name="T80" fmla="*/ 10 w 99"/>
                    <a:gd name="T81" fmla="*/ 14 h 73"/>
                    <a:gd name="T82" fmla="*/ 11 w 99"/>
                    <a:gd name="T83" fmla="*/ 13 h 73"/>
                    <a:gd name="T84" fmla="*/ 12 w 99"/>
                    <a:gd name="T85" fmla="*/ 13 h 73"/>
                    <a:gd name="T86" fmla="*/ 13 w 99"/>
                    <a:gd name="T87" fmla="*/ 13 h 73"/>
                    <a:gd name="T88" fmla="*/ 14 w 99"/>
                    <a:gd name="T89" fmla="*/ 12 h 73"/>
                    <a:gd name="T90" fmla="*/ 15 w 99"/>
                    <a:gd name="T91" fmla="*/ 12 h 73"/>
                    <a:gd name="T92" fmla="*/ 16 w 99"/>
                    <a:gd name="T93" fmla="*/ 11 h 73"/>
                    <a:gd name="T94" fmla="*/ 17 w 99"/>
                    <a:gd name="T95" fmla="*/ 11 h 73"/>
                    <a:gd name="T96" fmla="*/ 18 w 99"/>
                    <a:gd name="T97" fmla="*/ 10 h 73"/>
                    <a:gd name="T98" fmla="*/ 19 w 99"/>
                    <a:gd name="T99" fmla="*/ 10 h 73"/>
                    <a:gd name="T100" fmla="*/ 21 w 99"/>
                    <a:gd name="T101" fmla="*/ 8 h 73"/>
                    <a:gd name="T102" fmla="*/ 22 w 99"/>
                    <a:gd name="T103" fmla="*/ 7 h 73"/>
                    <a:gd name="T104" fmla="*/ 23 w 99"/>
                    <a:gd name="T105" fmla="*/ 6 h 73"/>
                    <a:gd name="T106" fmla="*/ 23 w 99"/>
                    <a:gd name="T107" fmla="*/ 6 h 73"/>
                    <a:gd name="T108" fmla="*/ 23 w 99"/>
                    <a:gd name="T109" fmla="*/ 6 h 73"/>
                    <a:gd name="T110" fmla="*/ 23 w 99"/>
                    <a:gd name="T111" fmla="*/ 6 h 73"/>
                    <a:gd name="T112" fmla="*/ 23 w 99"/>
                    <a:gd name="T113" fmla="*/ 6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9" h="73">
                      <a:moveTo>
                        <a:pt x="89" y="24"/>
                      </a:moveTo>
                      <a:lnTo>
                        <a:pt x="94" y="18"/>
                      </a:lnTo>
                      <a:lnTo>
                        <a:pt x="98" y="11"/>
                      </a:lnTo>
                      <a:lnTo>
                        <a:pt x="99" y="5"/>
                      </a:lnTo>
                      <a:lnTo>
                        <a:pt x="95" y="1"/>
                      </a:lnTo>
                      <a:lnTo>
                        <a:pt x="89" y="0"/>
                      </a:lnTo>
                      <a:lnTo>
                        <a:pt x="82" y="0"/>
                      </a:lnTo>
                      <a:lnTo>
                        <a:pt x="76" y="1"/>
                      </a:lnTo>
                      <a:lnTo>
                        <a:pt x="71" y="3"/>
                      </a:lnTo>
                      <a:lnTo>
                        <a:pt x="66" y="7"/>
                      </a:lnTo>
                      <a:lnTo>
                        <a:pt x="61" y="11"/>
                      </a:lnTo>
                      <a:lnTo>
                        <a:pt x="58" y="16"/>
                      </a:lnTo>
                      <a:lnTo>
                        <a:pt x="54" y="21"/>
                      </a:lnTo>
                      <a:lnTo>
                        <a:pt x="51" y="24"/>
                      </a:lnTo>
                      <a:lnTo>
                        <a:pt x="50" y="27"/>
                      </a:lnTo>
                      <a:lnTo>
                        <a:pt x="50" y="33"/>
                      </a:lnTo>
                      <a:lnTo>
                        <a:pt x="50" y="37"/>
                      </a:lnTo>
                      <a:lnTo>
                        <a:pt x="48" y="39"/>
                      </a:lnTo>
                      <a:lnTo>
                        <a:pt x="46" y="41"/>
                      </a:lnTo>
                      <a:lnTo>
                        <a:pt x="43" y="44"/>
                      </a:lnTo>
                      <a:lnTo>
                        <a:pt x="41" y="47"/>
                      </a:lnTo>
                      <a:lnTo>
                        <a:pt x="37" y="47"/>
                      </a:lnTo>
                      <a:lnTo>
                        <a:pt x="33" y="48"/>
                      </a:lnTo>
                      <a:lnTo>
                        <a:pt x="29" y="50"/>
                      </a:lnTo>
                      <a:lnTo>
                        <a:pt x="25" y="50"/>
                      </a:lnTo>
                      <a:lnTo>
                        <a:pt x="21" y="51"/>
                      </a:lnTo>
                      <a:lnTo>
                        <a:pt x="16" y="54"/>
                      </a:lnTo>
                      <a:lnTo>
                        <a:pt x="13" y="58"/>
                      </a:lnTo>
                      <a:lnTo>
                        <a:pt x="8" y="63"/>
                      </a:lnTo>
                      <a:lnTo>
                        <a:pt x="5" y="64"/>
                      </a:lnTo>
                      <a:lnTo>
                        <a:pt x="2" y="66"/>
                      </a:lnTo>
                      <a:lnTo>
                        <a:pt x="0" y="69"/>
                      </a:lnTo>
                      <a:lnTo>
                        <a:pt x="1" y="72"/>
                      </a:lnTo>
                      <a:lnTo>
                        <a:pt x="5" y="73"/>
                      </a:lnTo>
                      <a:lnTo>
                        <a:pt x="10" y="73"/>
                      </a:lnTo>
                      <a:lnTo>
                        <a:pt x="15" y="71"/>
                      </a:lnTo>
                      <a:lnTo>
                        <a:pt x="18" y="69"/>
                      </a:lnTo>
                      <a:lnTo>
                        <a:pt x="24" y="66"/>
                      </a:lnTo>
                      <a:lnTo>
                        <a:pt x="28" y="60"/>
                      </a:lnTo>
                      <a:lnTo>
                        <a:pt x="33" y="56"/>
                      </a:lnTo>
                      <a:lnTo>
                        <a:pt x="38" y="53"/>
                      </a:lnTo>
                      <a:lnTo>
                        <a:pt x="42" y="52"/>
                      </a:lnTo>
                      <a:lnTo>
                        <a:pt x="46" y="51"/>
                      </a:lnTo>
                      <a:lnTo>
                        <a:pt x="50" y="49"/>
                      </a:lnTo>
                      <a:lnTo>
                        <a:pt x="55" y="48"/>
                      </a:lnTo>
                      <a:lnTo>
                        <a:pt x="59" y="47"/>
                      </a:lnTo>
                      <a:lnTo>
                        <a:pt x="62" y="44"/>
                      </a:lnTo>
                      <a:lnTo>
                        <a:pt x="66" y="42"/>
                      </a:lnTo>
                      <a:lnTo>
                        <a:pt x="70" y="40"/>
                      </a:lnTo>
                      <a:lnTo>
                        <a:pt x="76" y="37"/>
                      </a:lnTo>
                      <a:lnTo>
                        <a:pt x="81" y="32"/>
                      </a:lnTo>
                      <a:lnTo>
                        <a:pt x="86" y="27"/>
                      </a:lnTo>
                      <a:lnTo>
                        <a:pt x="92" y="24"/>
                      </a:lnTo>
                      <a:lnTo>
                        <a:pt x="91" y="24"/>
                      </a:lnTo>
                      <a:lnTo>
                        <a:pt x="89" y="24"/>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9" name="Freeform 243">
                  <a:extLst>
                    <a:ext uri="{FF2B5EF4-FFF2-40B4-BE49-F238E27FC236}">
                      <a16:creationId xmlns:a16="http://schemas.microsoft.com/office/drawing/2014/main" id="{6628ACB1-B037-4D3C-BC7C-917051338501}"/>
                    </a:ext>
                  </a:extLst>
                </p:cNvPr>
                <p:cNvSpPr>
                  <a:spLocks/>
                </p:cNvSpPr>
                <p:nvPr/>
              </p:nvSpPr>
              <p:spPr bwMode="gray">
                <a:xfrm>
                  <a:off x="979116" y="6762794"/>
                  <a:ext cx="77742" cy="56008"/>
                </a:xfrm>
                <a:custGeom>
                  <a:avLst/>
                  <a:gdLst>
                    <a:gd name="T0" fmla="*/ 23 w 99"/>
                    <a:gd name="T1" fmla="*/ 6 h 73"/>
                    <a:gd name="T2" fmla="*/ 25 w 99"/>
                    <a:gd name="T3" fmla="*/ 3 h 73"/>
                    <a:gd name="T4" fmla="*/ 24 w 99"/>
                    <a:gd name="T5" fmla="*/ 1 h 73"/>
                    <a:gd name="T6" fmla="*/ 23 w 99"/>
                    <a:gd name="T7" fmla="*/ 0 h 73"/>
                    <a:gd name="T8" fmla="*/ 19 w 99"/>
                    <a:gd name="T9" fmla="*/ 1 h 73"/>
                    <a:gd name="T10" fmla="*/ 17 w 99"/>
                    <a:gd name="T11" fmla="*/ 2 h 73"/>
                    <a:gd name="T12" fmla="*/ 15 w 99"/>
                    <a:gd name="T13" fmla="*/ 4 h 73"/>
                    <a:gd name="T14" fmla="*/ 14 w 99"/>
                    <a:gd name="T15" fmla="*/ 6 h 73"/>
                    <a:gd name="T16" fmla="*/ 13 w 99"/>
                    <a:gd name="T17" fmla="*/ 7 h 73"/>
                    <a:gd name="T18" fmla="*/ 13 w 99"/>
                    <a:gd name="T19" fmla="*/ 10 h 73"/>
                    <a:gd name="T20" fmla="*/ 12 w 99"/>
                    <a:gd name="T21" fmla="*/ 10 h 73"/>
                    <a:gd name="T22" fmla="*/ 11 w 99"/>
                    <a:gd name="T23" fmla="*/ 11 h 73"/>
                    <a:gd name="T24" fmla="*/ 11 w 99"/>
                    <a:gd name="T25" fmla="*/ 12 h 73"/>
                    <a:gd name="T26" fmla="*/ 9 w 99"/>
                    <a:gd name="T27" fmla="*/ 12 h 73"/>
                    <a:gd name="T28" fmla="*/ 7 w 99"/>
                    <a:gd name="T29" fmla="*/ 13 h 73"/>
                    <a:gd name="T30" fmla="*/ 6 w 99"/>
                    <a:gd name="T31" fmla="*/ 13 h 73"/>
                    <a:gd name="T32" fmla="*/ 4 w 99"/>
                    <a:gd name="T33" fmla="*/ 15 h 73"/>
                    <a:gd name="T34" fmla="*/ 2 w 99"/>
                    <a:gd name="T35" fmla="*/ 16 h 73"/>
                    <a:gd name="T36" fmla="*/ 1 w 99"/>
                    <a:gd name="T37" fmla="*/ 17 h 73"/>
                    <a:gd name="T38" fmla="*/ 1 w 99"/>
                    <a:gd name="T39" fmla="*/ 18 h 73"/>
                    <a:gd name="T40" fmla="*/ 2 w 99"/>
                    <a:gd name="T41" fmla="*/ 19 h 73"/>
                    <a:gd name="T42" fmla="*/ 4 w 99"/>
                    <a:gd name="T43" fmla="*/ 18 h 73"/>
                    <a:gd name="T44" fmla="*/ 5 w 99"/>
                    <a:gd name="T45" fmla="*/ 18 h 73"/>
                    <a:gd name="T46" fmla="*/ 7 w 99"/>
                    <a:gd name="T47" fmla="*/ 15 h 73"/>
                    <a:gd name="T48" fmla="*/ 10 w 99"/>
                    <a:gd name="T49" fmla="*/ 14 h 73"/>
                    <a:gd name="T50" fmla="*/ 11 w 99"/>
                    <a:gd name="T51" fmla="*/ 13 h 73"/>
                    <a:gd name="T52" fmla="*/ 13 w 99"/>
                    <a:gd name="T53" fmla="*/ 13 h 73"/>
                    <a:gd name="T54" fmla="*/ 15 w 99"/>
                    <a:gd name="T55" fmla="*/ 12 h 73"/>
                    <a:gd name="T56" fmla="*/ 17 w 99"/>
                    <a:gd name="T57" fmla="*/ 11 h 73"/>
                    <a:gd name="T58" fmla="*/ 18 w 99"/>
                    <a:gd name="T59" fmla="*/ 10 h 73"/>
                    <a:gd name="T60" fmla="*/ 21 w 99"/>
                    <a:gd name="T61" fmla="*/ 8 h 73"/>
                    <a:gd name="T62" fmla="*/ 23 w 99"/>
                    <a:gd name="T63" fmla="*/ 6 h 73"/>
                    <a:gd name="T64" fmla="*/ 23 w 99"/>
                    <a:gd name="T65" fmla="*/ 6 h 73"/>
                    <a:gd name="T66" fmla="*/ 23 w 99"/>
                    <a:gd name="T67" fmla="*/ 6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9" h="73">
                      <a:moveTo>
                        <a:pt x="89" y="24"/>
                      </a:moveTo>
                      <a:lnTo>
                        <a:pt x="89" y="24"/>
                      </a:lnTo>
                      <a:lnTo>
                        <a:pt x="94" y="18"/>
                      </a:lnTo>
                      <a:lnTo>
                        <a:pt x="98" y="11"/>
                      </a:lnTo>
                      <a:lnTo>
                        <a:pt x="99" y="5"/>
                      </a:lnTo>
                      <a:lnTo>
                        <a:pt x="95" y="1"/>
                      </a:lnTo>
                      <a:lnTo>
                        <a:pt x="89" y="0"/>
                      </a:lnTo>
                      <a:lnTo>
                        <a:pt x="82" y="0"/>
                      </a:lnTo>
                      <a:lnTo>
                        <a:pt x="76" y="1"/>
                      </a:lnTo>
                      <a:lnTo>
                        <a:pt x="71" y="3"/>
                      </a:lnTo>
                      <a:lnTo>
                        <a:pt x="66" y="7"/>
                      </a:lnTo>
                      <a:lnTo>
                        <a:pt x="61" y="11"/>
                      </a:lnTo>
                      <a:lnTo>
                        <a:pt x="58" y="16"/>
                      </a:lnTo>
                      <a:lnTo>
                        <a:pt x="54" y="21"/>
                      </a:lnTo>
                      <a:lnTo>
                        <a:pt x="51" y="24"/>
                      </a:lnTo>
                      <a:lnTo>
                        <a:pt x="50" y="27"/>
                      </a:lnTo>
                      <a:lnTo>
                        <a:pt x="50" y="33"/>
                      </a:lnTo>
                      <a:lnTo>
                        <a:pt x="50" y="37"/>
                      </a:lnTo>
                      <a:lnTo>
                        <a:pt x="48" y="39"/>
                      </a:lnTo>
                      <a:lnTo>
                        <a:pt x="46" y="41"/>
                      </a:lnTo>
                      <a:lnTo>
                        <a:pt x="43" y="44"/>
                      </a:lnTo>
                      <a:lnTo>
                        <a:pt x="41" y="47"/>
                      </a:lnTo>
                      <a:lnTo>
                        <a:pt x="37" y="47"/>
                      </a:lnTo>
                      <a:lnTo>
                        <a:pt x="33" y="48"/>
                      </a:lnTo>
                      <a:lnTo>
                        <a:pt x="29" y="50"/>
                      </a:lnTo>
                      <a:lnTo>
                        <a:pt x="25" y="50"/>
                      </a:lnTo>
                      <a:lnTo>
                        <a:pt x="21" y="51"/>
                      </a:lnTo>
                      <a:lnTo>
                        <a:pt x="16" y="54"/>
                      </a:lnTo>
                      <a:lnTo>
                        <a:pt x="13" y="58"/>
                      </a:lnTo>
                      <a:lnTo>
                        <a:pt x="8" y="63"/>
                      </a:lnTo>
                      <a:lnTo>
                        <a:pt x="5" y="64"/>
                      </a:lnTo>
                      <a:lnTo>
                        <a:pt x="2" y="66"/>
                      </a:lnTo>
                      <a:lnTo>
                        <a:pt x="0" y="69"/>
                      </a:lnTo>
                      <a:lnTo>
                        <a:pt x="1" y="72"/>
                      </a:lnTo>
                      <a:lnTo>
                        <a:pt x="5" y="73"/>
                      </a:lnTo>
                      <a:lnTo>
                        <a:pt x="10" y="73"/>
                      </a:lnTo>
                      <a:lnTo>
                        <a:pt x="15" y="71"/>
                      </a:lnTo>
                      <a:lnTo>
                        <a:pt x="18" y="69"/>
                      </a:lnTo>
                      <a:lnTo>
                        <a:pt x="24" y="66"/>
                      </a:lnTo>
                      <a:lnTo>
                        <a:pt x="28" y="60"/>
                      </a:lnTo>
                      <a:lnTo>
                        <a:pt x="33" y="56"/>
                      </a:lnTo>
                      <a:lnTo>
                        <a:pt x="38" y="53"/>
                      </a:lnTo>
                      <a:lnTo>
                        <a:pt x="42" y="52"/>
                      </a:lnTo>
                      <a:lnTo>
                        <a:pt x="46" y="51"/>
                      </a:lnTo>
                      <a:lnTo>
                        <a:pt x="50" y="49"/>
                      </a:lnTo>
                      <a:lnTo>
                        <a:pt x="55" y="48"/>
                      </a:lnTo>
                      <a:lnTo>
                        <a:pt x="59" y="47"/>
                      </a:lnTo>
                      <a:lnTo>
                        <a:pt x="62" y="44"/>
                      </a:lnTo>
                      <a:lnTo>
                        <a:pt x="66" y="42"/>
                      </a:lnTo>
                      <a:lnTo>
                        <a:pt x="70" y="40"/>
                      </a:lnTo>
                      <a:lnTo>
                        <a:pt x="76" y="37"/>
                      </a:lnTo>
                      <a:lnTo>
                        <a:pt x="81" y="32"/>
                      </a:lnTo>
                      <a:lnTo>
                        <a:pt x="86" y="27"/>
                      </a:lnTo>
                      <a:lnTo>
                        <a:pt x="92" y="24"/>
                      </a:lnTo>
                      <a:lnTo>
                        <a:pt x="91" y="24"/>
                      </a:lnTo>
                      <a:lnTo>
                        <a:pt x="89" y="24"/>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0" name="Freeform 244">
                  <a:extLst>
                    <a:ext uri="{FF2B5EF4-FFF2-40B4-BE49-F238E27FC236}">
                      <a16:creationId xmlns:a16="http://schemas.microsoft.com/office/drawing/2014/main" id="{D2F4AE5C-BA46-43BA-8D7D-0F0D5C3E9865}"/>
                    </a:ext>
                  </a:extLst>
                </p:cNvPr>
                <p:cNvSpPr>
                  <a:spLocks/>
                </p:cNvSpPr>
                <p:nvPr/>
              </p:nvSpPr>
              <p:spPr bwMode="gray">
                <a:xfrm>
                  <a:off x="944909" y="6824858"/>
                  <a:ext cx="21768" cy="7569"/>
                </a:xfrm>
                <a:custGeom>
                  <a:avLst/>
                  <a:gdLst>
                    <a:gd name="T0" fmla="*/ 5 w 26"/>
                    <a:gd name="T1" fmla="*/ 1 h 9"/>
                    <a:gd name="T2" fmla="*/ 4 w 26"/>
                    <a:gd name="T3" fmla="*/ 1 h 9"/>
                    <a:gd name="T4" fmla="*/ 2 w 26"/>
                    <a:gd name="T5" fmla="*/ 1 h 9"/>
                    <a:gd name="T6" fmla="*/ 1 w 26"/>
                    <a:gd name="T7" fmla="*/ 1 h 9"/>
                    <a:gd name="T8" fmla="*/ 0 w 26"/>
                    <a:gd name="T9" fmla="*/ 3 h 9"/>
                    <a:gd name="T10" fmla="*/ 2 w 26"/>
                    <a:gd name="T11" fmla="*/ 3 h 9"/>
                    <a:gd name="T12" fmla="*/ 4 w 26"/>
                    <a:gd name="T13" fmla="*/ 3 h 9"/>
                    <a:gd name="T14" fmla="*/ 6 w 26"/>
                    <a:gd name="T15" fmla="*/ 2 h 9"/>
                    <a:gd name="T16" fmla="*/ 7 w 26"/>
                    <a:gd name="T17" fmla="*/ 1 h 9"/>
                    <a:gd name="T18" fmla="*/ 8 w 26"/>
                    <a:gd name="T19" fmla="*/ 1 h 9"/>
                    <a:gd name="T20" fmla="*/ 7 w 26"/>
                    <a:gd name="T21" fmla="*/ 1 h 9"/>
                    <a:gd name="T22" fmla="*/ 6 w 26"/>
                    <a:gd name="T23" fmla="*/ 1 h 9"/>
                    <a:gd name="T24" fmla="*/ 6 w 26"/>
                    <a:gd name="T25" fmla="*/ 0 h 9"/>
                    <a:gd name="T26" fmla="*/ 6 w 26"/>
                    <a:gd name="T27" fmla="*/ 0 h 9"/>
                    <a:gd name="T28" fmla="*/ 6 w 26"/>
                    <a:gd name="T29" fmla="*/ 1 h 9"/>
                    <a:gd name="T30" fmla="*/ 6 w 26"/>
                    <a:gd name="T31" fmla="*/ 1 h 9"/>
                    <a:gd name="T32" fmla="*/ 5 w 26"/>
                    <a:gd name="T33" fmla="*/ 1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9">
                      <a:moveTo>
                        <a:pt x="19" y="3"/>
                      </a:moveTo>
                      <a:lnTo>
                        <a:pt x="13" y="3"/>
                      </a:lnTo>
                      <a:lnTo>
                        <a:pt x="8" y="3"/>
                      </a:lnTo>
                      <a:lnTo>
                        <a:pt x="3" y="4"/>
                      </a:lnTo>
                      <a:lnTo>
                        <a:pt x="0" y="9"/>
                      </a:lnTo>
                      <a:lnTo>
                        <a:pt x="7" y="9"/>
                      </a:lnTo>
                      <a:lnTo>
                        <a:pt x="13" y="9"/>
                      </a:lnTo>
                      <a:lnTo>
                        <a:pt x="20" y="8"/>
                      </a:lnTo>
                      <a:lnTo>
                        <a:pt x="25" y="3"/>
                      </a:lnTo>
                      <a:lnTo>
                        <a:pt x="26" y="2"/>
                      </a:lnTo>
                      <a:lnTo>
                        <a:pt x="25" y="1"/>
                      </a:lnTo>
                      <a:lnTo>
                        <a:pt x="23" y="1"/>
                      </a:lnTo>
                      <a:lnTo>
                        <a:pt x="22" y="0"/>
                      </a:lnTo>
                      <a:lnTo>
                        <a:pt x="22" y="1"/>
                      </a:lnTo>
                      <a:lnTo>
                        <a:pt x="21" y="3"/>
                      </a:lnTo>
                      <a:lnTo>
                        <a:pt x="19" y="3"/>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1" name="Freeform 245">
                  <a:extLst>
                    <a:ext uri="{FF2B5EF4-FFF2-40B4-BE49-F238E27FC236}">
                      <a16:creationId xmlns:a16="http://schemas.microsoft.com/office/drawing/2014/main" id="{FD0BF8B2-2F13-4429-A8B5-CDB84CF0DFBF}"/>
                    </a:ext>
                  </a:extLst>
                </p:cNvPr>
                <p:cNvSpPr>
                  <a:spLocks/>
                </p:cNvSpPr>
                <p:nvPr/>
              </p:nvSpPr>
              <p:spPr bwMode="gray">
                <a:xfrm>
                  <a:off x="944909" y="6824858"/>
                  <a:ext cx="21768" cy="7569"/>
                </a:xfrm>
                <a:custGeom>
                  <a:avLst/>
                  <a:gdLst>
                    <a:gd name="T0" fmla="*/ 5 w 26"/>
                    <a:gd name="T1" fmla="*/ 1 h 9"/>
                    <a:gd name="T2" fmla="*/ 5 w 26"/>
                    <a:gd name="T3" fmla="*/ 1 h 9"/>
                    <a:gd name="T4" fmla="*/ 4 w 26"/>
                    <a:gd name="T5" fmla="*/ 1 h 9"/>
                    <a:gd name="T6" fmla="*/ 2 w 26"/>
                    <a:gd name="T7" fmla="*/ 1 h 9"/>
                    <a:gd name="T8" fmla="*/ 1 w 26"/>
                    <a:gd name="T9" fmla="*/ 1 h 9"/>
                    <a:gd name="T10" fmla="*/ 0 w 26"/>
                    <a:gd name="T11" fmla="*/ 3 h 9"/>
                    <a:gd name="T12" fmla="*/ 0 w 26"/>
                    <a:gd name="T13" fmla="*/ 3 h 9"/>
                    <a:gd name="T14" fmla="*/ 2 w 26"/>
                    <a:gd name="T15" fmla="*/ 3 h 9"/>
                    <a:gd name="T16" fmla="*/ 4 w 26"/>
                    <a:gd name="T17" fmla="*/ 3 h 9"/>
                    <a:gd name="T18" fmla="*/ 6 w 26"/>
                    <a:gd name="T19" fmla="*/ 2 h 9"/>
                    <a:gd name="T20" fmla="*/ 7 w 26"/>
                    <a:gd name="T21" fmla="*/ 1 h 9"/>
                    <a:gd name="T22" fmla="*/ 7 w 26"/>
                    <a:gd name="T23" fmla="*/ 1 h 9"/>
                    <a:gd name="T24" fmla="*/ 8 w 26"/>
                    <a:gd name="T25" fmla="*/ 1 h 9"/>
                    <a:gd name="T26" fmla="*/ 7 w 26"/>
                    <a:gd name="T27" fmla="*/ 1 h 9"/>
                    <a:gd name="T28" fmla="*/ 6 w 26"/>
                    <a:gd name="T29" fmla="*/ 1 h 9"/>
                    <a:gd name="T30" fmla="*/ 6 w 26"/>
                    <a:gd name="T31" fmla="*/ 0 h 9"/>
                    <a:gd name="T32" fmla="*/ 6 w 26"/>
                    <a:gd name="T33" fmla="*/ 0 h 9"/>
                    <a:gd name="T34" fmla="*/ 6 w 26"/>
                    <a:gd name="T35" fmla="*/ 0 h 9"/>
                    <a:gd name="T36" fmla="*/ 6 w 26"/>
                    <a:gd name="T37" fmla="*/ 1 h 9"/>
                    <a:gd name="T38" fmla="*/ 6 w 26"/>
                    <a:gd name="T39" fmla="*/ 1 h 9"/>
                    <a:gd name="T40" fmla="*/ 5 w 26"/>
                    <a:gd name="T41" fmla="*/ 1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9">
                      <a:moveTo>
                        <a:pt x="19" y="3"/>
                      </a:moveTo>
                      <a:lnTo>
                        <a:pt x="19" y="3"/>
                      </a:lnTo>
                      <a:lnTo>
                        <a:pt x="13" y="3"/>
                      </a:lnTo>
                      <a:lnTo>
                        <a:pt x="8" y="3"/>
                      </a:lnTo>
                      <a:lnTo>
                        <a:pt x="3" y="4"/>
                      </a:lnTo>
                      <a:lnTo>
                        <a:pt x="0" y="9"/>
                      </a:lnTo>
                      <a:lnTo>
                        <a:pt x="7" y="9"/>
                      </a:lnTo>
                      <a:lnTo>
                        <a:pt x="13" y="9"/>
                      </a:lnTo>
                      <a:lnTo>
                        <a:pt x="20" y="8"/>
                      </a:lnTo>
                      <a:lnTo>
                        <a:pt x="25" y="3"/>
                      </a:lnTo>
                      <a:lnTo>
                        <a:pt x="26" y="2"/>
                      </a:lnTo>
                      <a:lnTo>
                        <a:pt x="25" y="1"/>
                      </a:lnTo>
                      <a:lnTo>
                        <a:pt x="23" y="1"/>
                      </a:lnTo>
                      <a:lnTo>
                        <a:pt x="22" y="0"/>
                      </a:lnTo>
                      <a:lnTo>
                        <a:pt x="22" y="1"/>
                      </a:lnTo>
                      <a:lnTo>
                        <a:pt x="21" y="3"/>
                      </a:lnTo>
                      <a:lnTo>
                        <a:pt x="19" y="3"/>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2" name="Freeform 246">
                  <a:extLst>
                    <a:ext uri="{FF2B5EF4-FFF2-40B4-BE49-F238E27FC236}">
                      <a16:creationId xmlns:a16="http://schemas.microsoft.com/office/drawing/2014/main" id="{3543762F-9CB4-4A3C-8A81-A140F1DCA4DB}"/>
                    </a:ext>
                  </a:extLst>
                </p:cNvPr>
                <p:cNvSpPr>
                  <a:spLocks/>
                </p:cNvSpPr>
                <p:nvPr/>
              </p:nvSpPr>
              <p:spPr bwMode="gray">
                <a:xfrm>
                  <a:off x="927806" y="6838482"/>
                  <a:ext cx="9329" cy="7569"/>
                </a:xfrm>
                <a:custGeom>
                  <a:avLst/>
                  <a:gdLst>
                    <a:gd name="T0" fmla="*/ 3 w 13"/>
                    <a:gd name="T1" fmla="*/ 0 h 10"/>
                    <a:gd name="T2" fmla="*/ 2 w 13"/>
                    <a:gd name="T3" fmla="*/ 0 h 10"/>
                    <a:gd name="T4" fmla="*/ 1 w 13"/>
                    <a:gd name="T5" fmla="*/ 0 h 10"/>
                    <a:gd name="T6" fmla="*/ 0 w 13"/>
                    <a:gd name="T7" fmla="*/ 1 h 10"/>
                    <a:gd name="T8" fmla="*/ 0 w 13"/>
                    <a:gd name="T9" fmla="*/ 1 h 10"/>
                    <a:gd name="T10" fmla="*/ 0 w 13"/>
                    <a:gd name="T11" fmla="*/ 2 h 10"/>
                    <a:gd name="T12" fmla="*/ 0 w 13"/>
                    <a:gd name="T13" fmla="*/ 2 h 10"/>
                    <a:gd name="T14" fmla="*/ 0 w 13"/>
                    <a:gd name="T15" fmla="*/ 3 h 10"/>
                    <a:gd name="T16" fmla="*/ 0 w 13"/>
                    <a:gd name="T17" fmla="*/ 3 h 10"/>
                    <a:gd name="T18" fmla="*/ 1 w 13"/>
                    <a:gd name="T19" fmla="*/ 3 h 10"/>
                    <a:gd name="T20" fmla="*/ 2 w 13"/>
                    <a:gd name="T21" fmla="*/ 2 h 10"/>
                    <a:gd name="T22" fmla="*/ 3 w 13"/>
                    <a:gd name="T23" fmla="*/ 1 h 10"/>
                    <a:gd name="T24" fmla="*/ 3 w 13"/>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10">
                      <a:moveTo>
                        <a:pt x="13" y="0"/>
                      </a:moveTo>
                      <a:lnTo>
                        <a:pt x="10" y="0"/>
                      </a:lnTo>
                      <a:lnTo>
                        <a:pt x="7" y="0"/>
                      </a:lnTo>
                      <a:lnTo>
                        <a:pt x="3" y="1"/>
                      </a:lnTo>
                      <a:lnTo>
                        <a:pt x="0" y="3"/>
                      </a:lnTo>
                      <a:lnTo>
                        <a:pt x="0" y="5"/>
                      </a:lnTo>
                      <a:lnTo>
                        <a:pt x="0" y="7"/>
                      </a:lnTo>
                      <a:lnTo>
                        <a:pt x="0" y="9"/>
                      </a:lnTo>
                      <a:lnTo>
                        <a:pt x="0" y="10"/>
                      </a:lnTo>
                      <a:lnTo>
                        <a:pt x="6" y="9"/>
                      </a:lnTo>
                      <a:lnTo>
                        <a:pt x="10" y="7"/>
                      </a:lnTo>
                      <a:lnTo>
                        <a:pt x="13" y="4"/>
                      </a:lnTo>
                      <a:lnTo>
                        <a:pt x="13" y="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3" name="Freeform 247">
                  <a:extLst>
                    <a:ext uri="{FF2B5EF4-FFF2-40B4-BE49-F238E27FC236}">
                      <a16:creationId xmlns:a16="http://schemas.microsoft.com/office/drawing/2014/main" id="{7F1A10BF-83C9-41FF-80BE-74AB6248A674}"/>
                    </a:ext>
                  </a:extLst>
                </p:cNvPr>
                <p:cNvSpPr>
                  <a:spLocks/>
                </p:cNvSpPr>
                <p:nvPr/>
              </p:nvSpPr>
              <p:spPr bwMode="gray">
                <a:xfrm>
                  <a:off x="927806" y="6838482"/>
                  <a:ext cx="9329" cy="7569"/>
                </a:xfrm>
                <a:custGeom>
                  <a:avLst/>
                  <a:gdLst>
                    <a:gd name="T0" fmla="*/ 3 w 13"/>
                    <a:gd name="T1" fmla="*/ 0 h 10"/>
                    <a:gd name="T2" fmla="*/ 3 w 13"/>
                    <a:gd name="T3" fmla="*/ 0 h 10"/>
                    <a:gd name="T4" fmla="*/ 2 w 13"/>
                    <a:gd name="T5" fmla="*/ 0 h 10"/>
                    <a:gd name="T6" fmla="*/ 1 w 13"/>
                    <a:gd name="T7" fmla="*/ 0 h 10"/>
                    <a:gd name="T8" fmla="*/ 0 w 13"/>
                    <a:gd name="T9" fmla="*/ 1 h 10"/>
                    <a:gd name="T10" fmla="*/ 0 w 13"/>
                    <a:gd name="T11" fmla="*/ 1 h 10"/>
                    <a:gd name="T12" fmla="*/ 0 w 13"/>
                    <a:gd name="T13" fmla="*/ 1 h 10"/>
                    <a:gd name="T14" fmla="*/ 0 w 13"/>
                    <a:gd name="T15" fmla="*/ 2 h 10"/>
                    <a:gd name="T16" fmla="*/ 0 w 13"/>
                    <a:gd name="T17" fmla="*/ 2 h 10"/>
                    <a:gd name="T18" fmla="*/ 0 w 13"/>
                    <a:gd name="T19" fmla="*/ 3 h 10"/>
                    <a:gd name="T20" fmla="*/ 0 w 13"/>
                    <a:gd name="T21" fmla="*/ 3 h 10"/>
                    <a:gd name="T22" fmla="*/ 0 w 13"/>
                    <a:gd name="T23" fmla="*/ 3 h 10"/>
                    <a:gd name="T24" fmla="*/ 1 w 13"/>
                    <a:gd name="T25" fmla="*/ 3 h 10"/>
                    <a:gd name="T26" fmla="*/ 2 w 13"/>
                    <a:gd name="T27" fmla="*/ 2 h 10"/>
                    <a:gd name="T28" fmla="*/ 3 w 13"/>
                    <a:gd name="T29" fmla="*/ 1 h 10"/>
                    <a:gd name="T30" fmla="*/ 3 w 13"/>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 h="10">
                      <a:moveTo>
                        <a:pt x="13" y="0"/>
                      </a:moveTo>
                      <a:lnTo>
                        <a:pt x="13" y="0"/>
                      </a:lnTo>
                      <a:lnTo>
                        <a:pt x="10" y="0"/>
                      </a:lnTo>
                      <a:lnTo>
                        <a:pt x="7" y="0"/>
                      </a:lnTo>
                      <a:lnTo>
                        <a:pt x="3" y="1"/>
                      </a:lnTo>
                      <a:lnTo>
                        <a:pt x="0" y="3"/>
                      </a:lnTo>
                      <a:lnTo>
                        <a:pt x="0" y="5"/>
                      </a:lnTo>
                      <a:lnTo>
                        <a:pt x="0" y="7"/>
                      </a:lnTo>
                      <a:lnTo>
                        <a:pt x="0" y="9"/>
                      </a:lnTo>
                      <a:lnTo>
                        <a:pt x="0" y="10"/>
                      </a:lnTo>
                      <a:lnTo>
                        <a:pt x="6" y="9"/>
                      </a:lnTo>
                      <a:lnTo>
                        <a:pt x="10" y="7"/>
                      </a:lnTo>
                      <a:lnTo>
                        <a:pt x="13" y="4"/>
                      </a:lnTo>
                      <a:lnTo>
                        <a:pt x="13" y="0"/>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4" name="Freeform 248">
                  <a:extLst>
                    <a:ext uri="{FF2B5EF4-FFF2-40B4-BE49-F238E27FC236}">
                      <a16:creationId xmlns:a16="http://schemas.microsoft.com/office/drawing/2014/main" id="{753E147D-037C-49A7-A4D5-C26A163714A3}"/>
                    </a:ext>
                  </a:extLst>
                </p:cNvPr>
                <p:cNvSpPr>
                  <a:spLocks/>
                </p:cNvSpPr>
                <p:nvPr/>
              </p:nvSpPr>
              <p:spPr bwMode="gray">
                <a:xfrm>
                  <a:off x="910702" y="6853619"/>
                  <a:ext cx="3110" cy="3027"/>
                </a:xfrm>
                <a:custGeom>
                  <a:avLst/>
                  <a:gdLst>
                    <a:gd name="T0" fmla="*/ 1 w 3"/>
                    <a:gd name="T1" fmla="*/ 0 h 3"/>
                    <a:gd name="T2" fmla="*/ 1 w 3"/>
                    <a:gd name="T3" fmla="*/ 0 h 3"/>
                    <a:gd name="T4" fmla="*/ 1 w 3"/>
                    <a:gd name="T5" fmla="*/ 0 h 3"/>
                    <a:gd name="T6" fmla="*/ 0 w 3"/>
                    <a:gd name="T7" fmla="*/ 0 h 3"/>
                    <a:gd name="T8" fmla="*/ 0 w 3"/>
                    <a:gd name="T9" fmla="*/ 0 h 3"/>
                    <a:gd name="T10" fmla="*/ 0 w 3"/>
                    <a:gd name="T11" fmla="*/ 0 h 3"/>
                    <a:gd name="T12" fmla="*/ 0 w 3"/>
                    <a:gd name="T13" fmla="*/ 0 h 3"/>
                    <a:gd name="T14" fmla="*/ 0 w 3"/>
                    <a:gd name="T15" fmla="*/ 1 h 3"/>
                    <a:gd name="T16" fmla="*/ 0 w 3"/>
                    <a:gd name="T17" fmla="*/ 1 h 3"/>
                    <a:gd name="T18" fmla="*/ 0 w 3"/>
                    <a:gd name="T19" fmla="*/ 1 h 3"/>
                    <a:gd name="T20" fmla="*/ 1 w 3"/>
                    <a:gd name="T21" fmla="*/ 1 h 3"/>
                    <a:gd name="T22" fmla="*/ 1 w 3"/>
                    <a:gd name="T23" fmla="*/ 1 h 3"/>
                    <a:gd name="T24" fmla="*/ 1 w 3"/>
                    <a:gd name="T25" fmla="*/ 1 h 3"/>
                    <a:gd name="T26" fmla="*/ 1 w 3"/>
                    <a:gd name="T27" fmla="*/ 1 h 3"/>
                    <a:gd name="T28" fmla="*/ 1 w 3"/>
                    <a:gd name="T29" fmla="*/ 0 h 3"/>
                    <a:gd name="T30" fmla="*/ 1 w 3"/>
                    <a:gd name="T31" fmla="*/ 0 h 3"/>
                    <a:gd name="T32" fmla="*/ 1 w 3"/>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3">
                      <a:moveTo>
                        <a:pt x="3" y="0"/>
                      </a:moveTo>
                      <a:lnTo>
                        <a:pt x="3" y="0"/>
                      </a:lnTo>
                      <a:lnTo>
                        <a:pt x="2" y="0"/>
                      </a:lnTo>
                      <a:lnTo>
                        <a:pt x="0" y="0"/>
                      </a:lnTo>
                      <a:lnTo>
                        <a:pt x="0" y="1"/>
                      </a:lnTo>
                      <a:lnTo>
                        <a:pt x="0" y="3"/>
                      </a:lnTo>
                      <a:lnTo>
                        <a:pt x="2" y="3"/>
                      </a:lnTo>
                      <a:lnTo>
                        <a:pt x="3" y="3"/>
                      </a:lnTo>
                      <a:lnTo>
                        <a:pt x="3" y="1"/>
                      </a:lnTo>
                      <a:lnTo>
                        <a:pt x="3" y="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 name="Freeform 249">
                  <a:extLst>
                    <a:ext uri="{FF2B5EF4-FFF2-40B4-BE49-F238E27FC236}">
                      <a16:creationId xmlns:a16="http://schemas.microsoft.com/office/drawing/2014/main" id="{2655BE5F-7A5A-48DC-8450-135C2EF28739}"/>
                    </a:ext>
                  </a:extLst>
                </p:cNvPr>
                <p:cNvSpPr>
                  <a:spLocks/>
                </p:cNvSpPr>
                <p:nvPr/>
              </p:nvSpPr>
              <p:spPr bwMode="gray">
                <a:xfrm>
                  <a:off x="910702" y="6853619"/>
                  <a:ext cx="3110" cy="3027"/>
                </a:xfrm>
                <a:custGeom>
                  <a:avLst/>
                  <a:gdLst>
                    <a:gd name="T0" fmla="*/ 1 w 3"/>
                    <a:gd name="T1" fmla="*/ 0 h 3"/>
                    <a:gd name="T2" fmla="*/ 1 w 3"/>
                    <a:gd name="T3" fmla="*/ 0 h 3"/>
                    <a:gd name="T4" fmla="*/ 1 w 3"/>
                    <a:gd name="T5" fmla="*/ 0 h 3"/>
                    <a:gd name="T6" fmla="*/ 1 w 3"/>
                    <a:gd name="T7" fmla="*/ 0 h 3"/>
                    <a:gd name="T8" fmla="*/ 0 w 3"/>
                    <a:gd name="T9" fmla="*/ 0 h 3"/>
                    <a:gd name="T10" fmla="*/ 0 w 3"/>
                    <a:gd name="T11" fmla="*/ 0 h 3"/>
                    <a:gd name="T12" fmla="*/ 0 w 3"/>
                    <a:gd name="T13" fmla="*/ 0 h 3"/>
                    <a:gd name="T14" fmla="*/ 0 w 3"/>
                    <a:gd name="T15" fmla="*/ 0 h 3"/>
                    <a:gd name="T16" fmla="*/ 0 w 3"/>
                    <a:gd name="T17" fmla="*/ 0 h 3"/>
                    <a:gd name="T18" fmla="*/ 0 w 3"/>
                    <a:gd name="T19" fmla="*/ 1 h 3"/>
                    <a:gd name="T20" fmla="*/ 0 w 3"/>
                    <a:gd name="T21" fmla="*/ 1 h 3"/>
                    <a:gd name="T22" fmla="*/ 0 w 3"/>
                    <a:gd name="T23" fmla="*/ 1 h 3"/>
                    <a:gd name="T24" fmla="*/ 0 w 3"/>
                    <a:gd name="T25" fmla="*/ 1 h 3"/>
                    <a:gd name="T26" fmla="*/ 1 w 3"/>
                    <a:gd name="T27" fmla="*/ 1 h 3"/>
                    <a:gd name="T28" fmla="*/ 1 w 3"/>
                    <a:gd name="T29" fmla="*/ 1 h 3"/>
                    <a:gd name="T30" fmla="*/ 1 w 3"/>
                    <a:gd name="T31" fmla="*/ 1 h 3"/>
                    <a:gd name="T32" fmla="*/ 1 w 3"/>
                    <a:gd name="T33" fmla="*/ 1 h 3"/>
                    <a:gd name="T34" fmla="*/ 1 w 3"/>
                    <a:gd name="T35" fmla="*/ 1 h 3"/>
                    <a:gd name="T36" fmla="*/ 1 w 3"/>
                    <a:gd name="T37" fmla="*/ 0 h 3"/>
                    <a:gd name="T38" fmla="*/ 1 w 3"/>
                    <a:gd name="T39" fmla="*/ 0 h 3"/>
                    <a:gd name="T40" fmla="*/ 1 w 3"/>
                    <a:gd name="T41" fmla="*/ 0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 h="3">
                      <a:moveTo>
                        <a:pt x="3" y="0"/>
                      </a:moveTo>
                      <a:lnTo>
                        <a:pt x="3" y="0"/>
                      </a:lnTo>
                      <a:lnTo>
                        <a:pt x="2" y="0"/>
                      </a:lnTo>
                      <a:lnTo>
                        <a:pt x="0" y="0"/>
                      </a:lnTo>
                      <a:lnTo>
                        <a:pt x="0" y="1"/>
                      </a:lnTo>
                      <a:lnTo>
                        <a:pt x="0" y="3"/>
                      </a:lnTo>
                      <a:lnTo>
                        <a:pt x="2" y="3"/>
                      </a:lnTo>
                      <a:lnTo>
                        <a:pt x="3" y="3"/>
                      </a:lnTo>
                      <a:lnTo>
                        <a:pt x="3" y="1"/>
                      </a:lnTo>
                      <a:lnTo>
                        <a:pt x="3" y="0"/>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6" name="Freeform 250">
                  <a:extLst>
                    <a:ext uri="{FF2B5EF4-FFF2-40B4-BE49-F238E27FC236}">
                      <a16:creationId xmlns:a16="http://schemas.microsoft.com/office/drawing/2014/main" id="{29F205D6-206A-47F9-A379-1248CC335E6A}"/>
                    </a:ext>
                  </a:extLst>
                </p:cNvPr>
                <p:cNvSpPr>
                  <a:spLocks/>
                </p:cNvSpPr>
                <p:nvPr/>
              </p:nvSpPr>
              <p:spPr bwMode="gray">
                <a:xfrm>
                  <a:off x="898264" y="6858160"/>
                  <a:ext cx="4665" cy="3027"/>
                </a:xfrm>
                <a:custGeom>
                  <a:avLst/>
                  <a:gdLst>
                    <a:gd name="T0" fmla="*/ 1 w 6"/>
                    <a:gd name="T1" fmla="*/ 0 h 3"/>
                    <a:gd name="T2" fmla="*/ 1 w 6"/>
                    <a:gd name="T3" fmla="*/ 0 h 3"/>
                    <a:gd name="T4" fmla="*/ 1 w 6"/>
                    <a:gd name="T5" fmla="*/ 0 h 3"/>
                    <a:gd name="T6" fmla="*/ 0 w 6"/>
                    <a:gd name="T7" fmla="*/ 0 h 3"/>
                    <a:gd name="T8" fmla="*/ 0 w 6"/>
                    <a:gd name="T9" fmla="*/ 0 h 3"/>
                    <a:gd name="T10" fmla="*/ 0 w 6"/>
                    <a:gd name="T11" fmla="*/ 0 h 3"/>
                    <a:gd name="T12" fmla="*/ 0 w 6"/>
                    <a:gd name="T13" fmla="*/ 1 h 3"/>
                    <a:gd name="T14" fmla="*/ 0 w 6"/>
                    <a:gd name="T15" fmla="*/ 1 h 3"/>
                    <a:gd name="T16" fmla="*/ 0 w 6"/>
                    <a:gd name="T17" fmla="*/ 1 h 3"/>
                    <a:gd name="T18" fmla="*/ 1 w 6"/>
                    <a:gd name="T19" fmla="*/ 1 h 3"/>
                    <a:gd name="T20" fmla="*/ 1 w 6"/>
                    <a:gd name="T21" fmla="*/ 1 h 3"/>
                    <a:gd name="T22" fmla="*/ 1 w 6"/>
                    <a:gd name="T23" fmla="*/ 1 h 3"/>
                    <a:gd name="T24" fmla="*/ 2 w 6"/>
                    <a:gd name="T25" fmla="*/ 1 h 3"/>
                    <a:gd name="T26" fmla="*/ 2 w 6"/>
                    <a:gd name="T27" fmla="*/ 1 h 3"/>
                    <a:gd name="T28" fmla="*/ 2 w 6"/>
                    <a:gd name="T29" fmla="*/ 1 h 3"/>
                    <a:gd name="T30" fmla="*/ 1 w 6"/>
                    <a:gd name="T31" fmla="*/ 0 h 3"/>
                    <a:gd name="T32" fmla="*/ 1 w 6"/>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 h="3">
                      <a:moveTo>
                        <a:pt x="3" y="0"/>
                      </a:moveTo>
                      <a:lnTo>
                        <a:pt x="3" y="0"/>
                      </a:lnTo>
                      <a:lnTo>
                        <a:pt x="2" y="0"/>
                      </a:lnTo>
                      <a:lnTo>
                        <a:pt x="0" y="0"/>
                      </a:lnTo>
                      <a:lnTo>
                        <a:pt x="0" y="1"/>
                      </a:lnTo>
                      <a:lnTo>
                        <a:pt x="0" y="3"/>
                      </a:lnTo>
                      <a:lnTo>
                        <a:pt x="1" y="3"/>
                      </a:lnTo>
                      <a:lnTo>
                        <a:pt x="2" y="3"/>
                      </a:lnTo>
                      <a:lnTo>
                        <a:pt x="4" y="3"/>
                      </a:lnTo>
                      <a:lnTo>
                        <a:pt x="6" y="3"/>
                      </a:lnTo>
                      <a:lnTo>
                        <a:pt x="5" y="1"/>
                      </a:lnTo>
                      <a:lnTo>
                        <a:pt x="3" y="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7" name="Freeform 251">
                  <a:extLst>
                    <a:ext uri="{FF2B5EF4-FFF2-40B4-BE49-F238E27FC236}">
                      <a16:creationId xmlns:a16="http://schemas.microsoft.com/office/drawing/2014/main" id="{E559FC13-8ABE-4E4B-B44E-BAAEB5726480}"/>
                    </a:ext>
                  </a:extLst>
                </p:cNvPr>
                <p:cNvSpPr>
                  <a:spLocks/>
                </p:cNvSpPr>
                <p:nvPr/>
              </p:nvSpPr>
              <p:spPr bwMode="gray">
                <a:xfrm>
                  <a:off x="898264" y="6858160"/>
                  <a:ext cx="4665" cy="3027"/>
                </a:xfrm>
                <a:custGeom>
                  <a:avLst/>
                  <a:gdLst>
                    <a:gd name="T0" fmla="*/ 1 w 6"/>
                    <a:gd name="T1" fmla="*/ 0 h 3"/>
                    <a:gd name="T2" fmla="*/ 1 w 6"/>
                    <a:gd name="T3" fmla="*/ 0 h 3"/>
                    <a:gd name="T4" fmla="*/ 1 w 6"/>
                    <a:gd name="T5" fmla="*/ 0 h 3"/>
                    <a:gd name="T6" fmla="*/ 1 w 6"/>
                    <a:gd name="T7" fmla="*/ 0 h 3"/>
                    <a:gd name="T8" fmla="*/ 0 w 6"/>
                    <a:gd name="T9" fmla="*/ 0 h 3"/>
                    <a:gd name="T10" fmla="*/ 0 w 6"/>
                    <a:gd name="T11" fmla="*/ 0 h 3"/>
                    <a:gd name="T12" fmla="*/ 0 w 6"/>
                    <a:gd name="T13" fmla="*/ 0 h 3"/>
                    <a:gd name="T14" fmla="*/ 0 w 6"/>
                    <a:gd name="T15" fmla="*/ 0 h 3"/>
                    <a:gd name="T16" fmla="*/ 0 w 6"/>
                    <a:gd name="T17" fmla="*/ 1 h 3"/>
                    <a:gd name="T18" fmla="*/ 0 w 6"/>
                    <a:gd name="T19" fmla="*/ 1 h 3"/>
                    <a:gd name="T20" fmla="*/ 0 w 6"/>
                    <a:gd name="T21" fmla="*/ 1 h 3"/>
                    <a:gd name="T22" fmla="*/ 0 w 6"/>
                    <a:gd name="T23" fmla="*/ 1 h 3"/>
                    <a:gd name="T24" fmla="*/ 1 w 6"/>
                    <a:gd name="T25" fmla="*/ 1 h 3"/>
                    <a:gd name="T26" fmla="*/ 1 w 6"/>
                    <a:gd name="T27" fmla="*/ 1 h 3"/>
                    <a:gd name="T28" fmla="*/ 1 w 6"/>
                    <a:gd name="T29" fmla="*/ 1 h 3"/>
                    <a:gd name="T30" fmla="*/ 2 w 6"/>
                    <a:gd name="T31" fmla="*/ 1 h 3"/>
                    <a:gd name="T32" fmla="*/ 2 w 6"/>
                    <a:gd name="T33" fmla="*/ 1 h 3"/>
                    <a:gd name="T34" fmla="*/ 2 w 6"/>
                    <a:gd name="T35" fmla="*/ 1 h 3"/>
                    <a:gd name="T36" fmla="*/ 2 w 6"/>
                    <a:gd name="T37" fmla="*/ 1 h 3"/>
                    <a:gd name="T38" fmla="*/ 1 w 6"/>
                    <a:gd name="T39" fmla="*/ 0 h 3"/>
                    <a:gd name="T40" fmla="*/ 1 w 6"/>
                    <a:gd name="T41" fmla="*/ 0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 h="3">
                      <a:moveTo>
                        <a:pt x="3" y="0"/>
                      </a:moveTo>
                      <a:lnTo>
                        <a:pt x="3" y="0"/>
                      </a:lnTo>
                      <a:lnTo>
                        <a:pt x="2" y="0"/>
                      </a:lnTo>
                      <a:lnTo>
                        <a:pt x="0" y="0"/>
                      </a:lnTo>
                      <a:lnTo>
                        <a:pt x="0" y="1"/>
                      </a:lnTo>
                      <a:lnTo>
                        <a:pt x="0" y="3"/>
                      </a:lnTo>
                      <a:lnTo>
                        <a:pt x="1" y="3"/>
                      </a:lnTo>
                      <a:lnTo>
                        <a:pt x="2" y="3"/>
                      </a:lnTo>
                      <a:lnTo>
                        <a:pt x="4" y="3"/>
                      </a:lnTo>
                      <a:lnTo>
                        <a:pt x="6" y="3"/>
                      </a:lnTo>
                      <a:lnTo>
                        <a:pt x="5" y="1"/>
                      </a:lnTo>
                      <a:lnTo>
                        <a:pt x="3" y="0"/>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8" name="Freeform 252">
                  <a:extLst>
                    <a:ext uri="{FF2B5EF4-FFF2-40B4-BE49-F238E27FC236}">
                      <a16:creationId xmlns:a16="http://schemas.microsoft.com/office/drawing/2014/main" id="{EB1D63F1-063F-451A-8B87-158A928A5F91}"/>
                    </a:ext>
                  </a:extLst>
                </p:cNvPr>
                <p:cNvSpPr>
                  <a:spLocks/>
                </p:cNvSpPr>
                <p:nvPr/>
              </p:nvSpPr>
              <p:spPr bwMode="gray">
                <a:xfrm>
                  <a:off x="865612" y="6862701"/>
                  <a:ext cx="20213" cy="3027"/>
                </a:xfrm>
                <a:custGeom>
                  <a:avLst/>
                  <a:gdLst>
                    <a:gd name="T0" fmla="*/ 2 w 27"/>
                    <a:gd name="T1" fmla="*/ 0 h 3"/>
                    <a:gd name="T2" fmla="*/ 2 w 27"/>
                    <a:gd name="T3" fmla="*/ 0 h 3"/>
                    <a:gd name="T4" fmla="*/ 1 w 27"/>
                    <a:gd name="T5" fmla="*/ 1 h 3"/>
                    <a:gd name="T6" fmla="*/ 0 w 27"/>
                    <a:gd name="T7" fmla="*/ 1 h 3"/>
                    <a:gd name="T8" fmla="*/ 0 w 27"/>
                    <a:gd name="T9" fmla="*/ 0 h 3"/>
                    <a:gd name="T10" fmla="*/ 0 w 27"/>
                    <a:gd name="T11" fmla="*/ 1 h 3"/>
                    <a:gd name="T12" fmla="*/ 0 w 27"/>
                    <a:gd name="T13" fmla="*/ 1 h 3"/>
                    <a:gd name="T14" fmla="*/ 0 w 27"/>
                    <a:gd name="T15" fmla="*/ 1 h 3"/>
                    <a:gd name="T16" fmla="*/ 0 w 27"/>
                    <a:gd name="T17" fmla="*/ 1 h 3"/>
                    <a:gd name="T18" fmla="*/ 1 w 27"/>
                    <a:gd name="T19" fmla="*/ 1 h 3"/>
                    <a:gd name="T20" fmla="*/ 3 w 27"/>
                    <a:gd name="T21" fmla="*/ 1 h 3"/>
                    <a:gd name="T22" fmla="*/ 4 w 27"/>
                    <a:gd name="T23" fmla="*/ 1 h 3"/>
                    <a:gd name="T24" fmla="*/ 6 w 27"/>
                    <a:gd name="T25" fmla="*/ 1 h 3"/>
                    <a:gd name="T26" fmla="*/ 6 w 27"/>
                    <a:gd name="T27" fmla="*/ 1 h 3"/>
                    <a:gd name="T28" fmla="*/ 6 w 27"/>
                    <a:gd name="T29" fmla="*/ 1 h 3"/>
                    <a:gd name="T30" fmla="*/ 6 w 27"/>
                    <a:gd name="T31" fmla="*/ 1 h 3"/>
                    <a:gd name="T32" fmla="*/ 6 w 27"/>
                    <a:gd name="T33" fmla="*/ 0 h 3"/>
                    <a:gd name="T34" fmla="*/ 5 w 27"/>
                    <a:gd name="T35" fmla="*/ 1 h 3"/>
                    <a:gd name="T36" fmla="*/ 4 w 27"/>
                    <a:gd name="T37" fmla="*/ 1 h 3"/>
                    <a:gd name="T38" fmla="*/ 3 w 27"/>
                    <a:gd name="T39" fmla="*/ 0 h 3"/>
                    <a:gd name="T40" fmla="*/ 2 w 27"/>
                    <a:gd name="T41" fmla="*/ 0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3">
                      <a:moveTo>
                        <a:pt x="10" y="0"/>
                      </a:moveTo>
                      <a:lnTo>
                        <a:pt x="8" y="0"/>
                      </a:lnTo>
                      <a:lnTo>
                        <a:pt x="6" y="1"/>
                      </a:lnTo>
                      <a:lnTo>
                        <a:pt x="2" y="1"/>
                      </a:lnTo>
                      <a:lnTo>
                        <a:pt x="0" y="0"/>
                      </a:lnTo>
                      <a:lnTo>
                        <a:pt x="0" y="2"/>
                      </a:lnTo>
                      <a:lnTo>
                        <a:pt x="0" y="3"/>
                      </a:lnTo>
                      <a:lnTo>
                        <a:pt x="6" y="3"/>
                      </a:lnTo>
                      <a:lnTo>
                        <a:pt x="12" y="3"/>
                      </a:lnTo>
                      <a:lnTo>
                        <a:pt x="19" y="3"/>
                      </a:lnTo>
                      <a:lnTo>
                        <a:pt x="27" y="3"/>
                      </a:lnTo>
                      <a:lnTo>
                        <a:pt x="27" y="2"/>
                      </a:lnTo>
                      <a:lnTo>
                        <a:pt x="27" y="0"/>
                      </a:lnTo>
                      <a:lnTo>
                        <a:pt x="22" y="1"/>
                      </a:lnTo>
                      <a:lnTo>
                        <a:pt x="17" y="1"/>
                      </a:lnTo>
                      <a:lnTo>
                        <a:pt x="13" y="0"/>
                      </a:lnTo>
                      <a:lnTo>
                        <a:pt x="10" y="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9" name="Freeform 253">
                  <a:extLst>
                    <a:ext uri="{FF2B5EF4-FFF2-40B4-BE49-F238E27FC236}">
                      <a16:creationId xmlns:a16="http://schemas.microsoft.com/office/drawing/2014/main" id="{4CEC3FCD-1F76-4C6C-93E3-3D0A863678FD}"/>
                    </a:ext>
                  </a:extLst>
                </p:cNvPr>
                <p:cNvSpPr>
                  <a:spLocks/>
                </p:cNvSpPr>
                <p:nvPr/>
              </p:nvSpPr>
              <p:spPr bwMode="gray">
                <a:xfrm>
                  <a:off x="865612" y="6862701"/>
                  <a:ext cx="20213" cy="3027"/>
                </a:xfrm>
                <a:custGeom>
                  <a:avLst/>
                  <a:gdLst>
                    <a:gd name="T0" fmla="*/ 2 w 27"/>
                    <a:gd name="T1" fmla="*/ 0 h 3"/>
                    <a:gd name="T2" fmla="*/ 2 w 27"/>
                    <a:gd name="T3" fmla="*/ 0 h 3"/>
                    <a:gd name="T4" fmla="*/ 2 w 27"/>
                    <a:gd name="T5" fmla="*/ 0 h 3"/>
                    <a:gd name="T6" fmla="*/ 1 w 27"/>
                    <a:gd name="T7" fmla="*/ 1 h 3"/>
                    <a:gd name="T8" fmla="*/ 0 w 27"/>
                    <a:gd name="T9" fmla="*/ 1 h 3"/>
                    <a:gd name="T10" fmla="*/ 0 w 27"/>
                    <a:gd name="T11" fmla="*/ 0 h 3"/>
                    <a:gd name="T12" fmla="*/ 0 w 27"/>
                    <a:gd name="T13" fmla="*/ 0 h 3"/>
                    <a:gd name="T14" fmla="*/ 0 w 27"/>
                    <a:gd name="T15" fmla="*/ 1 h 3"/>
                    <a:gd name="T16" fmla="*/ 0 w 27"/>
                    <a:gd name="T17" fmla="*/ 1 h 3"/>
                    <a:gd name="T18" fmla="*/ 0 w 27"/>
                    <a:gd name="T19" fmla="*/ 1 h 3"/>
                    <a:gd name="T20" fmla="*/ 0 w 27"/>
                    <a:gd name="T21" fmla="*/ 1 h 3"/>
                    <a:gd name="T22" fmla="*/ 0 w 27"/>
                    <a:gd name="T23" fmla="*/ 1 h 3"/>
                    <a:gd name="T24" fmla="*/ 1 w 27"/>
                    <a:gd name="T25" fmla="*/ 1 h 3"/>
                    <a:gd name="T26" fmla="*/ 3 w 27"/>
                    <a:gd name="T27" fmla="*/ 1 h 3"/>
                    <a:gd name="T28" fmla="*/ 4 w 27"/>
                    <a:gd name="T29" fmla="*/ 1 h 3"/>
                    <a:gd name="T30" fmla="*/ 6 w 27"/>
                    <a:gd name="T31" fmla="*/ 1 h 3"/>
                    <a:gd name="T32" fmla="*/ 6 w 27"/>
                    <a:gd name="T33" fmla="*/ 1 h 3"/>
                    <a:gd name="T34" fmla="*/ 6 w 27"/>
                    <a:gd name="T35" fmla="*/ 1 h 3"/>
                    <a:gd name="T36" fmla="*/ 6 w 27"/>
                    <a:gd name="T37" fmla="*/ 1 h 3"/>
                    <a:gd name="T38" fmla="*/ 6 w 27"/>
                    <a:gd name="T39" fmla="*/ 1 h 3"/>
                    <a:gd name="T40" fmla="*/ 6 w 27"/>
                    <a:gd name="T41" fmla="*/ 0 h 3"/>
                    <a:gd name="T42" fmla="*/ 6 w 27"/>
                    <a:gd name="T43" fmla="*/ 0 h 3"/>
                    <a:gd name="T44" fmla="*/ 5 w 27"/>
                    <a:gd name="T45" fmla="*/ 1 h 3"/>
                    <a:gd name="T46" fmla="*/ 4 w 27"/>
                    <a:gd name="T47" fmla="*/ 1 h 3"/>
                    <a:gd name="T48" fmla="*/ 3 w 27"/>
                    <a:gd name="T49" fmla="*/ 0 h 3"/>
                    <a:gd name="T50" fmla="*/ 2 w 27"/>
                    <a:gd name="T51" fmla="*/ 0 h 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7" h="3">
                      <a:moveTo>
                        <a:pt x="10" y="0"/>
                      </a:moveTo>
                      <a:lnTo>
                        <a:pt x="10" y="0"/>
                      </a:lnTo>
                      <a:lnTo>
                        <a:pt x="8" y="0"/>
                      </a:lnTo>
                      <a:lnTo>
                        <a:pt x="6" y="1"/>
                      </a:lnTo>
                      <a:lnTo>
                        <a:pt x="2" y="1"/>
                      </a:lnTo>
                      <a:lnTo>
                        <a:pt x="0" y="0"/>
                      </a:lnTo>
                      <a:lnTo>
                        <a:pt x="0" y="2"/>
                      </a:lnTo>
                      <a:lnTo>
                        <a:pt x="0" y="3"/>
                      </a:lnTo>
                      <a:lnTo>
                        <a:pt x="6" y="3"/>
                      </a:lnTo>
                      <a:lnTo>
                        <a:pt x="12" y="3"/>
                      </a:lnTo>
                      <a:lnTo>
                        <a:pt x="19" y="3"/>
                      </a:lnTo>
                      <a:lnTo>
                        <a:pt x="27" y="3"/>
                      </a:lnTo>
                      <a:lnTo>
                        <a:pt x="27" y="2"/>
                      </a:lnTo>
                      <a:lnTo>
                        <a:pt x="27" y="0"/>
                      </a:lnTo>
                      <a:lnTo>
                        <a:pt x="22" y="1"/>
                      </a:lnTo>
                      <a:lnTo>
                        <a:pt x="17" y="1"/>
                      </a:lnTo>
                      <a:lnTo>
                        <a:pt x="13" y="0"/>
                      </a:lnTo>
                      <a:lnTo>
                        <a:pt x="10" y="0"/>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0" name="Freeform 254">
                  <a:extLst>
                    <a:ext uri="{FF2B5EF4-FFF2-40B4-BE49-F238E27FC236}">
                      <a16:creationId xmlns:a16="http://schemas.microsoft.com/office/drawing/2014/main" id="{FE6181BB-7E3B-4ECD-9288-1489B3E0C97D}"/>
                    </a:ext>
                  </a:extLst>
                </p:cNvPr>
                <p:cNvSpPr>
                  <a:spLocks/>
                </p:cNvSpPr>
                <p:nvPr/>
              </p:nvSpPr>
              <p:spPr bwMode="gray">
                <a:xfrm>
                  <a:off x="832960" y="6853619"/>
                  <a:ext cx="26432" cy="21192"/>
                </a:xfrm>
                <a:custGeom>
                  <a:avLst/>
                  <a:gdLst>
                    <a:gd name="T0" fmla="*/ 4 w 35"/>
                    <a:gd name="T1" fmla="*/ 1 h 30"/>
                    <a:gd name="T2" fmla="*/ 6 w 35"/>
                    <a:gd name="T3" fmla="*/ 0 h 30"/>
                    <a:gd name="T4" fmla="*/ 7 w 35"/>
                    <a:gd name="T5" fmla="*/ 0 h 30"/>
                    <a:gd name="T6" fmla="*/ 8 w 35"/>
                    <a:gd name="T7" fmla="*/ 0 h 30"/>
                    <a:gd name="T8" fmla="*/ 8 w 35"/>
                    <a:gd name="T9" fmla="*/ 2 h 30"/>
                    <a:gd name="T10" fmla="*/ 8 w 35"/>
                    <a:gd name="T11" fmla="*/ 3 h 30"/>
                    <a:gd name="T12" fmla="*/ 8 w 35"/>
                    <a:gd name="T13" fmla="*/ 3 h 30"/>
                    <a:gd name="T14" fmla="*/ 7 w 35"/>
                    <a:gd name="T15" fmla="*/ 3 h 30"/>
                    <a:gd name="T16" fmla="*/ 7 w 35"/>
                    <a:gd name="T17" fmla="*/ 3 h 30"/>
                    <a:gd name="T18" fmla="*/ 7 w 35"/>
                    <a:gd name="T19" fmla="*/ 3 h 30"/>
                    <a:gd name="T20" fmla="*/ 7 w 35"/>
                    <a:gd name="T21" fmla="*/ 3 h 30"/>
                    <a:gd name="T22" fmla="*/ 8 w 35"/>
                    <a:gd name="T23" fmla="*/ 3 h 30"/>
                    <a:gd name="T24" fmla="*/ 8 w 35"/>
                    <a:gd name="T25" fmla="*/ 3 h 30"/>
                    <a:gd name="T26" fmla="*/ 8 w 35"/>
                    <a:gd name="T27" fmla="*/ 3 h 30"/>
                    <a:gd name="T28" fmla="*/ 7 w 35"/>
                    <a:gd name="T29" fmla="*/ 4 h 30"/>
                    <a:gd name="T30" fmla="*/ 6 w 35"/>
                    <a:gd name="T31" fmla="*/ 4 h 30"/>
                    <a:gd name="T32" fmla="*/ 5 w 35"/>
                    <a:gd name="T33" fmla="*/ 4 h 30"/>
                    <a:gd name="T34" fmla="*/ 5 w 35"/>
                    <a:gd name="T35" fmla="*/ 5 h 30"/>
                    <a:gd name="T36" fmla="*/ 5 w 35"/>
                    <a:gd name="T37" fmla="*/ 5 h 30"/>
                    <a:gd name="T38" fmla="*/ 4 w 35"/>
                    <a:gd name="T39" fmla="*/ 6 h 30"/>
                    <a:gd name="T40" fmla="*/ 4 w 35"/>
                    <a:gd name="T41" fmla="*/ 6 h 30"/>
                    <a:gd name="T42" fmla="*/ 3 w 35"/>
                    <a:gd name="T43" fmla="*/ 7 h 30"/>
                    <a:gd name="T44" fmla="*/ 2 w 35"/>
                    <a:gd name="T45" fmla="*/ 7 h 30"/>
                    <a:gd name="T46" fmla="*/ 1 w 35"/>
                    <a:gd name="T47" fmla="*/ 7 h 30"/>
                    <a:gd name="T48" fmla="*/ 0 w 35"/>
                    <a:gd name="T49" fmla="*/ 7 h 30"/>
                    <a:gd name="T50" fmla="*/ 0 w 35"/>
                    <a:gd name="T51" fmla="*/ 5 h 30"/>
                    <a:gd name="T52" fmla="*/ 2 w 35"/>
                    <a:gd name="T53" fmla="*/ 4 h 30"/>
                    <a:gd name="T54" fmla="*/ 3 w 35"/>
                    <a:gd name="T55" fmla="*/ 3 h 30"/>
                    <a:gd name="T56" fmla="*/ 4 w 35"/>
                    <a:gd name="T57" fmla="*/ 2 h 30"/>
                    <a:gd name="T58" fmla="*/ 4 w 35"/>
                    <a:gd name="T59" fmla="*/ 2 h 30"/>
                    <a:gd name="T60" fmla="*/ 5 w 35"/>
                    <a:gd name="T61" fmla="*/ 2 h 30"/>
                    <a:gd name="T62" fmla="*/ 5 w 35"/>
                    <a:gd name="T63" fmla="*/ 1 h 30"/>
                    <a:gd name="T64" fmla="*/ 4 w 35"/>
                    <a:gd name="T65" fmla="*/ 1 h 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 h="30">
                      <a:moveTo>
                        <a:pt x="19" y="4"/>
                      </a:moveTo>
                      <a:lnTo>
                        <a:pt x="24" y="1"/>
                      </a:lnTo>
                      <a:lnTo>
                        <a:pt x="31" y="0"/>
                      </a:lnTo>
                      <a:lnTo>
                        <a:pt x="35" y="3"/>
                      </a:lnTo>
                      <a:lnTo>
                        <a:pt x="35" y="11"/>
                      </a:lnTo>
                      <a:lnTo>
                        <a:pt x="34" y="13"/>
                      </a:lnTo>
                      <a:lnTo>
                        <a:pt x="33" y="14"/>
                      </a:lnTo>
                      <a:lnTo>
                        <a:pt x="31" y="14"/>
                      </a:lnTo>
                      <a:lnTo>
                        <a:pt x="28" y="14"/>
                      </a:lnTo>
                      <a:lnTo>
                        <a:pt x="29" y="14"/>
                      </a:lnTo>
                      <a:lnTo>
                        <a:pt x="31" y="14"/>
                      </a:lnTo>
                      <a:lnTo>
                        <a:pt x="33" y="14"/>
                      </a:lnTo>
                      <a:lnTo>
                        <a:pt x="35" y="14"/>
                      </a:lnTo>
                      <a:lnTo>
                        <a:pt x="33" y="16"/>
                      </a:lnTo>
                      <a:lnTo>
                        <a:pt x="29" y="17"/>
                      </a:lnTo>
                      <a:lnTo>
                        <a:pt x="26" y="18"/>
                      </a:lnTo>
                      <a:lnTo>
                        <a:pt x="22" y="20"/>
                      </a:lnTo>
                      <a:lnTo>
                        <a:pt x="21" y="21"/>
                      </a:lnTo>
                      <a:lnTo>
                        <a:pt x="20" y="22"/>
                      </a:lnTo>
                      <a:lnTo>
                        <a:pt x="18" y="25"/>
                      </a:lnTo>
                      <a:lnTo>
                        <a:pt x="16" y="27"/>
                      </a:lnTo>
                      <a:lnTo>
                        <a:pt x="12" y="29"/>
                      </a:lnTo>
                      <a:lnTo>
                        <a:pt x="9" y="30"/>
                      </a:lnTo>
                      <a:lnTo>
                        <a:pt x="4" y="30"/>
                      </a:lnTo>
                      <a:lnTo>
                        <a:pt x="0" y="30"/>
                      </a:lnTo>
                      <a:lnTo>
                        <a:pt x="3" y="24"/>
                      </a:lnTo>
                      <a:lnTo>
                        <a:pt x="8" y="19"/>
                      </a:lnTo>
                      <a:lnTo>
                        <a:pt x="12" y="15"/>
                      </a:lnTo>
                      <a:lnTo>
                        <a:pt x="16" y="11"/>
                      </a:lnTo>
                      <a:lnTo>
                        <a:pt x="19" y="10"/>
                      </a:lnTo>
                      <a:lnTo>
                        <a:pt x="21" y="9"/>
                      </a:lnTo>
                      <a:lnTo>
                        <a:pt x="21" y="7"/>
                      </a:lnTo>
                      <a:lnTo>
                        <a:pt x="19" y="4"/>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1" name="Freeform 255">
                  <a:extLst>
                    <a:ext uri="{FF2B5EF4-FFF2-40B4-BE49-F238E27FC236}">
                      <a16:creationId xmlns:a16="http://schemas.microsoft.com/office/drawing/2014/main" id="{C2709570-61C1-4E0E-8360-A45DA30B5531}"/>
                    </a:ext>
                  </a:extLst>
                </p:cNvPr>
                <p:cNvSpPr>
                  <a:spLocks/>
                </p:cNvSpPr>
                <p:nvPr/>
              </p:nvSpPr>
              <p:spPr bwMode="gray">
                <a:xfrm>
                  <a:off x="832960" y="6853619"/>
                  <a:ext cx="26432" cy="21192"/>
                </a:xfrm>
                <a:custGeom>
                  <a:avLst/>
                  <a:gdLst>
                    <a:gd name="T0" fmla="*/ 4 w 35"/>
                    <a:gd name="T1" fmla="*/ 1 h 30"/>
                    <a:gd name="T2" fmla="*/ 4 w 35"/>
                    <a:gd name="T3" fmla="*/ 1 h 30"/>
                    <a:gd name="T4" fmla="*/ 6 w 35"/>
                    <a:gd name="T5" fmla="*/ 0 h 30"/>
                    <a:gd name="T6" fmla="*/ 7 w 35"/>
                    <a:gd name="T7" fmla="*/ 0 h 30"/>
                    <a:gd name="T8" fmla="*/ 8 w 35"/>
                    <a:gd name="T9" fmla="*/ 0 h 30"/>
                    <a:gd name="T10" fmla="*/ 8 w 35"/>
                    <a:gd name="T11" fmla="*/ 2 h 30"/>
                    <a:gd name="T12" fmla="*/ 8 w 35"/>
                    <a:gd name="T13" fmla="*/ 2 h 30"/>
                    <a:gd name="T14" fmla="*/ 8 w 35"/>
                    <a:gd name="T15" fmla="*/ 3 h 30"/>
                    <a:gd name="T16" fmla="*/ 8 w 35"/>
                    <a:gd name="T17" fmla="*/ 3 h 30"/>
                    <a:gd name="T18" fmla="*/ 7 w 35"/>
                    <a:gd name="T19" fmla="*/ 3 h 30"/>
                    <a:gd name="T20" fmla="*/ 7 w 35"/>
                    <a:gd name="T21" fmla="*/ 3 h 30"/>
                    <a:gd name="T22" fmla="*/ 7 w 35"/>
                    <a:gd name="T23" fmla="*/ 3 h 30"/>
                    <a:gd name="T24" fmla="*/ 7 w 35"/>
                    <a:gd name="T25" fmla="*/ 3 h 30"/>
                    <a:gd name="T26" fmla="*/ 7 w 35"/>
                    <a:gd name="T27" fmla="*/ 3 h 30"/>
                    <a:gd name="T28" fmla="*/ 8 w 35"/>
                    <a:gd name="T29" fmla="*/ 3 h 30"/>
                    <a:gd name="T30" fmla="*/ 8 w 35"/>
                    <a:gd name="T31" fmla="*/ 3 h 30"/>
                    <a:gd name="T32" fmla="*/ 8 w 35"/>
                    <a:gd name="T33" fmla="*/ 3 h 30"/>
                    <a:gd name="T34" fmla="*/ 8 w 35"/>
                    <a:gd name="T35" fmla="*/ 3 h 30"/>
                    <a:gd name="T36" fmla="*/ 7 w 35"/>
                    <a:gd name="T37" fmla="*/ 4 h 30"/>
                    <a:gd name="T38" fmla="*/ 6 w 35"/>
                    <a:gd name="T39" fmla="*/ 4 h 30"/>
                    <a:gd name="T40" fmla="*/ 5 w 35"/>
                    <a:gd name="T41" fmla="*/ 4 h 30"/>
                    <a:gd name="T42" fmla="*/ 5 w 35"/>
                    <a:gd name="T43" fmla="*/ 4 h 30"/>
                    <a:gd name="T44" fmla="*/ 5 w 35"/>
                    <a:gd name="T45" fmla="*/ 5 h 30"/>
                    <a:gd name="T46" fmla="*/ 5 w 35"/>
                    <a:gd name="T47" fmla="*/ 5 h 30"/>
                    <a:gd name="T48" fmla="*/ 4 w 35"/>
                    <a:gd name="T49" fmla="*/ 6 h 30"/>
                    <a:gd name="T50" fmla="*/ 4 w 35"/>
                    <a:gd name="T51" fmla="*/ 6 h 30"/>
                    <a:gd name="T52" fmla="*/ 4 w 35"/>
                    <a:gd name="T53" fmla="*/ 6 h 30"/>
                    <a:gd name="T54" fmla="*/ 3 w 35"/>
                    <a:gd name="T55" fmla="*/ 7 h 30"/>
                    <a:gd name="T56" fmla="*/ 2 w 35"/>
                    <a:gd name="T57" fmla="*/ 7 h 30"/>
                    <a:gd name="T58" fmla="*/ 1 w 35"/>
                    <a:gd name="T59" fmla="*/ 7 h 30"/>
                    <a:gd name="T60" fmla="*/ 0 w 35"/>
                    <a:gd name="T61" fmla="*/ 7 h 30"/>
                    <a:gd name="T62" fmla="*/ 0 w 35"/>
                    <a:gd name="T63" fmla="*/ 7 h 30"/>
                    <a:gd name="T64" fmla="*/ 0 w 35"/>
                    <a:gd name="T65" fmla="*/ 5 h 30"/>
                    <a:gd name="T66" fmla="*/ 2 w 35"/>
                    <a:gd name="T67" fmla="*/ 4 h 30"/>
                    <a:gd name="T68" fmla="*/ 3 w 35"/>
                    <a:gd name="T69" fmla="*/ 3 h 30"/>
                    <a:gd name="T70" fmla="*/ 4 w 35"/>
                    <a:gd name="T71" fmla="*/ 2 h 30"/>
                    <a:gd name="T72" fmla="*/ 4 w 35"/>
                    <a:gd name="T73" fmla="*/ 2 h 30"/>
                    <a:gd name="T74" fmla="*/ 4 w 35"/>
                    <a:gd name="T75" fmla="*/ 2 h 30"/>
                    <a:gd name="T76" fmla="*/ 5 w 35"/>
                    <a:gd name="T77" fmla="*/ 2 h 30"/>
                    <a:gd name="T78" fmla="*/ 5 w 35"/>
                    <a:gd name="T79" fmla="*/ 1 h 30"/>
                    <a:gd name="T80" fmla="*/ 4 w 35"/>
                    <a:gd name="T81" fmla="*/ 1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5" h="30">
                      <a:moveTo>
                        <a:pt x="19" y="4"/>
                      </a:moveTo>
                      <a:lnTo>
                        <a:pt x="19" y="4"/>
                      </a:lnTo>
                      <a:lnTo>
                        <a:pt x="24" y="1"/>
                      </a:lnTo>
                      <a:lnTo>
                        <a:pt x="31" y="0"/>
                      </a:lnTo>
                      <a:lnTo>
                        <a:pt x="35" y="3"/>
                      </a:lnTo>
                      <a:lnTo>
                        <a:pt x="35" y="11"/>
                      </a:lnTo>
                      <a:lnTo>
                        <a:pt x="34" y="13"/>
                      </a:lnTo>
                      <a:lnTo>
                        <a:pt x="33" y="14"/>
                      </a:lnTo>
                      <a:lnTo>
                        <a:pt x="31" y="14"/>
                      </a:lnTo>
                      <a:lnTo>
                        <a:pt x="28" y="14"/>
                      </a:lnTo>
                      <a:lnTo>
                        <a:pt x="29" y="14"/>
                      </a:lnTo>
                      <a:lnTo>
                        <a:pt x="31" y="14"/>
                      </a:lnTo>
                      <a:lnTo>
                        <a:pt x="33" y="14"/>
                      </a:lnTo>
                      <a:lnTo>
                        <a:pt x="35" y="14"/>
                      </a:lnTo>
                      <a:lnTo>
                        <a:pt x="33" y="16"/>
                      </a:lnTo>
                      <a:lnTo>
                        <a:pt x="29" y="17"/>
                      </a:lnTo>
                      <a:lnTo>
                        <a:pt x="26" y="18"/>
                      </a:lnTo>
                      <a:lnTo>
                        <a:pt x="22" y="20"/>
                      </a:lnTo>
                      <a:lnTo>
                        <a:pt x="21" y="21"/>
                      </a:lnTo>
                      <a:lnTo>
                        <a:pt x="20" y="22"/>
                      </a:lnTo>
                      <a:lnTo>
                        <a:pt x="18" y="25"/>
                      </a:lnTo>
                      <a:lnTo>
                        <a:pt x="16" y="27"/>
                      </a:lnTo>
                      <a:lnTo>
                        <a:pt x="12" y="29"/>
                      </a:lnTo>
                      <a:lnTo>
                        <a:pt x="9" y="30"/>
                      </a:lnTo>
                      <a:lnTo>
                        <a:pt x="4" y="30"/>
                      </a:lnTo>
                      <a:lnTo>
                        <a:pt x="0" y="30"/>
                      </a:lnTo>
                      <a:lnTo>
                        <a:pt x="3" y="24"/>
                      </a:lnTo>
                      <a:lnTo>
                        <a:pt x="8" y="19"/>
                      </a:lnTo>
                      <a:lnTo>
                        <a:pt x="12" y="15"/>
                      </a:lnTo>
                      <a:lnTo>
                        <a:pt x="16" y="11"/>
                      </a:lnTo>
                      <a:lnTo>
                        <a:pt x="19" y="10"/>
                      </a:lnTo>
                      <a:lnTo>
                        <a:pt x="21" y="9"/>
                      </a:lnTo>
                      <a:lnTo>
                        <a:pt x="21" y="7"/>
                      </a:lnTo>
                      <a:lnTo>
                        <a:pt x="19" y="4"/>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2" name="Freeform 256">
                  <a:extLst>
                    <a:ext uri="{FF2B5EF4-FFF2-40B4-BE49-F238E27FC236}">
                      <a16:creationId xmlns:a16="http://schemas.microsoft.com/office/drawing/2014/main" id="{75C94C1B-96B3-412B-A892-F48E8D973FCC}"/>
                    </a:ext>
                  </a:extLst>
                </p:cNvPr>
                <p:cNvSpPr>
                  <a:spLocks/>
                </p:cNvSpPr>
                <p:nvPr/>
              </p:nvSpPr>
              <p:spPr bwMode="gray">
                <a:xfrm>
                  <a:off x="795644" y="6864215"/>
                  <a:ext cx="21768" cy="25734"/>
                </a:xfrm>
                <a:custGeom>
                  <a:avLst/>
                  <a:gdLst>
                    <a:gd name="T0" fmla="*/ 6 w 28"/>
                    <a:gd name="T1" fmla="*/ 3 h 33"/>
                    <a:gd name="T2" fmla="*/ 5 w 28"/>
                    <a:gd name="T3" fmla="*/ 3 h 33"/>
                    <a:gd name="T4" fmla="*/ 5 w 28"/>
                    <a:gd name="T5" fmla="*/ 2 h 33"/>
                    <a:gd name="T6" fmla="*/ 5 w 28"/>
                    <a:gd name="T7" fmla="*/ 1 h 33"/>
                    <a:gd name="T8" fmla="*/ 4 w 28"/>
                    <a:gd name="T9" fmla="*/ 1 h 33"/>
                    <a:gd name="T10" fmla="*/ 3 w 28"/>
                    <a:gd name="T11" fmla="*/ 0 h 33"/>
                    <a:gd name="T12" fmla="*/ 3 w 28"/>
                    <a:gd name="T13" fmla="*/ 0 h 33"/>
                    <a:gd name="T14" fmla="*/ 2 w 28"/>
                    <a:gd name="T15" fmla="*/ 0 h 33"/>
                    <a:gd name="T16" fmla="*/ 1 w 28"/>
                    <a:gd name="T17" fmla="*/ 1 h 33"/>
                    <a:gd name="T18" fmla="*/ 1 w 28"/>
                    <a:gd name="T19" fmla="*/ 1 h 33"/>
                    <a:gd name="T20" fmla="*/ 0 w 28"/>
                    <a:gd name="T21" fmla="*/ 1 h 33"/>
                    <a:gd name="T22" fmla="*/ 0 w 28"/>
                    <a:gd name="T23" fmla="*/ 2 h 33"/>
                    <a:gd name="T24" fmla="*/ 0 w 28"/>
                    <a:gd name="T25" fmla="*/ 3 h 33"/>
                    <a:gd name="T26" fmla="*/ 1 w 28"/>
                    <a:gd name="T27" fmla="*/ 4 h 33"/>
                    <a:gd name="T28" fmla="*/ 3 w 28"/>
                    <a:gd name="T29" fmla="*/ 4 h 33"/>
                    <a:gd name="T30" fmla="*/ 4 w 28"/>
                    <a:gd name="T31" fmla="*/ 5 h 33"/>
                    <a:gd name="T32" fmla="*/ 3 w 28"/>
                    <a:gd name="T33" fmla="*/ 6 h 33"/>
                    <a:gd name="T34" fmla="*/ 3 w 28"/>
                    <a:gd name="T35" fmla="*/ 7 h 33"/>
                    <a:gd name="T36" fmla="*/ 2 w 28"/>
                    <a:gd name="T37" fmla="*/ 7 h 33"/>
                    <a:gd name="T38" fmla="*/ 2 w 28"/>
                    <a:gd name="T39" fmla="*/ 7 h 33"/>
                    <a:gd name="T40" fmla="*/ 2 w 28"/>
                    <a:gd name="T41" fmla="*/ 8 h 33"/>
                    <a:gd name="T42" fmla="*/ 2 w 28"/>
                    <a:gd name="T43" fmla="*/ 8 h 33"/>
                    <a:gd name="T44" fmla="*/ 3 w 28"/>
                    <a:gd name="T45" fmla="*/ 9 h 33"/>
                    <a:gd name="T46" fmla="*/ 3 w 28"/>
                    <a:gd name="T47" fmla="*/ 9 h 33"/>
                    <a:gd name="T48" fmla="*/ 4 w 28"/>
                    <a:gd name="T49" fmla="*/ 8 h 33"/>
                    <a:gd name="T50" fmla="*/ 5 w 28"/>
                    <a:gd name="T51" fmla="*/ 8 h 33"/>
                    <a:gd name="T52" fmla="*/ 6 w 28"/>
                    <a:gd name="T53" fmla="*/ 8 h 33"/>
                    <a:gd name="T54" fmla="*/ 6 w 28"/>
                    <a:gd name="T55" fmla="*/ 8 h 33"/>
                    <a:gd name="T56" fmla="*/ 7 w 28"/>
                    <a:gd name="T57" fmla="*/ 8 h 33"/>
                    <a:gd name="T58" fmla="*/ 7 w 28"/>
                    <a:gd name="T59" fmla="*/ 7 h 33"/>
                    <a:gd name="T60" fmla="*/ 7 w 28"/>
                    <a:gd name="T61" fmla="*/ 5 h 33"/>
                    <a:gd name="T62" fmla="*/ 7 w 28"/>
                    <a:gd name="T63" fmla="*/ 4 h 33"/>
                    <a:gd name="T64" fmla="*/ 6 w 28"/>
                    <a:gd name="T65" fmla="*/ 3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 h="33">
                      <a:moveTo>
                        <a:pt x="22" y="12"/>
                      </a:moveTo>
                      <a:lnTo>
                        <a:pt x="19" y="10"/>
                      </a:lnTo>
                      <a:lnTo>
                        <a:pt x="18" y="6"/>
                      </a:lnTo>
                      <a:lnTo>
                        <a:pt x="17" y="4"/>
                      </a:lnTo>
                      <a:lnTo>
                        <a:pt x="16" y="2"/>
                      </a:lnTo>
                      <a:lnTo>
                        <a:pt x="12" y="0"/>
                      </a:lnTo>
                      <a:lnTo>
                        <a:pt x="9" y="0"/>
                      </a:lnTo>
                      <a:lnTo>
                        <a:pt x="6" y="0"/>
                      </a:lnTo>
                      <a:lnTo>
                        <a:pt x="3" y="2"/>
                      </a:lnTo>
                      <a:lnTo>
                        <a:pt x="1" y="3"/>
                      </a:lnTo>
                      <a:lnTo>
                        <a:pt x="0" y="4"/>
                      </a:lnTo>
                      <a:lnTo>
                        <a:pt x="0" y="6"/>
                      </a:lnTo>
                      <a:lnTo>
                        <a:pt x="0" y="9"/>
                      </a:lnTo>
                      <a:lnTo>
                        <a:pt x="4" y="13"/>
                      </a:lnTo>
                      <a:lnTo>
                        <a:pt x="9" y="15"/>
                      </a:lnTo>
                      <a:lnTo>
                        <a:pt x="14" y="18"/>
                      </a:lnTo>
                      <a:lnTo>
                        <a:pt x="12" y="22"/>
                      </a:lnTo>
                      <a:lnTo>
                        <a:pt x="11" y="25"/>
                      </a:lnTo>
                      <a:lnTo>
                        <a:pt x="8" y="26"/>
                      </a:lnTo>
                      <a:lnTo>
                        <a:pt x="6" y="27"/>
                      </a:lnTo>
                      <a:lnTo>
                        <a:pt x="6" y="29"/>
                      </a:lnTo>
                      <a:lnTo>
                        <a:pt x="7" y="31"/>
                      </a:lnTo>
                      <a:lnTo>
                        <a:pt x="9" y="33"/>
                      </a:lnTo>
                      <a:lnTo>
                        <a:pt x="12" y="33"/>
                      </a:lnTo>
                      <a:lnTo>
                        <a:pt x="16" y="32"/>
                      </a:lnTo>
                      <a:lnTo>
                        <a:pt x="18" y="32"/>
                      </a:lnTo>
                      <a:lnTo>
                        <a:pt x="21" y="32"/>
                      </a:lnTo>
                      <a:lnTo>
                        <a:pt x="23" y="31"/>
                      </a:lnTo>
                      <a:lnTo>
                        <a:pt x="25" y="29"/>
                      </a:lnTo>
                      <a:lnTo>
                        <a:pt x="28" y="26"/>
                      </a:lnTo>
                      <a:lnTo>
                        <a:pt x="28" y="20"/>
                      </a:lnTo>
                      <a:lnTo>
                        <a:pt x="26" y="15"/>
                      </a:lnTo>
                      <a:lnTo>
                        <a:pt x="22" y="12"/>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3" name="Freeform 257">
                  <a:extLst>
                    <a:ext uri="{FF2B5EF4-FFF2-40B4-BE49-F238E27FC236}">
                      <a16:creationId xmlns:a16="http://schemas.microsoft.com/office/drawing/2014/main" id="{F1AE48F7-7AE3-4807-BEBC-B22A57A8C88C}"/>
                    </a:ext>
                  </a:extLst>
                </p:cNvPr>
                <p:cNvSpPr>
                  <a:spLocks/>
                </p:cNvSpPr>
                <p:nvPr/>
              </p:nvSpPr>
              <p:spPr bwMode="gray">
                <a:xfrm>
                  <a:off x="795644" y="6864215"/>
                  <a:ext cx="21768" cy="25734"/>
                </a:xfrm>
                <a:custGeom>
                  <a:avLst/>
                  <a:gdLst>
                    <a:gd name="T0" fmla="*/ 6 w 28"/>
                    <a:gd name="T1" fmla="*/ 3 h 33"/>
                    <a:gd name="T2" fmla="*/ 6 w 28"/>
                    <a:gd name="T3" fmla="*/ 3 h 33"/>
                    <a:gd name="T4" fmla="*/ 5 w 28"/>
                    <a:gd name="T5" fmla="*/ 3 h 33"/>
                    <a:gd name="T6" fmla="*/ 5 w 28"/>
                    <a:gd name="T7" fmla="*/ 2 h 33"/>
                    <a:gd name="T8" fmla="*/ 5 w 28"/>
                    <a:gd name="T9" fmla="*/ 1 h 33"/>
                    <a:gd name="T10" fmla="*/ 4 w 28"/>
                    <a:gd name="T11" fmla="*/ 1 h 33"/>
                    <a:gd name="T12" fmla="*/ 4 w 28"/>
                    <a:gd name="T13" fmla="*/ 1 h 33"/>
                    <a:gd name="T14" fmla="*/ 3 w 28"/>
                    <a:gd name="T15" fmla="*/ 0 h 33"/>
                    <a:gd name="T16" fmla="*/ 3 w 28"/>
                    <a:gd name="T17" fmla="*/ 0 h 33"/>
                    <a:gd name="T18" fmla="*/ 2 w 28"/>
                    <a:gd name="T19" fmla="*/ 0 h 33"/>
                    <a:gd name="T20" fmla="*/ 1 w 28"/>
                    <a:gd name="T21" fmla="*/ 1 h 33"/>
                    <a:gd name="T22" fmla="*/ 1 w 28"/>
                    <a:gd name="T23" fmla="*/ 1 h 33"/>
                    <a:gd name="T24" fmla="*/ 1 w 28"/>
                    <a:gd name="T25" fmla="*/ 1 h 33"/>
                    <a:gd name="T26" fmla="*/ 0 w 28"/>
                    <a:gd name="T27" fmla="*/ 1 h 33"/>
                    <a:gd name="T28" fmla="*/ 0 w 28"/>
                    <a:gd name="T29" fmla="*/ 2 h 33"/>
                    <a:gd name="T30" fmla="*/ 0 w 28"/>
                    <a:gd name="T31" fmla="*/ 3 h 33"/>
                    <a:gd name="T32" fmla="*/ 0 w 28"/>
                    <a:gd name="T33" fmla="*/ 3 h 33"/>
                    <a:gd name="T34" fmla="*/ 1 w 28"/>
                    <a:gd name="T35" fmla="*/ 4 h 33"/>
                    <a:gd name="T36" fmla="*/ 3 w 28"/>
                    <a:gd name="T37" fmla="*/ 4 h 33"/>
                    <a:gd name="T38" fmla="*/ 4 w 28"/>
                    <a:gd name="T39" fmla="*/ 5 h 33"/>
                    <a:gd name="T40" fmla="*/ 3 w 28"/>
                    <a:gd name="T41" fmla="*/ 6 h 33"/>
                    <a:gd name="T42" fmla="*/ 3 w 28"/>
                    <a:gd name="T43" fmla="*/ 6 h 33"/>
                    <a:gd name="T44" fmla="*/ 3 w 28"/>
                    <a:gd name="T45" fmla="*/ 7 h 33"/>
                    <a:gd name="T46" fmla="*/ 2 w 28"/>
                    <a:gd name="T47" fmla="*/ 7 h 33"/>
                    <a:gd name="T48" fmla="*/ 2 w 28"/>
                    <a:gd name="T49" fmla="*/ 7 h 33"/>
                    <a:gd name="T50" fmla="*/ 2 w 28"/>
                    <a:gd name="T51" fmla="*/ 8 h 33"/>
                    <a:gd name="T52" fmla="*/ 2 w 28"/>
                    <a:gd name="T53" fmla="*/ 8 h 33"/>
                    <a:gd name="T54" fmla="*/ 2 w 28"/>
                    <a:gd name="T55" fmla="*/ 8 h 33"/>
                    <a:gd name="T56" fmla="*/ 3 w 28"/>
                    <a:gd name="T57" fmla="*/ 9 h 33"/>
                    <a:gd name="T58" fmla="*/ 3 w 28"/>
                    <a:gd name="T59" fmla="*/ 9 h 33"/>
                    <a:gd name="T60" fmla="*/ 4 w 28"/>
                    <a:gd name="T61" fmla="*/ 8 h 33"/>
                    <a:gd name="T62" fmla="*/ 4 w 28"/>
                    <a:gd name="T63" fmla="*/ 8 h 33"/>
                    <a:gd name="T64" fmla="*/ 5 w 28"/>
                    <a:gd name="T65" fmla="*/ 8 h 33"/>
                    <a:gd name="T66" fmla="*/ 6 w 28"/>
                    <a:gd name="T67" fmla="*/ 8 h 33"/>
                    <a:gd name="T68" fmla="*/ 6 w 28"/>
                    <a:gd name="T69" fmla="*/ 8 h 33"/>
                    <a:gd name="T70" fmla="*/ 7 w 28"/>
                    <a:gd name="T71" fmla="*/ 8 h 33"/>
                    <a:gd name="T72" fmla="*/ 7 w 28"/>
                    <a:gd name="T73" fmla="*/ 8 h 33"/>
                    <a:gd name="T74" fmla="*/ 7 w 28"/>
                    <a:gd name="T75" fmla="*/ 7 h 33"/>
                    <a:gd name="T76" fmla="*/ 7 w 28"/>
                    <a:gd name="T77" fmla="*/ 5 h 33"/>
                    <a:gd name="T78" fmla="*/ 7 w 28"/>
                    <a:gd name="T79" fmla="*/ 4 h 33"/>
                    <a:gd name="T80" fmla="*/ 6 w 28"/>
                    <a:gd name="T81" fmla="*/ 3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 h="33">
                      <a:moveTo>
                        <a:pt x="22" y="12"/>
                      </a:moveTo>
                      <a:lnTo>
                        <a:pt x="22" y="12"/>
                      </a:lnTo>
                      <a:lnTo>
                        <a:pt x="19" y="10"/>
                      </a:lnTo>
                      <a:lnTo>
                        <a:pt x="18" y="6"/>
                      </a:lnTo>
                      <a:lnTo>
                        <a:pt x="17" y="4"/>
                      </a:lnTo>
                      <a:lnTo>
                        <a:pt x="16" y="2"/>
                      </a:lnTo>
                      <a:lnTo>
                        <a:pt x="12" y="0"/>
                      </a:lnTo>
                      <a:lnTo>
                        <a:pt x="9" y="0"/>
                      </a:lnTo>
                      <a:lnTo>
                        <a:pt x="6" y="0"/>
                      </a:lnTo>
                      <a:lnTo>
                        <a:pt x="3" y="2"/>
                      </a:lnTo>
                      <a:lnTo>
                        <a:pt x="1" y="3"/>
                      </a:lnTo>
                      <a:lnTo>
                        <a:pt x="0" y="4"/>
                      </a:lnTo>
                      <a:lnTo>
                        <a:pt x="0" y="6"/>
                      </a:lnTo>
                      <a:lnTo>
                        <a:pt x="0" y="9"/>
                      </a:lnTo>
                      <a:lnTo>
                        <a:pt x="4" y="13"/>
                      </a:lnTo>
                      <a:lnTo>
                        <a:pt x="9" y="15"/>
                      </a:lnTo>
                      <a:lnTo>
                        <a:pt x="14" y="18"/>
                      </a:lnTo>
                      <a:lnTo>
                        <a:pt x="12" y="22"/>
                      </a:lnTo>
                      <a:lnTo>
                        <a:pt x="11" y="25"/>
                      </a:lnTo>
                      <a:lnTo>
                        <a:pt x="8" y="26"/>
                      </a:lnTo>
                      <a:lnTo>
                        <a:pt x="6" y="27"/>
                      </a:lnTo>
                      <a:lnTo>
                        <a:pt x="6" y="29"/>
                      </a:lnTo>
                      <a:lnTo>
                        <a:pt x="7" y="31"/>
                      </a:lnTo>
                      <a:lnTo>
                        <a:pt x="9" y="33"/>
                      </a:lnTo>
                      <a:lnTo>
                        <a:pt x="12" y="33"/>
                      </a:lnTo>
                      <a:lnTo>
                        <a:pt x="16" y="32"/>
                      </a:lnTo>
                      <a:lnTo>
                        <a:pt x="18" y="32"/>
                      </a:lnTo>
                      <a:lnTo>
                        <a:pt x="21" y="32"/>
                      </a:lnTo>
                      <a:lnTo>
                        <a:pt x="23" y="31"/>
                      </a:lnTo>
                      <a:lnTo>
                        <a:pt x="25" y="29"/>
                      </a:lnTo>
                      <a:lnTo>
                        <a:pt x="28" y="26"/>
                      </a:lnTo>
                      <a:lnTo>
                        <a:pt x="28" y="20"/>
                      </a:lnTo>
                      <a:lnTo>
                        <a:pt x="26" y="15"/>
                      </a:lnTo>
                      <a:lnTo>
                        <a:pt x="22" y="12"/>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4" name="Freeform 258">
                  <a:extLst>
                    <a:ext uri="{FF2B5EF4-FFF2-40B4-BE49-F238E27FC236}">
                      <a16:creationId xmlns:a16="http://schemas.microsoft.com/office/drawing/2014/main" id="{6B1313E7-55D7-4463-8D0E-B4BBD13D6A67}"/>
                    </a:ext>
                  </a:extLst>
                </p:cNvPr>
                <p:cNvSpPr>
                  <a:spLocks/>
                </p:cNvSpPr>
                <p:nvPr/>
              </p:nvSpPr>
              <p:spPr bwMode="gray">
                <a:xfrm>
                  <a:off x="753663" y="6867243"/>
                  <a:ext cx="34207" cy="24220"/>
                </a:xfrm>
                <a:custGeom>
                  <a:avLst/>
                  <a:gdLst>
                    <a:gd name="T0" fmla="*/ 8 w 44"/>
                    <a:gd name="T1" fmla="*/ 3 h 32"/>
                    <a:gd name="T2" fmla="*/ 8 w 44"/>
                    <a:gd name="T3" fmla="*/ 3 h 32"/>
                    <a:gd name="T4" fmla="*/ 8 w 44"/>
                    <a:gd name="T5" fmla="*/ 2 h 32"/>
                    <a:gd name="T6" fmla="*/ 8 w 44"/>
                    <a:gd name="T7" fmla="*/ 1 h 32"/>
                    <a:gd name="T8" fmla="*/ 7 w 44"/>
                    <a:gd name="T9" fmla="*/ 1 h 32"/>
                    <a:gd name="T10" fmla="*/ 8 w 44"/>
                    <a:gd name="T11" fmla="*/ 0 h 32"/>
                    <a:gd name="T12" fmla="*/ 10 w 44"/>
                    <a:gd name="T13" fmla="*/ 0 h 32"/>
                    <a:gd name="T14" fmla="*/ 10 w 44"/>
                    <a:gd name="T15" fmla="*/ 0 h 32"/>
                    <a:gd name="T16" fmla="*/ 11 w 44"/>
                    <a:gd name="T17" fmla="*/ 1 h 32"/>
                    <a:gd name="T18" fmla="*/ 11 w 44"/>
                    <a:gd name="T19" fmla="*/ 2 h 32"/>
                    <a:gd name="T20" fmla="*/ 11 w 44"/>
                    <a:gd name="T21" fmla="*/ 3 h 32"/>
                    <a:gd name="T22" fmla="*/ 11 w 44"/>
                    <a:gd name="T23" fmla="*/ 4 h 32"/>
                    <a:gd name="T24" fmla="*/ 11 w 44"/>
                    <a:gd name="T25" fmla="*/ 5 h 32"/>
                    <a:gd name="T26" fmla="*/ 9 w 44"/>
                    <a:gd name="T27" fmla="*/ 5 h 32"/>
                    <a:gd name="T28" fmla="*/ 8 w 44"/>
                    <a:gd name="T29" fmla="*/ 6 h 32"/>
                    <a:gd name="T30" fmla="*/ 7 w 44"/>
                    <a:gd name="T31" fmla="*/ 6 h 32"/>
                    <a:gd name="T32" fmla="*/ 6 w 44"/>
                    <a:gd name="T33" fmla="*/ 7 h 32"/>
                    <a:gd name="T34" fmla="*/ 4 w 44"/>
                    <a:gd name="T35" fmla="*/ 7 h 32"/>
                    <a:gd name="T36" fmla="*/ 3 w 44"/>
                    <a:gd name="T37" fmla="*/ 8 h 32"/>
                    <a:gd name="T38" fmla="*/ 2 w 44"/>
                    <a:gd name="T39" fmla="*/ 8 h 32"/>
                    <a:gd name="T40" fmla="*/ 1 w 44"/>
                    <a:gd name="T41" fmla="*/ 8 h 32"/>
                    <a:gd name="T42" fmla="*/ 0 w 44"/>
                    <a:gd name="T43" fmla="*/ 7 h 32"/>
                    <a:gd name="T44" fmla="*/ 1 w 44"/>
                    <a:gd name="T45" fmla="*/ 6 h 32"/>
                    <a:gd name="T46" fmla="*/ 2 w 44"/>
                    <a:gd name="T47" fmla="*/ 6 h 32"/>
                    <a:gd name="T48" fmla="*/ 3 w 44"/>
                    <a:gd name="T49" fmla="*/ 5 h 32"/>
                    <a:gd name="T50" fmla="*/ 5 w 44"/>
                    <a:gd name="T51" fmla="*/ 5 h 32"/>
                    <a:gd name="T52" fmla="*/ 6 w 44"/>
                    <a:gd name="T53" fmla="*/ 5 h 32"/>
                    <a:gd name="T54" fmla="*/ 7 w 44"/>
                    <a:gd name="T55" fmla="*/ 4 h 32"/>
                    <a:gd name="T56" fmla="*/ 8 w 44"/>
                    <a:gd name="T57" fmla="*/ 3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4" h="32">
                      <a:moveTo>
                        <a:pt x="31" y="12"/>
                      </a:moveTo>
                      <a:lnTo>
                        <a:pt x="32" y="11"/>
                      </a:lnTo>
                      <a:lnTo>
                        <a:pt x="31" y="7"/>
                      </a:lnTo>
                      <a:lnTo>
                        <a:pt x="29" y="3"/>
                      </a:lnTo>
                      <a:lnTo>
                        <a:pt x="28" y="2"/>
                      </a:lnTo>
                      <a:lnTo>
                        <a:pt x="32" y="0"/>
                      </a:lnTo>
                      <a:lnTo>
                        <a:pt x="37" y="0"/>
                      </a:lnTo>
                      <a:lnTo>
                        <a:pt x="40" y="0"/>
                      </a:lnTo>
                      <a:lnTo>
                        <a:pt x="41" y="2"/>
                      </a:lnTo>
                      <a:lnTo>
                        <a:pt x="43" y="7"/>
                      </a:lnTo>
                      <a:lnTo>
                        <a:pt x="44" y="12"/>
                      </a:lnTo>
                      <a:lnTo>
                        <a:pt x="44" y="16"/>
                      </a:lnTo>
                      <a:lnTo>
                        <a:pt x="41" y="19"/>
                      </a:lnTo>
                      <a:lnTo>
                        <a:pt x="36" y="20"/>
                      </a:lnTo>
                      <a:lnTo>
                        <a:pt x="31" y="23"/>
                      </a:lnTo>
                      <a:lnTo>
                        <a:pt x="26" y="24"/>
                      </a:lnTo>
                      <a:lnTo>
                        <a:pt x="22" y="26"/>
                      </a:lnTo>
                      <a:lnTo>
                        <a:pt x="16" y="28"/>
                      </a:lnTo>
                      <a:lnTo>
                        <a:pt x="11" y="29"/>
                      </a:lnTo>
                      <a:lnTo>
                        <a:pt x="7" y="31"/>
                      </a:lnTo>
                      <a:lnTo>
                        <a:pt x="1" y="32"/>
                      </a:lnTo>
                      <a:lnTo>
                        <a:pt x="0" y="27"/>
                      </a:lnTo>
                      <a:lnTo>
                        <a:pt x="2" y="24"/>
                      </a:lnTo>
                      <a:lnTo>
                        <a:pt x="7" y="22"/>
                      </a:lnTo>
                      <a:lnTo>
                        <a:pt x="12" y="19"/>
                      </a:lnTo>
                      <a:lnTo>
                        <a:pt x="17" y="18"/>
                      </a:lnTo>
                      <a:lnTo>
                        <a:pt x="23" y="17"/>
                      </a:lnTo>
                      <a:lnTo>
                        <a:pt x="28" y="15"/>
                      </a:lnTo>
                      <a:lnTo>
                        <a:pt x="31" y="12"/>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5" name="Freeform 259">
                  <a:extLst>
                    <a:ext uri="{FF2B5EF4-FFF2-40B4-BE49-F238E27FC236}">
                      <a16:creationId xmlns:a16="http://schemas.microsoft.com/office/drawing/2014/main" id="{A7E3588B-F724-438F-895C-0D74A360E4D3}"/>
                    </a:ext>
                  </a:extLst>
                </p:cNvPr>
                <p:cNvSpPr>
                  <a:spLocks/>
                </p:cNvSpPr>
                <p:nvPr/>
              </p:nvSpPr>
              <p:spPr bwMode="gray">
                <a:xfrm>
                  <a:off x="753663" y="6867243"/>
                  <a:ext cx="34207" cy="24220"/>
                </a:xfrm>
                <a:custGeom>
                  <a:avLst/>
                  <a:gdLst>
                    <a:gd name="T0" fmla="*/ 8 w 44"/>
                    <a:gd name="T1" fmla="*/ 3 h 32"/>
                    <a:gd name="T2" fmla="*/ 8 w 44"/>
                    <a:gd name="T3" fmla="*/ 3 h 32"/>
                    <a:gd name="T4" fmla="*/ 8 w 44"/>
                    <a:gd name="T5" fmla="*/ 3 h 32"/>
                    <a:gd name="T6" fmla="*/ 8 w 44"/>
                    <a:gd name="T7" fmla="*/ 2 h 32"/>
                    <a:gd name="T8" fmla="*/ 8 w 44"/>
                    <a:gd name="T9" fmla="*/ 1 h 32"/>
                    <a:gd name="T10" fmla="*/ 7 w 44"/>
                    <a:gd name="T11" fmla="*/ 1 h 32"/>
                    <a:gd name="T12" fmla="*/ 7 w 44"/>
                    <a:gd name="T13" fmla="*/ 1 h 32"/>
                    <a:gd name="T14" fmla="*/ 8 w 44"/>
                    <a:gd name="T15" fmla="*/ 0 h 32"/>
                    <a:gd name="T16" fmla="*/ 10 w 44"/>
                    <a:gd name="T17" fmla="*/ 0 h 32"/>
                    <a:gd name="T18" fmla="*/ 10 w 44"/>
                    <a:gd name="T19" fmla="*/ 0 h 32"/>
                    <a:gd name="T20" fmla="*/ 11 w 44"/>
                    <a:gd name="T21" fmla="*/ 1 h 32"/>
                    <a:gd name="T22" fmla="*/ 11 w 44"/>
                    <a:gd name="T23" fmla="*/ 1 h 32"/>
                    <a:gd name="T24" fmla="*/ 11 w 44"/>
                    <a:gd name="T25" fmla="*/ 2 h 32"/>
                    <a:gd name="T26" fmla="*/ 11 w 44"/>
                    <a:gd name="T27" fmla="*/ 3 h 32"/>
                    <a:gd name="T28" fmla="*/ 11 w 44"/>
                    <a:gd name="T29" fmla="*/ 4 h 32"/>
                    <a:gd name="T30" fmla="*/ 11 w 44"/>
                    <a:gd name="T31" fmla="*/ 5 h 32"/>
                    <a:gd name="T32" fmla="*/ 11 w 44"/>
                    <a:gd name="T33" fmla="*/ 5 h 32"/>
                    <a:gd name="T34" fmla="*/ 9 w 44"/>
                    <a:gd name="T35" fmla="*/ 5 h 32"/>
                    <a:gd name="T36" fmla="*/ 8 w 44"/>
                    <a:gd name="T37" fmla="*/ 6 h 32"/>
                    <a:gd name="T38" fmla="*/ 7 w 44"/>
                    <a:gd name="T39" fmla="*/ 6 h 32"/>
                    <a:gd name="T40" fmla="*/ 6 w 44"/>
                    <a:gd name="T41" fmla="*/ 7 h 32"/>
                    <a:gd name="T42" fmla="*/ 4 w 44"/>
                    <a:gd name="T43" fmla="*/ 7 h 32"/>
                    <a:gd name="T44" fmla="*/ 3 w 44"/>
                    <a:gd name="T45" fmla="*/ 8 h 32"/>
                    <a:gd name="T46" fmla="*/ 2 w 44"/>
                    <a:gd name="T47" fmla="*/ 8 h 32"/>
                    <a:gd name="T48" fmla="*/ 1 w 44"/>
                    <a:gd name="T49" fmla="*/ 8 h 32"/>
                    <a:gd name="T50" fmla="*/ 1 w 44"/>
                    <a:gd name="T51" fmla="*/ 8 h 32"/>
                    <a:gd name="T52" fmla="*/ 0 w 44"/>
                    <a:gd name="T53" fmla="*/ 7 h 32"/>
                    <a:gd name="T54" fmla="*/ 1 w 44"/>
                    <a:gd name="T55" fmla="*/ 6 h 32"/>
                    <a:gd name="T56" fmla="*/ 2 w 44"/>
                    <a:gd name="T57" fmla="*/ 6 h 32"/>
                    <a:gd name="T58" fmla="*/ 3 w 44"/>
                    <a:gd name="T59" fmla="*/ 5 h 32"/>
                    <a:gd name="T60" fmla="*/ 5 w 44"/>
                    <a:gd name="T61" fmla="*/ 5 h 32"/>
                    <a:gd name="T62" fmla="*/ 6 w 44"/>
                    <a:gd name="T63" fmla="*/ 5 h 32"/>
                    <a:gd name="T64" fmla="*/ 7 w 44"/>
                    <a:gd name="T65" fmla="*/ 4 h 32"/>
                    <a:gd name="T66" fmla="*/ 8 w 44"/>
                    <a:gd name="T67" fmla="*/ 3 h 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 h="32">
                      <a:moveTo>
                        <a:pt x="31" y="12"/>
                      </a:moveTo>
                      <a:lnTo>
                        <a:pt x="31" y="12"/>
                      </a:lnTo>
                      <a:lnTo>
                        <a:pt x="32" y="11"/>
                      </a:lnTo>
                      <a:lnTo>
                        <a:pt x="31" y="7"/>
                      </a:lnTo>
                      <a:lnTo>
                        <a:pt x="29" y="3"/>
                      </a:lnTo>
                      <a:lnTo>
                        <a:pt x="28" y="2"/>
                      </a:lnTo>
                      <a:lnTo>
                        <a:pt x="32" y="0"/>
                      </a:lnTo>
                      <a:lnTo>
                        <a:pt x="37" y="0"/>
                      </a:lnTo>
                      <a:lnTo>
                        <a:pt x="40" y="0"/>
                      </a:lnTo>
                      <a:lnTo>
                        <a:pt x="41" y="2"/>
                      </a:lnTo>
                      <a:lnTo>
                        <a:pt x="43" y="7"/>
                      </a:lnTo>
                      <a:lnTo>
                        <a:pt x="44" y="12"/>
                      </a:lnTo>
                      <a:lnTo>
                        <a:pt x="44" y="16"/>
                      </a:lnTo>
                      <a:lnTo>
                        <a:pt x="41" y="19"/>
                      </a:lnTo>
                      <a:lnTo>
                        <a:pt x="36" y="20"/>
                      </a:lnTo>
                      <a:lnTo>
                        <a:pt x="31" y="23"/>
                      </a:lnTo>
                      <a:lnTo>
                        <a:pt x="26" y="24"/>
                      </a:lnTo>
                      <a:lnTo>
                        <a:pt x="22" y="26"/>
                      </a:lnTo>
                      <a:lnTo>
                        <a:pt x="16" y="28"/>
                      </a:lnTo>
                      <a:lnTo>
                        <a:pt x="11" y="29"/>
                      </a:lnTo>
                      <a:lnTo>
                        <a:pt x="7" y="31"/>
                      </a:lnTo>
                      <a:lnTo>
                        <a:pt x="1" y="32"/>
                      </a:lnTo>
                      <a:lnTo>
                        <a:pt x="0" y="27"/>
                      </a:lnTo>
                      <a:lnTo>
                        <a:pt x="2" y="24"/>
                      </a:lnTo>
                      <a:lnTo>
                        <a:pt x="7" y="22"/>
                      </a:lnTo>
                      <a:lnTo>
                        <a:pt x="12" y="19"/>
                      </a:lnTo>
                      <a:lnTo>
                        <a:pt x="17" y="18"/>
                      </a:lnTo>
                      <a:lnTo>
                        <a:pt x="23" y="17"/>
                      </a:lnTo>
                      <a:lnTo>
                        <a:pt x="28" y="15"/>
                      </a:lnTo>
                      <a:lnTo>
                        <a:pt x="31" y="12"/>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6" name="Freeform 260">
                  <a:extLst>
                    <a:ext uri="{FF2B5EF4-FFF2-40B4-BE49-F238E27FC236}">
                      <a16:creationId xmlns:a16="http://schemas.microsoft.com/office/drawing/2014/main" id="{2278A8D7-881D-4A3B-B5E7-28D7422A28E6}"/>
                    </a:ext>
                  </a:extLst>
                </p:cNvPr>
                <p:cNvSpPr>
                  <a:spLocks/>
                </p:cNvSpPr>
                <p:nvPr/>
              </p:nvSpPr>
              <p:spPr bwMode="gray">
                <a:xfrm>
                  <a:off x="727230" y="6865729"/>
                  <a:ext cx="23323" cy="30275"/>
                </a:xfrm>
                <a:custGeom>
                  <a:avLst/>
                  <a:gdLst>
                    <a:gd name="T0" fmla="*/ 5 w 30"/>
                    <a:gd name="T1" fmla="*/ 4 h 40"/>
                    <a:gd name="T2" fmla="*/ 5 w 30"/>
                    <a:gd name="T3" fmla="*/ 2 h 40"/>
                    <a:gd name="T4" fmla="*/ 4 w 30"/>
                    <a:gd name="T5" fmla="*/ 1 h 40"/>
                    <a:gd name="T6" fmla="*/ 3 w 30"/>
                    <a:gd name="T7" fmla="*/ 1 h 40"/>
                    <a:gd name="T8" fmla="*/ 2 w 30"/>
                    <a:gd name="T9" fmla="*/ 0 h 40"/>
                    <a:gd name="T10" fmla="*/ 2 w 30"/>
                    <a:gd name="T11" fmla="*/ 1 h 40"/>
                    <a:gd name="T12" fmla="*/ 1 w 30"/>
                    <a:gd name="T13" fmla="*/ 1 h 40"/>
                    <a:gd name="T14" fmla="*/ 1 w 30"/>
                    <a:gd name="T15" fmla="*/ 2 h 40"/>
                    <a:gd name="T16" fmla="*/ 1 w 30"/>
                    <a:gd name="T17" fmla="*/ 2 h 40"/>
                    <a:gd name="T18" fmla="*/ 2 w 30"/>
                    <a:gd name="T19" fmla="*/ 3 h 40"/>
                    <a:gd name="T20" fmla="*/ 3 w 30"/>
                    <a:gd name="T21" fmla="*/ 4 h 40"/>
                    <a:gd name="T22" fmla="*/ 3 w 30"/>
                    <a:gd name="T23" fmla="*/ 5 h 40"/>
                    <a:gd name="T24" fmla="*/ 3 w 30"/>
                    <a:gd name="T25" fmla="*/ 5 h 40"/>
                    <a:gd name="T26" fmla="*/ 3 w 30"/>
                    <a:gd name="T27" fmla="*/ 6 h 40"/>
                    <a:gd name="T28" fmla="*/ 2 w 30"/>
                    <a:gd name="T29" fmla="*/ 6 h 40"/>
                    <a:gd name="T30" fmla="*/ 1 w 30"/>
                    <a:gd name="T31" fmla="*/ 7 h 40"/>
                    <a:gd name="T32" fmla="*/ 1 w 30"/>
                    <a:gd name="T33" fmla="*/ 7 h 40"/>
                    <a:gd name="T34" fmla="*/ 0 w 30"/>
                    <a:gd name="T35" fmla="*/ 8 h 40"/>
                    <a:gd name="T36" fmla="*/ 0 w 30"/>
                    <a:gd name="T37" fmla="*/ 8 h 40"/>
                    <a:gd name="T38" fmla="*/ 1 w 30"/>
                    <a:gd name="T39" fmla="*/ 8 h 40"/>
                    <a:gd name="T40" fmla="*/ 1 w 30"/>
                    <a:gd name="T41" fmla="*/ 9 h 40"/>
                    <a:gd name="T42" fmla="*/ 2 w 30"/>
                    <a:gd name="T43" fmla="*/ 9 h 40"/>
                    <a:gd name="T44" fmla="*/ 2 w 30"/>
                    <a:gd name="T45" fmla="*/ 9 h 40"/>
                    <a:gd name="T46" fmla="*/ 2 w 30"/>
                    <a:gd name="T47" fmla="*/ 9 h 40"/>
                    <a:gd name="T48" fmla="*/ 2 w 30"/>
                    <a:gd name="T49" fmla="*/ 9 h 40"/>
                    <a:gd name="T50" fmla="*/ 3 w 30"/>
                    <a:gd name="T51" fmla="*/ 9 h 40"/>
                    <a:gd name="T52" fmla="*/ 3 w 30"/>
                    <a:gd name="T53" fmla="*/ 9 h 40"/>
                    <a:gd name="T54" fmla="*/ 4 w 30"/>
                    <a:gd name="T55" fmla="*/ 9 h 40"/>
                    <a:gd name="T56" fmla="*/ 5 w 30"/>
                    <a:gd name="T57" fmla="*/ 9 h 40"/>
                    <a:gd name="T58" fmla="*/ 5 w 30"/>
                    <a:gd name="T59" fmla="*/ 9 h 40"/>
                    <a:gd name="T60" fmla="*/ 5 w 30"/>
                    <a:gd name="T61" fmla="*/ 10 h 40"/>
                    <a:gd name="T62" fmla="*/ 4 w 30"/>
                    <a:gd name="T63" fmla="*/ 10 h 40"/>
                    <a:gd name="T64" fmla="*/ 4 w 30"/>
                    <a:gd name="T65" fmla="*/ 10 h 40"/>
                    <a:gd name="T66" fmla="*/ 4 w 30"/>
                    <a:gd name="T67" fmla="*/ 10 h 40"/>
                    <a:gd name="T68" fmla="*/ 5 w 30"/>
                    <a:gd name="T69" fmla="*/ 10 h 40"/>
                    <a:gd name="T70" fmla="*/ 5 w 30"/>
                    <a:gd name="T71" fmla="*/ 10 h 40"/>
                    <a:gd name="T72" fmla="*/ 5 w 30"/>
                    <a:gd name="T73" fmla="*/ 10 h 40"/>
                    <a:gd name="T74" fmla="*/ 6 w 30"/>
                    <a:gd name="T75" fmla="*/ 9 h 40"/>
                    <a:gd name="T76" fmla="*/ 6 w 30"/>
                    <a:gd name="T77" fmla="*/ 7 h 40"/>
                    <a:gd name="T78" fmla="*/ 5 w 30"/>
                    <a:gd name="T79" fmla="*/ 6 h 40"/>
                    <a:gd name="T80" fmla="*/ 5 w 30"/>
                    <a:gd name="T81" fmla="*/ 4 h 40"/>
                    <a:gd name="T82" fmla="*/ 6 w 30"/>
                    <a:gd name="T83" fmla="*/ 4 h 40"/>
                    <a:gd name="T84" fmla="*/ 7 w 30"/>
                    <a:gd name="T85" fmla="*/ 4 h 40"/>
                    <a:gd name="T86" fmla="*/ 8 w 30"/>
                    <a:gd name="T87" fmla="*/ 3 h 40"/>
                    <a:gd name="T88" fmla="*/ 8 w 30"/>
                    <a:gd name="T89" fmla="*/ 2 h 40"/>
                    <a:gd name="T90" fmla="*/ 7 w 30"/>
                    <a:gd name="T91" fmla="*/ 1 h 40"/>
                    <a:gd name="T92" fmla="*/ 6 w 30"/>
                    <a:gd name="T93" fmla="*/ 1 h 40"/>
                    <a:gd name="T94" fmla="*/ 5 w 30"/>
                    <a:gd name="T95" fmla="*/ 1 h 40"/>
                    <a:gd name="T96" fmla="*/ 5 w 30"/>
                    <a:gd name="T97" fmla="*/ 2 h 40"/>
                    <a:gd name="T98" fmla="*/ 5 w 30"/>
                    <a:gd name="T99" fmla="*/ 2 h 40"/>
                    <a:gd name="T100" fmla="*/ 5 w 30"/>
                    <a:gd name="T101" fmla="*/ 3 h 40"/>
                    <a:gd name="T102" fmla="*/ 5 w 30"/>
                    <a:gd name="T103" fmla="*/ 3 h 40"/>
                    <a:gd name="T104" fmla="*/ 5 w 30"/>
                    <a:gd name="T105" fmla="*/ 4 h 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 h="40">
                      <a:moveTo>
                        <a:pt x="17" y="13"/>
                      </a:moveTo>
                      <a:lnTo>
                        <a:pt x="17" y="7"/>
                      </a:lnTo>
                      <a:lnTo>
                        <a:pt x="15" y="3"/>
                      </a:lnTo>
                      <a:lnTo>
                        <a:pt x="11" y="1"/>
                      </a:lnTo>
                      <a:lnTo>
                        <a:pt x="8" y="0"/>
                      </a:lnTo>
                      <a:lnTo>
                        <a:pt x="6" y="2"/>
                      </a:lnTo>
                      <a:lnTo>
                        <a:pt x="3" y="4"/>
                      </a:lnTo>
                      <a:lnTo>
                        <a:pt x="3" y="5"/>
                      </a:lnTo>
                      <a:lnTo>
                        <a:pt x="4" y="7"/>
                      </a:lnTo>
                      <a:lnTo>
                        <a:pt x="8" y="11"/>
                      </a:lnTo>
                      <a:lnTo>
                        <a:pt x="10" y="14"/>
                      </a:lnTo>
                      <a:lnTo>
                        <a:pt x="12" y="17"/>
                      </a:lnTo>
                      <a:lnTo>
                        <a:pt x="11" y="20"/>
                      </a:lnTo>
                      <a:lnTo>
                        <a:pt x="9" y="23"/>
                      </a:lnTo>
                      <a:lnTo>
                        <a:pt x="7" y="24"/>
                      </a:lnTo>
                      <a:lnTo>
                        <a:pt x="3" y="25"/>
                      </a:lnTo>
                      <a:lnTo>
                        <a:pt x="1" y="27"/>
                      </a:lnTo>
                      <a:lnTo>
                        <a:pt x="0" y="29"/>
                      </a:lnTo>
                      <a:lnTo>
                        <a:pt x="0" y="30"/>
                      </a:lnTo>
                      <a:lnTo>
                        <a:pt x="2" y="31"/>
                      </a:lnTo>
                      <a:lnTo>
                        <a:pt x="4" y="33"/>
                      </a:lnTo>
                      <a:lnTo>
                        <a:pt x="6" y="33"/>
                      </a:lnTo>
                      <a:lnTo>
                        <a:pt x="7" y="33"/>
                      </a:lnTo>
                      <a:lnTo>
                        <a:pt x="8" y="33"/>
                      </a:lnTo>
                      <a:lnTo>
                        <a:pt x="10" y="35"/>
                      </a:lnTo>
                      <a:lnTo>
                        <a:pt x="11" y="36"/>
                      </a:lnTo>
                      <a:lnTo>
                        <a:pt x="13" y="36"/>
                      </a:lnTo>
                      <a:lnTo>
                        <a:pt x="17" y="33"/>
                      </a:lnTo>
                      <a:lnTo>
                        <a:pt x="17" y="35"/>
                      </a:lnTo>
                      <a:lnTo>
                        <a:pt x="17" y="37"/>
                      </a:lnTo>
                      <a:lnTo>
                        <a:pt x="16" y="39"/>
                      </a:lnTo>
                      <a:lnTo>
                        <a:pt x="14" y="40"/>
                      </a:lnTo>
                      <a:lnTo>
                        <a:pt x="16" y="40"/>
                      </a:lnTo>
                      <a:lnTo>
                        <a:pt x="18" y="40"/>
                      </a:lnTo>
                      <a:lnTo>
                        <a:pt x="19" y="40"/>
                      </a:lnTo>
                      <a:lnTo>
                        <a:pt x="20" y="40"/>
                      </a:lnTo>
                      <a:lnTo>
                        <a:pt x="22" y="34"/>
                      </a:lnTo>
                      <a:lnTo>
                        <a:pt x="22" y="28"/>
                      </a:lnTo>
                      <a:lnTo>
                        <a:pt x="20" y="23"/>
                      </a:lnTo>
                      <a:lnTo>
                        <a:pt x="20" y="16"/>
                      </a:lnTo>
                      <a:lnTo>
                        <a:pt x="23" y="14"/>
                      </a:lnTo>
                      <a:lnTo>
                        <a:pt x="27" y="13"/>
                      </a:lnTo>
                      <a:lnTo>
                        <a:pt x="30" y="11"/>
                      </a:lnTo>
                      <a:lnTo>
                        <a:pt x="30" y="7"/>
                      </a:lnTo>
                      <a:lnTo>
                        <a:pt x="27" y="4"/>
                      </a:lnTo>
                      <a:lnTo>
                        <a:pt x="24" y="4"/>
                      </a:lnTo>
                      <a:lnTo>
                        <a:pt x="20" y="4"/>
                      </a:lnTo>
                      <a:lnTo>
                        <a:pt x="17" y="7"/>
                      </a:lnTo>
                      <a:lnTo>
                        <a:pt x="17" y="8"/>
                      </a:lnTo>
                      <a:lnTo>
                        <a:pt x="17" y="9"/>
                      </a:lnTo>
                      <a:lnTo>
                        <a:pt x="17" y="11"/>
                      </a:lnTo>
                      <a:lnTo>
                        <a:pt x="17" y="13"/>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7" name="Freeform 261">
                  <a:extLst>
                    <a:ext uri="{FF2B5EF4-FFF2-40B4-BE49-F238E27FC236}">
                      <a16:creationId xmlns:a16="http://schemas.microsoft.com/office/drawing/2014/main" id="{B55CBB46-76F5-49B1-BE4B-C346C77025B4}"/>
                    </a:ext>
                  </a:extLst>
                </p:cNvPr>
                <p:cNvSpPr>
                  <a:spLocks/>
                </p:cNvSpPr>
                <p:nvPr/>
              </p:nvSpPr>
              <p:spPr bwMode="gray">
                <a:xfrm>
                  <a:off x="727230" y="6865729"/>
                  <a:ext cx="23323" cy="30275"/>
                </a:xfrm>
                <a:custGeom>
                  <a:avLst/>
                  <a:gdLst>
                    <a:gd name="T0" fmla="*/ 5 w 30"/>
                    <a:gd name="T1" fmla="*/ 4 h 40"/>
                    <a:gd name="T2" fmla="*/ 4 w 30"/>
                    <a:gd name="T3" fmla="*/ 1 h 40"/>
                    <a:gd name="T4" fmla="*/ 2 w 30"/>
                    <a:gd name="T5" fmla="*/ 0 h 40"/>
                    <a:gd name="T6" fmla="*/ 2 w 30"/>
                    <a:gd name="T7" fmla="*/ 1 h 40"/>
                    <a:gd name="T8" fmla="*/ 1 w 30"/>
                    <a:gd name="T9" fmla="*/ 2 h 40"/>
                    <a:gd name="T10" fmla="*/ 1 w 30"/>
                    <a:gd name="T11" fmla="*/ 2 h 40"/>
                    <a:gd name="T12" fmla="*/ 3 w 30"/>
                    <a:gd name="T13" fmla="*/ 4 h 40"/>
                    <a:gd name="T14" fmla="*/ 3 w 30"/>
                    <a:gd name="T15" fmla="*/ 5 h 40"/>
                    <a:gd name="T16" fmla="*/ 3 w 30"/>
                    <a:gd name="T17" fmla="*/ 6 h 40"/>
                    <a:gd name="T18" fmla="*/ 1 w 30"/>
                    <a:gd name="T19" fmla="*/ 7 h 40"/>
                    <a:gd name="T20" fmla="*/ 1 w 30"/>
                    <a:gd name="T21" fmla="*/ 7 h 40"/>
                    <a:gd name="T22" fmla="*/ 0 w 30"/>
                    <a:gd name="T23" fmla="*/ 8 h 40"/>
                    <a:gd name="T24" fmla="*/ 1 w 30"/>
                    <a:gd name="T25" fmla="*/ 9 h 40"/>
                    <a:gd name="T26" fmla="*/ 2 w 30"/>
                    <a:gd name="T27" fmla="*/ 9 h 40"/>
                    <a:gd name="T28" fmla="*/ 2 w 30"/>
                    <a:gd name="T29" fmla="*/ 9 h 40"/>
                    <a:gd name="T30" fmla="*/ 2 w 30"/>
                    <a:gd name="T31" fmla="*/ 9 h 40"/>
                    <a:gd name="T32" fmla="*/ 3 w 30"/>
                    <a:gd name="T33" fmla="*/ 9 h 40"/>
                    <a:gd name="T34" fmla="*/ 5 w 30"/>
                    <a:gd name="T35" fmla="*/ 9 h 40"/>
                    <a:gd name="T36" fmla="*/ 5 w 30"/>
                    <a:gd name="T37" fmla="*/ 9 h 40"/>
                    <a:gd name="T38" fmla="*/ 4 w 30"/>
                    <a:gd name="T39" fmla="*/ 10 h 40"/>
                    <a:gd name="T40" fmla="*/ 4 w 30"/>
                    <a:gd name="T41" fmla="*/ 10 h 40"/>
                    <a:gd name="T42" fmla="*/ 5 w 30"/>
                    <a:gd name="T43" fmla="*/ 10 h 40"/>
                    <a:gd name="T44" fmla="*/ 5 w 30"/>
                    <a:gd name="T45" fmla="*/ 10 h 40"/>
                    <a:gd name="T46" fmla="*/ 6 w 30"/>
                    <a:gd name="T47" fmla="*/ 9 h 40"/>
                    <a:gd name="T48" fmla="*/ 5 w 30"/>
                    <a:gd name="T49" fmla="*/ 6 h 40"/>
                    <a:gd name="T50" fmla="*/ 5 w 30"/>
                    <a:gd name="T51" fmla="*/ 4 h 40"/>
                    <a:gd name="T52" fmla="*/ 7 w 30"/>
                    <a:gd name="T53" fmla="*/ 4 h 40"/>
                    <a:gd name="T54" fmla="*/ 8 w 30"/>
                    <a:gd name="T55" fmla="*/ 2 h 40"/>
                    <a:gd name="T56" fmla="*/ 7 w 30"/>
                    <a:gd name="T57" fmla="*/ 1 h 40"/>
                    <a:gd name="T58" fmla="*/ 5 w 30"/>
                    <a:gd name="T59" fmla="*/ 1 h 40"/>
                    <a:gd name="T60" fmla="*/ 5 w 30"/>
                    <a:gd name="T61" fmla="*/ 2 h 40"/>
                    <a:gd name="T62" fmla="*/ 5 w 30"/>
                    <a:gd name="T63" fmla="*/ 3 h 40"/>
                    <a:gd name="T64" fmla="*/ 5 w 30"/>
                    <a:gd name="T65" fmla="*/ 4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40">
                      <a:moveTo>
                        <a:pt x="17" y="13"/>
                      </a:moveTo>
                      <a:lnTo>
                        <a:pt x="17" y="13"/>
                      </a:lnTo>
                      <a:lnTo>
                        <a:pt x="17" y="7"/>
                      </a:lnTo>
                      <a:lnTo>
                        <a:pt x="15" y="3"/>
                      </a:lnTo>
                      <a:lnTo>
                        <a:pt x="11" y="1"/>
                      </a:lnTo>
                      <a:lnTo>
                        <a:pt x="8" y="0"/>
                      </a:lnTo>
                      <a:lnTo>
                        <a:pt x="6" y="2"/>
                      </a:lnTo>
                      <a:lnTo>
                        <a:pt x="3" y="4"/>
                      </a:lnTo>
                      <a:lnTo>
                        <a:pt x="3" y="5"/>
                      </a:lnTo>
                      <a:lnTo>
                        <a:pt x="4" y="7"/>
                      </a:lnTo>
                      <a:lnTo>
                        <a:pt x="8" y="11"/>
                      </a:lnTo>
                      <a:lnTo>
                        <a:pt x="10" y="14"/>
                      </a:lnTo>
                      <a:lnTo>
                        <a:pt x="12" y="17"/>
                      </a:lnTo>
                      <a:lnTo>
                        <a:pt x="11" y="20"/>
                      </a:lnTo>
                      <a:lnTo>
                        <a:pt x="9" y="23"/>
                      </a:lnTo>
                      <a:lnTo>
                        <a:pt x="7" y="24"/>
                      </a:lnTo>
                      <a:lnTo>
                        <a:pt x="3" y="25"/>
                      </a:lnTo>
                      <a:lnTo>
                        <a:pt x="1" y="27"/>
                      </a:lnTo>
                      <a:lnTo>
                        <a:pt x="0" y="29"/>
                      </a:lnTo>
                      <a:lnTo>
                        <a:pt x="0" y="30"/>
                      </a:lnTo>
                      <a:lnTo>
                        <a:pt x="2" y="31"/>
                      </a:lnTo>
                      <a:lnTo>
                        <a:pt x="4" y="33"/>
                      </a:lnTo>
                      <a:lnTo>
                        <a:pt x="6" y="33"/>
                      </a:lnTo>
                      <a:lnTo>
                        <a:pt x="7" y="33"/>
                      </a:lnTo>
                      <a:lnTo>
                        <a:pt x="8" y="33"/>
                      </a:lnTo>
                      <a:lnTo>
                        <a:pt x="10" y="35"/>
                      </a:lnTo>
                      <a:lnTo>
                        <a:pt x="11" y="36"/>
                      </a:lnTo>
                      <a:lnTo>
                        <a:pt x="13" y="36"/>
                      </a:lnTo>
                      <a:lnTo>
                        <a:pt x="17" y="33"/>
                      </a:lnTo>
                      <a:lnTo>
                        <a:pt x="17" y="35"/>
                      </a:lnTo>
                      <a:lnTo>
                        <a:pt x="17" y="37"/>
                      </a:lnTo>
                      <a:lnTo>
                        <a:pt x="16" y="39"/>
                      </a:lnTo>
                      <a:lnTo>
                        <a:pt x="14" y="40"/>
                      </a:lnTo>
                      <a:lnTo>
                        <a:pt x="16" y="40"/>
                      </a:lnTo>
                      <a:lnTo>
                        <a:pt x="18" y="40"/>
                      </a:lnTo>
                      <a:lnTo>
                        <a:pt x="19" y="40"/>
                      </a:lnTo>
                      <a:lnTo>
                        <a:pt x="20" y="40"/>
                      </a:lnTo>
                      <a:lnTo>
                        <a:pt x="22" y="34"/>
                      </a:lnTo>
                      <a:lnTo>
                        <a:pt x="22" y="28"/>
                      </a:lnTo>
                      <a:lnTo>
                        <a:pt x="20" y="23"/>
                      </a:lnTo>
                      <a:lnTo>
                        <a:pt x="20" y="16"/>
                      </a:lnTo>
                      <a:lnTo>
                        <a:pt x="23" y="14"/>
                      </a:lnTo>
                      <a:lnTo>
                        <a:pt x="27" y="13"/>
                      </a:lnTo>
                      <a:lnTo>
                        <a:pt x="30" y="11"/>
                      </a:lnTo>
                      <a:lnTo>
                        <a:pt x="30" y="7"/>
                      </a:lnTo>
                      <a:lnTo>
                        <a:pt x="27" y="4"/>
                      </a:lnTo>
                      <a:lnTo>
                        <a:pt x="24" y="4"/>
                      </a:lnTo>
                      <a:lnTo>
                        <a:pt x="20" y="4"/>
                      </a:lnTo>
                      <a:lnTo>
                        <a:pt x="17" y="7"/>
                      </a:lnTo>
                      <a:lnTo>
                        <a:pt x="17" y="8"/>
                      </a:lnTo>
                      <a:lnTo>
                        <a:pt x="17" y="9"/>
                      </a:lnTo>
                      <a:lnTo>
                        <a:pt x="17" y="11"/>
                      </a:lnTo>
                      <a:lnTo>
                        <a:pt x="17" y="13"/>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8" name="Freeform 262">
                  <a:extLst>
                    <a:ext uri="{FF2B5EF4-FFF2-40B4-BE49-F238E27FC236}">
                      <a16:creationId xmlns:a16="http://schemas.microsoft.com/office/drawing/2014/main" id="{92771883-68AF-4513-9D75-95691AA2F9FA}"/>
                    </a:ext>
                  </a:extLst>
                </p:cNvPr>
                <p:cNvSpPr>
                  <a:spLocks/>
                </p:cNvSpPr>
                <p:nvPr/>
              </p:nvSpPr>
              <p:spPr bwMode="gray">
                <a:xfrm>
                  <a:off x="713237" y="6877839"/>
                  <a:ext cx="1555" cy="3027"/>
                </a:xfrm>
                <a:custGeom>
                  <a:avLst/>
                  <a:gdLst>
                    <a:gd name="T0" fmla="*/ 1 w 2"/>
                    <a:gd name="T1" fmla="*/ 0 h 3"/>
                    <a:gd name="T2" fmla="*/ 1 w 2"/>
                    <a:gd name="T3" fmla="*/ 0 h 3"/>
                    <a:gd name="T4" fmla="*/ 1 w 2"/>
                    <a:gd name="T5" fmla="*/ 0 h 3"/>
                    <a:gd name="T6" fmla="*/ 1 w 2"/>
                    <a:gd name="T7" fmla="*/ 0 h 3"/>
                    <a:gd name="T8" fmla="*/ 1 w 2"/>
                    <a:gd name="T9" fmla="*/ 0 h 3"/>
                    <a:gd name="T10" fmla="*/ 0 w 2"/>
                    <a:gd name="T11" fmla="*/ 0 h 3"/>
                    <a:gd name="T12" fmla="*/ 0 w 2"/>
                    <a:gd name="T13" fmla="*/ 0 h 3"/>
                    <a:gd name="T14" fmla="*/ 0 w 2"/>
                    <a:gd name="T15" fmla="*/ 0 h 3"/>
                    <a:gd name="T16" fmla="*/ 1 w 2"/>
                    <a:gd name="T17" fmla="*/ 0 h 3"/>
                    <a:gd name="T18" fmla="*/ 1 w 2"/>
                    <a:gd name="T19" fmla="*/ 1 h 3"/>
                    <a:gd name="T20" fmla="*/ 1 w 2"/>
                    <a:gd name="T21" fmla="*/ 1 h 3"/>
                    <a:gd name="T22" fmla="*/ 1 w 2"/>
                    <a:gd name="T23" fmla="*/ 1 h 3"/>
                    <a:gd name="T24" fmla="*/ 1 w 2"/>
                    <a:gd name="T25" fmla="*/ 0 h 3"/>
                    <a:gd name="T26" fmla="*/ 1 w 2"/>
                    <a:gd name="T27" fmla="*/ 0 h 3"/>
                    <a:gd name="T28" fmla="*/ 1 w 2"/>
                    <a:gd name="T29" fmla="*/ 0 h 3"/>
                    <a:gd name="T30" fmla="*/ 1 w 2"/>
                    <a:gd name="T31" fmla="*/ 0 h 3"/>
                    <a:gd name="T32" fmla="*/ 1 w 2"/>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3">
                      <a:moveTo>
                        <a:pt x="2" y="0"/>
                      </a:moveTo>
                      <a:lnTo>
                        <a:pt x="2" y="0"/>
                      </a:lnTo>
                      <a:lnTo>
                        <a:pt x="0" y="0"/>
                      </a:lnTo>
                      <a:lnTo>
                        <a:pt x="2" y="0"/>
                      </a:lnTo>
                      <a:lnTo>
                        <a:pt x="2" y="2"/>
                      </a:lnTo>
                      <a:lnTo>
                        <a:pt x="2" y="3"/>
                      </a:lnTo>
                      <a:lnTo>
                        <a:pt x="2" y="2"/>
                      </a:lnTo>
                      <a:lnTo>
                        <a:pt x="2" y="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9" name="Freeform 263">
                  <a:extLst>
                    <a:ext uri="{FF2B5EF4-FFF2-40B4-BE49-F238E27FC236}">
                      <a16:creationId xmlns:a16="http://schemas.microsoft.com/office/drawing/2014/main" id="{55FF3964-59F7-414A-B60C-9B9E71435B66}"/>
                    </a:ext>
                  </a:extLst>
                </p:cNvPr>
                <p:cNvSpPr>
                  <a:spLocks/>
                </p:cNvSpPr>
                <p:nvPr/>
              </p:nvSpPr>
              <p:spPr bwMode="gray">
                <a:xfrm>
                  <a:off x="713237" y="6877839"/>
                  <a:ext cx="1555" cy="3027"/>
                </a:xfrm>
                <a:custGeom>
                  <a:avLst/>
                  <a:gdLst>
                    <a:gd name="T0" fmla="*/ 1 w 2"/>
                    <a:gd name="T1" fmla="*/ 0 h 3"/>
                    <a:gd name="T2" fmla="*/ 1 w 2"/>
                    <a:gd name="T3" fmla="*/ 0 h 3"/>
                    <a:gd name="T4" fmla="*/ 1 w 2"/>
                    <a:gd name="T5" fmla="*/ 0 h 3"/>
                    <a:gd name="T6" fmla="*/ 1 w 2"/>
                    <a:gd name="T7" fmla="*/ 0 h 3"/>
                    <a:gd name="T8" fmla="*/ 1 w 2"/>
                    <a:gd name="T9" fmla="*/ 0 h 3"/>
                    <a:gd name="T10" fmla="*/ 1 w 2"/>
                    <a:gd name="T11" fmla="*/ 0 h 3"/>
                    <a:gd name="T12" fmla="*/ 1 w 2"/>
                    <a:gd name="T13" fmla="*/ 0 h 3"/>
                    <a:gd name="T14" fmla="*/ 0 w 2"/>
                    <a:gd name="T15" fmla="*/ 0 h 3"/>
                    <a:gd name="T16" fmla="*/ 0 w 2"/>
                    <a:gd name="T17" fmla="*/ 0 h 3"/>
                    <a:gd name="T18" fmla="*/ 0 w 2"/>
                    <a:gd name="T19" fmla="*/ 0 h 3"/>
                    <a:gd name="T20" fmla="*/ 1 w 2"/>
                    <a:gd name="T21" fmla="*/ 0 h 3"/>
                    <a:gd name="T22" fmla="*/ 1 w 2"/>
                    <a:gd name="T23" fmla="*/ 0 h 3"/>
                    <a:gd name="T24" fmla="*/ 1 w 2"/>
                    <a:gd name="T25" fmla="*/ 1 h 3"/>
                    <a:gd name="T26" fmla="*/ 1 w 2"/>
                    <a:gd name="T27" fmla="*/ 1 h 3"/>
                    <a:gd name="T28" fmla="*/ 1 w 2"/>
                    <a:gd name="T29" fmla="*/ 1 h 3"/>
                    <a:gd name="T30" fmla="*/ 1 w 2"/>
                    <a:gd name="T31" fmla="*/ 0 h 3"/>
                    <a:gd name="T32" fmla="*/ 1 w 2"/>
                    <a:gd name="T33" fmla="*/ 0 h 3"/>
                    <a:gd name="T34" fmla="*/ 1 w 2"/>
                    <a:gd name="T35" fmla="*/ 0 h 3"/>
                    <a:gd name="T36" fmla="*/ 1 w 2"/>
                    <a:gd name="T37" fmla="*/ 0 h 3"/>
                    <a:gd name="T38" fmla="*/ 1 w 2"/>
                    <a:gd name="T39" fmla="*/ 0 h 3"/>
                    <a:gd name="T40" fmla="*/ 1 w 2"/>
                    <a:gd name="T41" fmla="*/ 0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2" y="0"/>
                      </a:moveTo>
                      <a:lnTo>
                        <a:pt x="2" y="0"/>
                      </a:lnTo>
                      <a:lnTo>
                        <a:pt x="0" y="0"/>
                      </a:lnTo>
                      <a:lnTo>
                        <a:pt x="2" y="0"/>
                      </a:lnTo>
                      <a:lnTo>
                        <a:pt x="2" y="2"/>
                      </a:lnTo>
                      <a:lnTo>
                        <a:pt x="2" y="3"/>
                      </a:lnTo>
                      <a:lnTo>
                        <a:pt x="2" y="2"/>
                      </a:lnTo>
                      <a:lnTo>
                        <a:pt x="2" y="0"/>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0" name="Freeform 264">
                  <a:extLst>
                    <a:ext uri="{FF2B5EF4-FFF2-40B4-BE49-F238E27FC236}">
                      <a16:creationId xmlns:a16="http://schemas.microsoft.com/office/drawing/2014/main" id="{84D0DDAF-317B-4BB1-9C64-F5FE11C7546A}"/>
                    </a:ext>
                  </a:extLst>
                </p:cNvPr>
                <p:cNvSpPr>
                  <a:spLocks/>
                </p:cNvSpPr>
                <p:nvPr/>
              </p:nvSpPr>
              <p:spPr bwMode="gray">
                <a:xfrm>
                  <a:off x="693024" y="6870270"/>
                  <a:ext cx="9329" cy="7569"/>
                </a:xfrm>
                <a:custGeom>
                  <a:avLst/>
                  <a:gdLst>
                    <a:gd name="T0" fmla="*/ 3 w 13"/>
                    <a:gd name="T1" fmla="*/ 0 h 11"/>
                    <a:gd name="T2" fmla="*/ 2 w 13"/>
                    <a:gd name="T3" fmla="*/ 0 h 11"/>
                    <a:gd name="T4" fmla="*/ 1 w 13"/>
                    <a:gd name="T5" fmla="*/ 0 h 11"/>
                    <a:gd name="T6" fmla="*/ 1 w 13"/>
                    <a:gd name="T7" fmla="*/ 0 h 11"/>
                    <a:gd name="T8" fmla="*/ 0 w 13"/>
                    <a:gd name="T9" fmla="*/ 1 h 11"/>
                    <a:gd name="T10" fmla="*/ 0 w 13"/>
                    <a:gd name="T11" fmla="*/ 1 h 11"/>
                    <a:gd name="T12" fmla="*/ 0 w 13"/>
                    <a:gd name="T13" fmla="*/ 2 h 11"/>
                    <a:gd name="T14" fmla="*/ 0 w 13"/>
                    <a:gd name="T15" fmla="*/ 2 h 11"/>
                    <a:gd name="T16" fmla="*/ 0 w 13"/>
                    <a:gd name="T17" fmla="*/ 2 h 11"/>
                    <a:gd name="T18" fmla="*/ 1 w 13"/>
                    <a:gd name="T19" fmla="*/ 2 h 11"/>
                    <a:gd name="T20" fmla="*/ 2 w 13"/>
                    <a:gd name="T21" fmla="*/ 2 h 11"/>
                    <a:gd name="T22" fmla="*/ 3 w 13"/>
                    <a:gd name="T23" fmla="*/ 1 h 11"/>
                    <a:gd name="T24" fmla="*/ 3 w 13"/>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11">
                      <a:moveTo>
                        <a:pt x="13" y="2"/>
                      </a:moveTo>
                      <a:lnTo>
                        <a:pt x="10" y="0"/>
                      </a:lnTo>
                      <a:lnTo>
                        <a:pt x="7" y="0"/>
                      </a:lnTo>
                      <a:lnTo>
                        <a:pt x="4" y="3"/>
                      </a:lnTo>
                      <a:lnTo>
                        <a:pt x="0" y="5"/>
                      </a:lnTo>
                      <a:lnTo>
                        <a:pt x="0" y="7"/>
                      </a:lnTo>
                      <a:lnTo>
                        <a:pt x="0" y="9"/>
                      </a:lnTo>
                      <a:lnTo>
                        <a:pt x="0" y="10"/>
                      </a:lnTo>
                      <a:lnTo>
                        <a:pt x="0" y="11"/>
                      </a:lnTo>
                      <a:lnTo>
                        <a:pt x="6" y="10"/>
                      </a:lnTo>
                      <a:lnTo>
                        <a:pt x="10" y="9"/>
                      </a:lnTo>
                      <a:lnTo>
                        <a:pt x="13" y="6"/>
                      </a:lnTo>
                      <a:lnTo>
                        <a:pt x="13" y="2"/>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1" name="Freeform 265">
                  <a:extLst>
                    <a:ext uri="{FF2B5EF4-FFF2-40B4-BE49-F238E27FC236}">
                      <a16:creationId xmlns:a16="http://schemas.microsoft.com/office/drawing/2014/main" id="{4C0ADEC3-150C-4386-969C-86B86368E9F6}"/>
                    </a:ext>
                  </a:extLst>
                </p:cNvPr>
                <p:cNvSpPr>
                  <a:spLocks/>
                </p:cNvSpPr>
                <p:nvPr/>
              </p:nvSpPr>
              <p:spPr bwMode="gray">
                <a:xfrm>
                  <a:off x="693024" y="6870270"/>
                  <a:ext cx="9329" cy="7569"/>
                </a:xfrm>
                <a:custGeom>
                  <a:avLst/>
                  <a:gdLst>
                    <a:gd name="T0" fmla="*/ 3 w 13"/>
                    <a:gd name="T1" fmla="*/ 0 h 11"/>
                    <a:gd name="T2" fmla="*/ 3 w 13"/>
                    <a:gd name="T3" fmla="*/ 0 h 11"/>
                    <a:gd name="T4" fmla="*/ 2 w 13"/>
                    <a:gd name="T5" fmla="*/ 0 h 11"/>
                    <a:gd name="T6" fmla="*/ 1 w 13"/>
                    <a:gd name="T7" fmla="*/ 0 h 11"/>
                    <a:gd name="T8" fmla="*/ 1 w 13"/>
                    <a:gd name="T9" fmla="*/ 0 h 11"/>
                    <a:gd name="T10" fmla="*/ 0 w 13"/>
                    <a:gd name="T11" fmla="*/ 1 h 11"/>
                    <a:gd name="T12" fmla="*/ 0 w 13"/>
                    <a:gd name="T13" fmla="*/ 1 h 11"/>
                    <a:gd name="T14" fmla="*/ 0 w 13"/>
                    <a:gd name="T15" fmla="*/ 1 h 11"/>
                    <a:gd name="T16" fmla="*/ 0 w 13"/>
                    <a:gd name="T17" fmla="*/ 2 h 11"/>
                    <a:gd name="T18" fmla="*/ 0 w 13"/>
                    <a:gd name="T19" fmla="*/ 2 h 11"/>
                    <a:gd name="T20" fmla="*/ 0 w 13"/>
                    <a:gd name="T21" fmla="*/ 2 h 11"/>
                    <a:gd name="T22" fmla="*/ 0 w 13"/>
                    <a:gd name="T23" fmla="*/ 2 h 11"/>
                    <a:gd name="T24" fmla="*/ 1 w 13"/>
                    <a:gd name="T25" fmla="*/ 2 h 11"/>
                    <a:gd name="T26" fmla="*/ 2 w 13"/>
                    <a:gd name="T27" fmla="*/ 2 h 11"/>
                    <a:gd name="T28" fmla="*/ 3 w 13"/>
                    <a:gd name="T29" fmla="*/ 1 h 11"/>
                    <a:gd name="T30" fmla="*/ 3 w 13"/>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 h="11">
                      <a:moveTo>
                        <a:pt x="13" y="2"/>
                      </a:moveTo>
                      <a:lnTo>
                        <a:pt x="13" y="2"/>
                      </a:lnTo>
                      <a:lnTo>
                        <a:pt x="10" y="0"/>
                      </a:lnTo>
                      <a:lnTo>
                        <a:pt x="7" y="0"/>
                      </a:lnTo>
                      <a:lnTo>
                        <a:pt x="4" y="3"/>
                      </a:lnTo>
                      <a:lnTo>
                        <a:pt x="0" y="5"/>
                      </a:lnTo>
                      <a:lnTo>
                        <a:pt x="0" y="7"/>
                      </a:lnTo>
                      <a:lnTo>
                        <a:pt x="0" y="9"/>
                      </a:lnTo>
                      <a:lnTo>
                        <a:pt x="0" y="10"/>
                      </a:lnTo>
                      <a:lnTo>
                        <a:pt x="0" y="11"/>
                      </a:lnTo>
                      <a:lnTo>
                        <a:pt x="6" y="10"/>
                      </a:lnTo>
                      <a:lnTo>
                        <a:pt x="10" y="9"/>
                      </a:lnTo>
                      <a:lnTo>
                        <a:pt x="13" y="6"/>
                      </a:lnTo>
                      <a:lnTo>
                        <a:pt x="13" y="2"/>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2" name="Freeform 266">
                  <a:extLst>
                    <a:ext uri="{FF2B5EF4-FFF2-40B4-BE49-F238E27FC236}">
                      <a16:creationId xmlns:a16="http://schemas.microsoft.com/office/drawing/2014/main" id="{F603EE09-F3A1-4BB8-B628-76BA36D5DB98}"/>
                    </a:ext>
                  </a:extLst>
                </p:cNvPr>
                <p:cNvSpPr>
                  <a:spLocks/>
                </p:cNvSpPr>
                <p:nvPr/>
              </p:nvSpPr>
              <p:spPr bwMode="gray">
                <a:xfrm>
                  <a:off x="657262" y="6865729"/>
                  <a:ext cx="35761" cy="34816"/>
                </a:xfrm>
                <a:custGeom>
                  <a:avLst/>
                  <a:gdLst>
                    <a:gd name="T0" fmla="*/ 10 w 47"/>
                    <a:gd name="T1" fmla="*/ 11 h 47"/>
                    <a:gd name="T2" fmla="*/ 11 w 47"/>
                    <a:gd name="T3" fmla="*/ 11 h 47"/>
                    <a:gd name="T4" fmla="*/ 11 w 47"/>
                    <a:gd name="T5" fmla="*/ 11 h 47"/>
                    <a:gd name="T6" fmla="*/ 11 w 47"/>
                    <a:gd name="T7" fmla="*/ 11 h 47"/>
                    <a:gd name="T8" fmla="*/ 11 w 47"/>
                    <a:gd name="T9" fmla="*/ 11 h 47"/>
                    <a:gd name="T10" fmla="*/ 10 w 47"/>
                    <a:gd name="T11" fmla="*/ 10 h 47"/>
                    <a:gd name="T12" fmla="*/ 9 w 47"/>
                    <a:gd name="T13" fmla="*/ 9 h 47"/>
                    <a:gd name="T14" fmla="*/ 8 w 47"/>
                    <a:gd name="T15" fmla="*/ 8 h 47"/>
                    <a:gd name="T16" fmla="*/ 7 w 47"/>
                    <a:gd name="T17" fmla="*/ 7 h 47"/>
                    <a:gd name="T18" fmla="*/ 6 w 47"/>
                    <a:gd name="T19" fmla="*/ 6 h 47"/>
                    <a:gd name="T20" fmla="*/ 5 w 47"/>
                    <a:gd name="T21" fmla="*/ 4 h 47"/>
                    <a:gd name="T22" fmla="*/ 5 w 47"/>
                    <a:gd name="T23" fmla="*/ 3 h 47"/>
                    <a:gd name="T24" fmla="*/ 4 w 47"/>
                    <a:gd name="T25" fmla="*/ 2 h 47"/>
                    <a:gd name="T26" fmla="*/ 5 w 47"/>
                    <a:gd name="T27" fmla="*/ 3 h 47"/>
                    <a:gd name="T28" fmla="*/ 5 w 47"/>
                    <a:gd name="T29" fmla="*/ 3 h 47"/>
                    <a:gd name="T30" fmla="*/ 4 w 47"/>
                    <a:gd name="T31" fmla="*/ 2 h 47"/>
                    <a:gd name="T32" fmla="*/ 3 w 47"/>
                    <a:gd name="T33" fmla="*/ 1 h 47"/>
                    <a:gd name="T34" fmla="*/ 2 w 47"/>
                    <a:gd name="T35" fmla="*/ 0 h 47"/>
                    <a:gd name="T36" fmla="*/ 0 w 47"/>
                    <a:gd name="T37" fmla="*/ 0 h 47"/>
                    <a:gd name="T38" fmla="*/ 0 w 47"/>
                    <a:gd name="T39" fmla="*/ 0 h 47"/>
                    <a:gd name="T40" fmla="*/ 0 w 47"/>
                    <a:gd name="T41" fmla="*/ 2 h 47"/>
                    <a:gd name="T42" fmla="*/ 0 w 47"/>
                    <a:gd name="T43" fmla="*/ 3 h 47"/>
                    <a:gd name="T44" fmla="*/ 1 w 47"/>
                    <a:gd name="T45" fmla="*/ 4 h 47"/>
                    <a:gd name="T46" fmla="*/ 3 w 47"/>
                    <a:gd name="T47" fmla="*/ 4 h 47"/>
                    <a:gd name="T48" fmla="*/ 4 w 47"/>
                    <a:gd name="T49" fmla="*/ 6 h 47"/>
                    <a:gd name="T50" fmla="*/ 5 w 47"/>
                    <a:gd name="T51" fmla="*/ 7 h 47"/>
                    <a:gd name="T52" fmla="*/ 5 w 47"/>
                    <a:gd name="T53" fmla="*/ 8 h 47"/>
                    <a:gd name="T54" fmla="*/ 6 w 47"/>
                    <a:gd name="T55" fmla="*/ 8 h 47"/>
                    <a:gd name="T56" fmla="*/ 6 w 47"/>
                    <a:gd name="T57" fmla="*/ 9 h 47"/>
                    <a:gd name="T58" fmla="*/ 8 w 47"/>
                    <a:gd name="T59" fmla="*/ 10 h 47"/>
                    <a:gd name="T60" fmla="*/ 9 w 47"/>
                    <a:gd name="T61" fmla="*/ 11 h 47"/>
                    <a:gd name="T62" fmla="*/ 10 w 47"/>
                    <a:gd name="T63" fmla="*/ 11 h 47"/>
                    <a:gd name="T64" fmla="*/ 10 w 47"/>
                    <a:gd name="T65" fmla="*/ 11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7" h="47">
                      <a:moveTo>
                        <a:pt x="42" y="47"/>
                      </a:moveTo>
                      <a:lnTo>
                        <a:pt x="44" y="45"/>
                      </a:lnTo>
                      <a:lnTo>
                        <a:pt x="47" y="44"/>
                      </a:lnTo>
                      <a:lnTo>
                        <a:pt x="45" y="44"/>
                      </a:lnTo>
                      <a:lnTo>
                        <a:pt x="41" y="40"/>
                      </a:lnTo>
                      <a:lnTo>
                        <a:pt x="37" y="36"/>
                      </a:lnTo>
                      <a:lnTo>
                        <a:pt x="34" y="32"/>
                      </a:lnTo>
                      <a:lnTo>
                        <a:pt x="30" y="28"/>
                      </a:lnTo>
                      <a:lnTo>
                        <a:pt x="26" y="24"/>
                      </a:lnTo>
                      <a:lnTo>
                        <a:pt x="23" y="19"/>
                      </a:lnTo>
                      <a:lnTo>
                        <a:pt x="20" y="15"/>
                      </a:lnTo>
                      <a:lnTo>
                        <a:pt x="17" y="11"/>
                      </a:lnTo>
                      <a:lnTo>
                        <a:pt x="20" y="14"/>
                      </a:lnTo>
                      <a:lnTo>
                        <a:pt x="18" y="11"/>
                      </a:lnTo>
                      <a:lnTo>
                        <a:pt x="14" y="5"/>
                      </a:lnTo>
                      <a:lnTo>
                        <a:pt x="8" y="2"/>
                      </a:lnTo>
                      <a:lnTo>
                        <a:pt x="3" y="0"/>
                      </a:lnTo>
                      <a:lnTo>
                        <a:pt x="0" y="1"/>
                      </a:lnTo>
                      <a:lnTo>
                        <a:pt x="0" y="8"/>
                      </a:lnTo>
                      <a:lnTo>
                        <a:pt x="2" y="12"/>
                      </a:lnTo>
                      <a:lnTo>
                        <a:pt x="7" y="16"/>
                      </a:lnTo>
                      <a:lnTo>
                        <a:pt x="12" y="19"/>
                      </a:lnTo>
                      <a:lnTo>
                        <a:pt x="17" y="25"/>
                      </a:lnTo>
                      <a:lnTo>
                        <a:pt x="21" y="29"/>
                      </a:lnTo>
                      <a:lnTo>
                        <a:pt x="23" y="32"/>
                      </a:lnTo>
                      <a:lnTo>
                        <a:pt x="24" y="35"/>
                      </a:lnTo>
                      <a:lnTo>
                        <a:pt x="26" y="37"/>
                      </a:lnTo>
                      <a:lnTo>
                        <a:pt x="32" y="42"/>
                      </a:lnTo>
                      <a:lnTo>
                        <a:pt x="38" y="44"/>
                      </a:lnTo>
                      <a:lnTo>
                        <a:pt x="42" y="45"/>
                      </a:lnTo>
                      <a:lnTo>
                        <a:pt x="42" y="47"/>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3" name="Freeform 267">
                  <a:extLst>
                    <a:ext uri="{FF2B5EF4-FFF2-40B4-BE49-F238E27FC236}">
                      <a16:creationId xmlns:a16="http://schemas.microsoft.com/office/drawing/2014/main" id="{759D947F-A002-411B-8283-308B5AB13AD9}"/>
                    </a:ext>
                  </a:extLst>
                </p:cNvPr>
                <p:cNvSpPr>
                  <a:spLocks/>
                </p:cNvSpPr>
                <p:nvPr/>
              </p:nvSpPr>
              <p:spPr bwMode="gray">
                <a:xfrm>
                  <a:off x="657262" y="6865729"/>
                  <a:ext cx="35761" cy="34816"/>
                </a:xfrm>
                <a:custGeom>
                  <a:avLst/>
                  <a:gdLst>
                    <a:gd name="T0" fmla="*/ 10 w 47"/>
                    <a:gd name="T1" fmla="*/ 11 h 47"/>
                    <a:gd name="T2" fmla="*/ 10 w 47"/>
                    <a:gd name="T3" fmla="*/ 11 h 47"/>
                    <a:gd name="T4" fmla="*/ 11 w 47"/>
                    <a:gd name="T5" fmla="*/ 11 h 47"/>
                    <a:gd name="T6" fmla="*/ 11 w 47"/>
                    <a:gd name="T7" fmla="*/ 11 h 47"/>
                    <a:gd name="T8" fmla="*/ 11 w 47"/>
                    <a:gd name="T9" fmla="*/ 11 h 47"/>
                    <a:gd name="T10" fmla="*/ 11 w 47"/>
                    <a:gd name="T11" fmla="*/ 11 h 47"/>
                    <a:gd name="T12" fmla="*/ 11 w 47"/>
                    <a:gd name="T13" fmla="*/ 11 h 47"/>
                    <a:gd name="T14" fmla="*/ 10 w 47"/>
                    <a:gd name="T15" fmla="*/ 10 h 47"/>
                    <a:gd name="T16" fmla="*/ 9 w 47"/>
                    <a:gd name="T17" fmla="*/ 9 h 47"/>
                    <a:gd name="T18" fmla="*/ 8 w 47"/>
                    <a:gd name="T19" fmla="*/ 8 h 47"/>
                    <a:gd name="T20" fmla="*/ 7 w 47"/>
                    <a:gd name="T21" fmla="*/ 7 h 47"/>
                    <a:gd name="T22" fmla="*/ 6 w 47"/>
                    <a:gd name="T23" fmla="*/ 6 h 47"/>
                    <a:gd name="T24" fmla="*/ 5 w 47"/>
                    <a:gd name="T25" fmla="*/ 4 h 47"/>
                    <a:gd name="T26" fmla="*/ 5 w 47"/>
                    <a:gd name="T27" fmla="*/ 3 h 47"/>
                    <a:gd name="T28" fmla="*/ 4 w 47"/>
                    <a:gd name="T29" fmla="*/ 2 h 47"/>
                    <a:gd name="T30" fmla="*/ 4 w 47"/>
                    <a:gd name="T31" fmla="*/ 2 h 47"/>
                    <a:gd name="T32" fmla="*/ 5 w 47"/>
                    <a:gd name="T33" fmla="*/ 3 h 47"/>
                    <a:gd name="T34" fmla="*/ 5 w 47"/>
                    <a:gd name="T35" fmla="*/ 3 h 47"/>
                    <a:gd name="T36" fmla="*/ 4 w 47"/>
                    <a:gd name="T37" fmla="*/ 2 h 47"/>
                    <a:gd name="T38" fmla="*/ 3 w 47"/>
                    <a:gd name="T39" fmla="*/ 1 h 47"/>
                    <a:gd name="T40" fmla="*/ 2 w 47"/>
                    <a:gd name="T41" fmla="*/ 0 h 47"/>
                    <a:gd name="T42" fmla="*/ 0 w 47"/>
                    <a:gd name="T43" fmla="*/ 0 h 47"/>
                    <a:gd name="T44" fmla="*/ 0 w 47"/>
                    <a:gd name="T45" fmla="*/ 0 h 47"/>
                    <a:gd name="T46" fmla="*/ 0 w 47"/>
                    <a:gd name="T47" fmla="*/ 2 h 47"/>
                    <a:gd name="T48" fmla="*/ 0 w 47"/>
                    <a:gd name="T49" fmla="*/ 2 h 47"/>
                    <a:gd name="T50" fmla="*/ 0 w 47"/>
                    <a:gd name="T51" fmla="*/ 3 h 47"/>
                    <a:gd name="T52" fmla="*/ 1 w 47"/>
                    <a:gd name="T53" fmla="*/ 4 h 47"/>
                    <a:gd name="T54" fmla="*/ 3 w 47"/>
                    <a:gd name="T55" fmla="*/ 4 h 47"/>
                    <a:gd name="T56" fmla="*/ 4 w 47"/>
                    <a:gd name="T57" fmla="*/ 6 h 47"/>
                    <a:gd name="T58" fmla="*/ 4 w 47"/>
                    <a:gd name="T59" fmla="*/ 6 h 47"/>
                    <a:gd name="T60" fmla="*/ 5 w 47"/>
                    <a:gd name="T61" fmla="*/ 7 h 47"/>
                    <a:gd name="T62" fmla="*/ 5 w 47"/>
                    <a:gd name="T63" fmla="*/ 8 h 47"/>
                    <a:gd name="T64" fmla="*/ 6 w 47"/>
                    <a:gd name="T65" fmla="*/ 8 h 47"/>
                    <a:gd name="T66" fmla="*/ 6 w 47"/>
                    <a:gd name="T67" fmla="*/ 9 h 47"/>
                    <a:gd name="T68" fmla="*/ 6 w 47"/>
                    <a:gd name="T69" fmla="*/ 9 h 47"/>
                    <a:gd name="T70" fmla="*/ 8 w 47"/>
                    <a:gd name="T71" fmla="*/ 10 h 47"/>
                    <a:gd name="T72" fmla="*/ 9 w 47"/>
                    <a:gd name="T73" fmla="*/ 11 h 47"/>
                    <a:gd name="T74" fmla="*/ 10 w 47"/>
                    <a:gd name="T75" fmla="*/ 11 h 47"/>
                    <a:gd name="T76" fmla="*/ 10 w 47"/>
                    <a:gd name="T77" fmla="*/ 11 h 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7" h="47">
                      <a:moveTo>
                        <a:pt x="42" y="47"/>
                      </a:moveTo>
                      <a:lnTo>
                        <a:pt x="42" y="47"/>
                      </a:lnTo>
                      <a:lnTo>
                        <a:pt x="44" y="45"/>
                      </a:lnTo>
                      <a:lnTo>
                        <a:pt x="47" y="44"/>
                      </a:lnTo>
                      <a:lnTo>
                        <a:pt x="45" y="44"/>
                      </a:lnTo>
                      <a:lnTo>
                        <a:pt x="41" y="40"/>
                      </a:lnTo>
                      <a:lnTo>
                        <a:pt x="37" y="36"/>
                      </a:lnTo>
                      <a:lnTo>
                        <a:pt x="34" y="32"/>
                      </a:lnTo>
                      <a:lnTo>
                        <a:pt x="30" y="28"/>
                      </a:lnTo>
                      <a:lnTo>
                        <a:pt x="26" y="24"/>
                      </a:lnTo>
                      <a:lnTo>
                        <a:pt x="23" y="19"/>
                      </a:lnTo>
                      <a:lnTo>
                        <a:pt x="20" y="15"/>
                      </a:lnTo>
                      <a:lnTo>
                        <a:pt x="17" y="11"/>
                      </a:lnTo>
                      <a:lnTo>
                        <a:pt x="20" y="14"/>
                      </a:lnTo>
                      <a:lnTo>
                        <a:pt x="18" y="11"/>
                      </a:lnTo>
                      <a:lnTo>
                        <a:pt x="14" y="5"/>
                      </a:lnTo>
                      <a:lnTo>
                        <a:pt x="8" y="2"/>
                      </a:lnTo>
                      <a:lnTo>
                        <a:pt x="3" y="0"/>
                      </a:lnTo>
                      <a:lnTo>
                        <a:pt x="0" y="1"/>
                      </a:lnTo>
                      <a:lnTo>
                        <a:pt x="0" y="8"/>
                      </a:lnTo>
                      <a:lnTo>
                        <a:pt x="2" y="12"/>
                      </a:lnTo>
                      <a:lnTo>
                        <a:pt x="7" y="16"/>
                      </a:lnTo>
                      <a:lnTo>
                        <a:pt x="12" y="19"/>
                      </a:lnTo>
                      <a:lnTo>
                        <a:pt x="17" y="25"/>
                      </a:lnTo>
                      <a:lnTo>
                        <a:pt x="21" y="29"/>
                      </a:lnTo>
                      <a:lnTo>
                        <a:pt x="23" y="32"/>
                      </a:lnTo>
                      <a:lnTo>
                        <a:pt x="24" y="35"/>
                      </a:lnTo>
                      <a:lnTo>
                        <a:pt x="26" y="37"/>
                      </a:lnTo>
                      <a:lnTo>
                        <a:pt x="32" y="42"/>
                      </a:lnTo>
                      <a:lnTo>
                        <a:pt x="38" y="44"/>
                      </a:lnTo>
                      <a:lnTo>
                        <a:pt x="42" y="45"/>
                      </a:lnTo>
                      <a:lnTo>
                        <a:pt x="42" y="47"/>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4" name="Freeform 268">
                  <a:extLst>
                    <a:ext uri="{FF2B5EF4-FFF2-40B4-BE49-F238E27FC236}">
                      <a16:creationId xmlns:a16="http://schemas.microsoft.com/office/drawing/2014/main" id="{C0E26056-7744-4EDA-A1D4-1A2D9D5E5AA8}"/>
                    </a:ext>
                  </a:extLst>
                </p:cNvPr>
                <p:cNvSpPr>
                  <a:spLocks/>
                </p:cNvSpPr>
                <p:nvPr/>
              </p:nvSpPr>
              <p:spPr bwMode="gray">
                <a:xfrm>
                  <a:off x="637049" y="6865729"/>
                  <a:ext cx="3110" cy="3027"/>
                </a:xfrm>
                <a:custGeom>
                  <a:avLst/>
                  <a:gdLst>
                    <a:gd name="T0" fmla="*/ 1 w 3"/>
                    <a:gd name="T1" fmla="*/ 0 h 3"/>
                    <a:gd name="T2" fmla="*/ 1 w 3"/>
                    <a:gd name="T3" fmla="*/ 0 h 3"/>
                    <a:gd name="T4" fmla="*/ 1 w 3"/>
                    <a:gd name="T5" fmla="*/ 0 h 3"/>
                    <a:gd name="T6" fmla="*/ 1 w 3"/>
                    <a:gd name="T7" fmla="*/ 0 h 3"/>
                    <a:gd name="T8" fmla="*/ 0 w 3"/>
                    <a:gd name="T9" fmla="*/ 0 h 3"/>
                    <a:gd name="T10" fmla="*/ 0 w 3"/>
                    <a:gd name="T11" fmla="*/ 0 h 3"/>
                    <a:gd name="T12" fmla="*/ 0 w 3"/>
                    <a:gd name="T13" fmla="*/ 1 h 3"/>
                    <a:gd name="T14" fmla="*/ 0 w 3"/>
                    <a:gd name="T15" fmla="*/ 1 h 3"/>
                    <a:gd name="T16" fmla="*/ 0 w 3"/>
                    <a:gd name="T17" fmla="*/ 1 h 3"/>
                    <a:gd name="T18" fmla="*/ 1 w 3"/>
                    <a:gd name="T19" fmla="*/ 1 h 3"/>
                    <a:gd name="T20" fmla="*/ 1 w 3"/>
                    <a:gd name="T21" fmla="*/ 1 h 3"/>
                    <a:gd name="T22" fmla="*/ 1 w 3"/>
                    <a:gd name="T23" fmla="*/ 1 h 3"/>
                    <a:gd name="T24" fmla="*/ 1 w 3"/>
                    <a:gd name="T25" fmla="*/ 1 h 3"/>
                    <a:gd name="T26" fmla="*/ 1 w 3"/>
                    <a:gd name="T27" fmla="*/ 1 h 3"/>
                    <a:gd name="T28" fmla="*/ 1 w 3"/>
                    <a:gd name="T29" fmla="*/ 1 h 3"/>
                    <a:gd name="T30" fmla="*/ 1 w 3"/>
                    <a:gd name="T31" fmla="*/ 0 h 3"/>
                    <a:gd name="T32" fmla="*/ 1 w 3"/>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3">
                      <a:moveTo>
                        <a:pt x="3" y="0"/>
                      </a:moveTo>
                      <a:lnTo>
                        <a:pt x="3" y="0"/>
                      </a:lnTo>
                      <a:lnTo>
                        <a:pt x="2" y="0"/>
                      </a:lnTo>
                      <a:lnTo>
                        <a:pt x="0" y="0"/>
                      </a:lnTo>
                      <a:lnTo>
                        <a:pt x="0" y="1"/>
                      </a:lnTo>
                      <a:lnTo>
                        <a:pt x="0" y="3"/>
                      </a:lnTo>
                      <a:lnTo>
                        <a:pt x="2" y="3"/>
                      </a:lnTo>
                      <a:lnTo>
                        <a:pt x="3" y="3"/>
                      </a:lnTo>
                      <a:lnTo>
                        <a:pt x="3" y="1"/>
                      </a:lnTo>
                      <a:lnTo>
                        <a:pt x="3" y="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 name="Freeform 269">
                  <a:extLst>
                    <a:ext uri="{FF2B5EF4-FFF2-40B4-BE49-F238E27FC236}">
                      <a16:creationId xmlns:a16="http://schemas.microsoft.com/office/drawing/2014/main" id="{94C609D5-4058-4B21-A9B0-A7DAD868EAE6}"/>
                    </a:ext>
                  </a:extLst>
                </p:cNvPr>
                <p:cNvSpPr>
                  <a:spLocks/>
                </p:cNvSpPr>
                <p:nvPr/>
              </p:nvSpPr>
              <p:spPr bwMode="gray">
                <a:xfrm>
                  <a:off x="637049" y="6865729"/>
                  <a:ext cx="3110" cy="3027"/>
                </a:xfrm>
                <a:custGeom>
                  <a:avLst/>
                  <a:gdLst>
                    <a:gd name="T0" fmla="*/ 1 w 3"/>
                    <a:gd name="T1" fmla="*/ 0 h 3"/>
                    <a:gd name="T2" fmla="*/ 1 w 3"/>
                    <a:gd name="T3" fmla="*/ 0 h 3"/>
                    <a:gd name="T4" fmla="*/ 1 w 3"/>
                    <a:gd name="T5" fmla="*/ 0 h 3"/>
                    <a:gd name="T6" fmla="*/ 1 w 3"/>
                    <a:gd name="T7" fmla="*/ 0 h 3"/>
                    <a:gd name="T8" fmla="*/ 1 w 3"/>
                    <a:gd name="T9" fmla="*/ 0 h 3"/>
                    <a:gd name="T10" fmla="*/ 0 w 3"/>
                    <a:gd name="T11" fmla="*/ 0 h 3"/>
                    <a:gd name="T12" fmla="*/ 0 w 3"/>
                    <a:gd name="T13" fmla="*/ 0 h 3"/>
                    <a:gd name="T14" fmla="*/ 0 w 3"/>
                    <a:gd name="T15" fmla="*/ 0 h 3"/>
                    <a:gd name="T16" fmla="*/ 0 w 3"/>
                    <a:gd name="T17" fmla="*/ 1 h 3"/>
                    <a:gd name="T18" fmla="*/ 0 w 3"/>
                    <a:gd name="T19" fmla="*/ 1 h 3"/>
                    <a:gd name="T20" fmla="*/ 0 w 3"/>
                    <a:gd name="T21" fmla="*/ 1 h 3"/>
                    <a:gd name="T22" fmla="*/ 0 w 3"/>
                    <a:gd name="T23" fmla="*/ 1 h 3"/>
                    <a:gd name="T24" fmla="*/ 1 w 3"/>
                    <a:gd name="T25" fmla="*/ 1 h 3"/>
                    <a:gd name="T26" fmla="*/ 1 w 3"/>
                    <a:gd name="T27" fmla="*/ 1 h 3"/>
                    <a:gd name="T28" fmla="*/ 1 w 3"/>
                    <a:gd name="T29" fmla="*/ 1 h 3"/>
                    <a:gd name="T30" fmla="*/ 1 w 3"/>
                    <a:gd name="T31" fmla="*/ 1 h 3"/>
                    <a:gd name="T32" fmla="*/ 1 w 3"/>
                    <a:gd name="T33" fmla="*/ 1 h 3"/>
                    <a:gd name="T34" fmla="*/ 1 w 3"/>
                    <a:gd name="T35" fmla="*/ 1 h 3"/>
                    <a:gd name="T36" fmla="*/ 1 w 3"/>
                    <a:gd name="T37" fmla="*/ 1 h 3"/>
                    <a:gd name="T38" fmla="*/ 1 w 3"/>
                    <a:gd name="T39" fmla="*/ 0 h 3"/>
                    <a:gd name="T40" fmla="*/ 1 w 3"/>
                    <a:gd name="T41" fmla="*/ 0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 h="3">
                      <a:moveTo>
                        <a:pt x="3" y="0"/>
                      </a:moveTo>
                      <a:lnTo>
                        <a:pt x="3" y="0"/>
                      </a:lnTo>
                      <a:lnTo>
                        <a:pt x="2" y="0"/>
                      </a:lnTo>
                      <a:lnTo>
                        <a:pt x="0" y="0"/>
                      </a:lnTo>
                      <a:lnTo>
                        <a:pt x="0" y="1"/>
                      </a:lnTo>
                      <a:lnTo>
                        <a:pt x="0" y="3"/>
                      </a:lnTo>
                      <a:lnTo>
                        <a:pt x="2" y="3"/>
                      </a:lnTo>
                      <a:lnTo>
                        <a:pt x="3" y="3"/>
                      </a:lnTo>
                      <a:lnTo>
                        <a:pt x="3" y="1"/>
                      </a:lnTo>
                      <a:lnTo>
                        <a:pt x="3" y="0"/>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6" name="Freeform 270">
                  <a:extLst>
                    <a:ext uri="{FF2B5EF4-FFF2-40B4-BE49-F238E27FC236}">
                      <a16:creationId xmlns:a16="http://schemas.microsoft.com/office/drawing/2014/main" id="{AE786689-4D21-4BAF-9356-8EC3B580825A}"/>
                    </a:ext>
                  </a:extLst>
                </p:cNvPr>
                <p:cNvSpPr>
                  <a:spLocks/>
                </p:cNvSpPr>
                <p:nvPr/>
              </p:nvSpPr>
              <p:spPr bwMode="gray">
                <a:xfrm>
                  <a:off x="602843" y="6841509"/>
                  <a:ext cx="21768" cy="27247"/>
                </a:xfrm>
                <a:custGeom>
                  <a:avLst/>
                  <a:gdLst>
                    <a:gd name="T0" fmla="*/ 2 w 29"/>
                    <a:gd name="T1" fmla="*/ 5 h 35"/>
                    <a:gd name="T2" fmla="*/ 3 w 29"/>
                    <a:gd name="T3" fmla="*/ 4 h 35"/>
                    <a:gd name="T4" fmla="*/ 4 w 29"/>
                    <a:gd name="T5" fmla="*/ 3 h 35"/>
                    <a:gd name="T6" fmla="*/ 5 w 29"/>
                    <a:gd name="T7" fmla="*/ 1 h 35"/>
                    <a:gd name="T8" fmla="*/ 7 w 29"/>
                    <a:gd name="T9" fmla="*/ 0 h 35"/>
                    <a:gd name="T10" fmla="*/ 7 w 29"/>
                    <a:gd name="T11" fmla="*/ 2 h 35"/>
                    <a:gd name="T12" fmla="*/ 6 w 29"/>
                    <a:gd name="T13" fmla="*/ 4 h 35"/>
                    <a:gd name="T14" fmla="*/ 5 w 29"/>
                    <a:gd name="T15" fmla="*/ 5 h 35"/>
                    <a:gd name="T16" fmla="*/ 4 w 29"/>
                    <a:gd name="T17" fmla="*/ 6 h 35"/>
                    <a:gd name="T18" fmla="*/ 4 w 29"/>
                    <a:gd name="T19" fmla="*/ 6 h 35"/>
                    <a:gd name="T20" fmla="*/ 4 w 29"/>
                    <a:gd name="T21" fmla="*/ 7 h 35"/>
                    <a:gd name="T22" fmla="*/ 5 w 29"/>
                    <a:gd name="T23" fmla="*/ 7 h 35"/>
                    <a:gd name="T24" fmla="*/ 5 w 29"/>
                    <a:gd name="T25" fmla="*/ 8 h 35"/>
                    <a:gd name="T26" fmla="*/ 4 w 29"/>
                    <a:gd name="T27" fmla="*/ 8 h 35"/>
                    <a:gd name="T28" fmla="*/ 3 w 29"/>
                    <a:gd name="T29" fmla="*/ 9 h 35"/>
                    <a:gd name="T30" fmla="*/ 2 w 29"/>
                    <a:gd name="T31" fmla="*/ 9 h 35"/>
                    <a:gd name="T32" fmla="*/ 1 w 29"/>
                    <a:gd name="T33" fmla="*/ 9 h 35"/>
                    <a:gd name="T34" fmla="*/ 1 w 29"/>
                    <a:gd name="T35" fmla="*/ 9 h 35"/>
                    <a:gd name="T36" fmla="*/ 0 w 29"/>
                    <a:gd name="T37" fmla="*/ 8 h 35"/>
                    <a:gd name="T38" fmla="*/ 0 w 29"/>
                    <a:gd name="T39" fmla="*/ 8 h 35"/>
                    <a:gd name="T40" fmla="*/ 0 w 29"/>
                    <a:gd name="T41" fmla="*/ 8 h 35"/>
                    <a:gd name="T42" fmla="*/ 1 w 29"/>
                    <a:gd name="T43" fmla="*/ 7 h 35"/>
                    <a:gd name="T44" fmla="*/ 1 w 29"/>
                    <a:gd name="T45" fmla="*/ 6 h 35"/>
                    <a:gd name="T46" fmla="*/ 1 w 29"/>
                    <a:gd name="T47" fmla="*/ 5 h 35"/>
                    <a:gd name="T48" fmla="*/ 2 w 29"/>
                    <a:gd name="T49" fmla="*/ 4 h 35"/>
                    <a:gd name="T50" fmla="*/ 2 w 29"/>
                    <a:gd name="T51" fmla="*/ 4 h 35"/>
                    <a:gd name="T52" fmla="*/ 2 w 29"/>
                    <a:gd name="T53" fmla="*/ 4 h 35"/>
                    <a:gd name="T54" fmla="*/ 2 w 29"/>
                    <a:gd name="T55" fmla="*/ 5 h 35"/>
                    <a:gd name="T56" fmla="*/ 2 w 29"/>
                    <a:gd name="T57" fmla="*/ 5 h 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 h="35">
                      <a:moveTo>
                        <a:pt x="10" y="19"/>
                      </a:moveTo>
                      <a:lnTo>
                        <a:pt x="13" y="14"/>
                      </a:lnTo>
                      <a:lnTo>
                        <a:pt x="17" y="10"/>
                      </a:lnTo>
                      <a:lnTo>
                        <a:pt x="23" y="4"/>
                      </a:lnTo>
                      <a:lnTo>
                        <a:pt x="29" y="0"/>
                      </a:lnTo>
                      <a:lnTo>
                        <a:pt x="29" y="7"/>
                      </a:lnTo>
                      <a:lnTo>
                        <a:pt x="25" y="13"/>
                      </a:lnTo>
                      <a:lnTo>
                        <a:pt x="21" y="17"/>
                      </a:lnTo>
                      <a:lnTo>
                        <a:pt x="16" y="23"/>
                      </a:lnTo>
                      <a:lnTo>
                        <a:pt x="16" y="24"/>
                      </a:lnTo>
                      <a:lnTo>
                        <a:pt x="18" y="26"/>
                      </a:lnTo>
                      <a:lnTo>
                        <a:pt x="20" y="28"/>
                      </a:lnTo>
                      <a:lnTo>
                        <a:pt x="20" y="29"/>
                      </a:lnTo>
                      <a:lnTo>
                        <a:pt x="17" y="31"/>
                      </a:lnTo>
                      <a:lnTo>
                        <a:pt x="14" y="33"/>
                      </a:lnTo>
                      <a:lnTo>
                        <a:pt x="11" y="34"/>
                      </a:lnTo>
                      <a:lnTo>
                        <a:pt x="7" y="35"/>
                      </a:lnTo>
                      <a:lnTo>
                        <a:pt x="5" y="33"/>
                      </a:lnTo>
                      <a:lnTo>
                        <a:pt x="2" y="32"/>
                      </a:lnTo>
                      <a:lnTo>
                        <a:pt x="1" y="31"/>
                      </a:lnTo>
                      <a:lnTo>
                        <a:pt x="0" y="29"/>
                      </a:lnTo>
                      <a:lnTo>
                        <a:pt x="4" y="28"/>
                      </a:lnTo>
                      <a:lnTo>
                        <a:pt x="6" y="24"/>
                      </a:lnTo>
                      <a:lnTo>
                        <a:pt x="7" y="19"/>
                      </a:lnTo>
                      <a:lnTo>
                        <a:pt x="10" y="16"/>
                      </a:lnTo>
                      <a:lnTo>
                        <a:pt x="10" y="17"/>
                      </a:lnTo>
                      <a:lnTo>
                        <a:pt x="10" y="19"/>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7" name="Freeform 271">
                  <a:extLst>
                    <a:ext uri="{FF2B5EF4-FFF2-40B4-BE49-F238E27FC236}">
                      <a16:creationId xmlns:a16="http://schemas.microsoft.com/office/drawing/2014/main" id="{EEC81926-1836-47F4-A078-5A5FA5A8E7DC}"/>
                    </a:ext>
                  </a:extLst>
                </p:cNvPr>
                <p:cNvSpPr>
                  <a:spLocks/>
                </p:cNvSpPr>
                <p:nvPr/>
              </p:nvSpPr>
              <p:spPr bwMode="gray">
                <a:xfrm>
                  <a:off x="602843" y="6841509"/>
                  <a:ext cx="21768" cy="27247"/>
                </a:xfrm>
                <a:custGeom>
                  <a:avLst/>
                  <a:gdLst>
                    <a:gd name="T0" fmla="*/ 2 w 29"/>
                    <a:gd name="T1" fmla="*/ 5 h 35"/>
                    <a:gd name="T2" fmla="*/ 2 w 29"/>
                    <a:gd name="T3" fmla="*/ 5 h 35"/>
                    <a:gd name="T4" fmla="*/ 3 w 29"/>
                    <a:gd name="T5" fmla="*/ 4 h 35"/>
                    <a:gd name="T6" fmla="*/ 4 w 29"/>
                    <a:gd name="T7" fmla="*/ 3 h 35"/>
                    <a:gd name="T8" fmla="*/ 5 w 29"/>
                    <a:gd name="T9" fmla="*/ 1 h 35"/>
                    <a:gd name="T10" fmla="*/ 7 w 29"/>
                    <a:gd name="T11" fmla="*/ 0 h 35"/>
                    <a:gd name="T12" fmla="*/ 7 w 29"/>
                    <a:gd name="T13" fmla="*/ 0 h 35"/>
                    <a:gd name="T14" fmla="*/ 7 w 29"/>
                    <a:gd name="T15" fmla="*/ 2 h 35"/>
                    <a:gd name="T16" fmla="*/ 6 w 29"/>
                    <a:gd name="T17" fmla="*/ 4 h 35"/>
                    <a:gd name="T18" fmla="*/ 5 w 29"/>
                    <a:gd name="T19" fmla="*/ 5 h 35"/>
                    <a:gd name="T20" fmla="*/ 4 w 29"/>
                    <a:gd name="T21" fmla="*/ 6 h 35"/>
                    <a:gd name="T22" fmla="*/ 4 w 29"/>
                    <a:gd name="T23" fmla="*/ 6 h 35"/>
                    <a:gd name="T24" fmla="*/ 4 w 29"/>
                    <a:gd name="T25" fmla="*/ 6 h 35"/>
                    <a:gd name="T26" fmla="*/ 4 w 29"/>
                    <a:gd name="T27" fmla="*/ 7 h 35"/>
                    <a:gd name="T28" fmla="*/ 5 w 29"/>
                    <a:gd name="T29" fmla="*/ 7 h 35"/>
                    <a:gd name="T30" fmla="*/ 5 w 29"/>
                    <a:gd name="T31" fmla="*/ 8 h 35"/>
                    <a:gd name="T32" fmla="*/ 5 w 29"/>
                    <a:gd name="T33" fmla="*/ 8 h 35"/>
                    <a:gd name="T34" fmla="*/ 4 w 29"/>
                    <a:gd name="T35" fmla="*/ 8 h 35"/>
                    <a:gd name="T36" fmla="*/ 3 w 29"/>
                    <a:gd name="T37" fmla="*/ 9 h 35"/>
                    <a:gd name="T38" fmla="*/ 2 w 29"/>
                    <a:gd name="T39" fmla="*/ 9 h 35"/>
                    <a:gd name="T40" fmla="*/ 1 w 29"/>
                    <a:gd name="T41" fmla="*/ 9 h 35"/>
                    <a:gd name="T42" fmla="*/ 1 w 29"/>
                    <a:gd name="T43" fmla="*/ 9 h 35"/>
                    <a:gd name="T44" fmla="*/ 1 w 29"/>
                    <a:gd name="T45" fmla="*/ 9 h 35"/>
                    <a:gd name="T46" fmla="*/ 0 w 29"/>
                    <a:gd name="T47" fmla="*/ 8 h 35"/>
                    <a:gd name="T48" fmla="*/ 0 w 29"/>
                    <a:gd name="T49" fmla="*/ 8 h 35"/>
                    <a:gd name="T50" fmla="*/ 0 w 29"/>
                    <a:gd name="T51" fmla="*/ 8 h 35"/>
                    <a:gd name="T52" fmla="*/ 0 w 29"/>
                    <a:gd name="T53" fmla="*/ 8 h 35"/>
                    <a:gd name="T54" fmla="*/ 1 w 29"/>
                    <a:gd name="T55" fmla="*/ 7 h 35"/>
                    <a:gd name="T56" fmla="*/ 1 w 29"/>
                    <a:gd name="T57" fmla="*/ 6 h 35"/>
                    <a:gd name="T58" fmla="*/ 1 w 29"/>
                    <a:gd name="T59" fmla="*/ 5 h 35"/>
                    <a:gd name="T60" fmla="*/ 2 w 29"/>
                    <a:gd name="T61" fmla="*/ 4 h 35"/>
                    <a:gd name="T62" fmla="*/ 2 w 29"/>
                    <a:gd name="T63" fmla="*/ 4 h 35"/>
                    <a:gd name="T64" fmla="*/ 2 w 29"/>
                    <a:gd name="T65" fmla="*/ 4 h 35"/>
                    <a:gd name="T66" fmla="*/ 2 w 29"/>
                    <a:gd name="T67" fmla="*/ 4 h 35"/>
                    <a:gd name="T68" fmla="*/ 2 w 29"/>
                    <a:gd name="T69" fmla="*/ 5 h 35"/>
                    <a:gd name="T70" fmla="*/ 2 w 29"/>
                    <a:gd name="T71" fmla="*/ 5 h 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 h="35">
                      <a:moveTo>
                        <a:pt x="10" y="19"/>
                      </a:moveTo>
                      <a:lnTo>
                        <a:pt x="10" y="19"/>
                      </a:lnTo>
                      <a:lnTo>
                        <a:pt x="13" y="14"/>
                      </a:lnTo>
                      <a:lnTo>
                        <a:pt x="17" y="10"/>
                      </a:lnTo>
                      <a:lnTo>
                        <a:pt x="23" y="4"/>
                      </a:lnTo>
                      <a:lnTo>
                        <a:pt x="29" y="0"/>
                      </a:lnTo>
                      <a:lnTo>
                        <a:pt x="29" y="7"/>
                      </a:lnTo>
                      <a:lnTo>
                        <a:pt x="25" y="13"/>
                      </a:lnTo>
                      <a:lnTo>
                        <a:pt x="21" y="17"/>
                      </a:lnTo>
                      <a:lnTo>
                        <a:pt x="16" y="23"/>
                      </a:lnTo>
                      <a:lnTo>
                        <a:pt x="16" y="24"/>
                      </a:lnTo>
                      <a:lnTo>
                        <a:pt x="18" y="26"/>
                      </a:lnTo>
                      <a:lnTo>
                        <a:pt x="20" y="28"/>
                      </a:lnTo>
                      <a:lnTo>
                        <a:pt x="20" y="29"/>
                      </a:lnTo>
                      <a:lnTo>
                        <a:pt x="17" y="31"/>
                      </a:lnTo>
                      <a:lnTo>
                        <a:pt x="14" y="33"/>
                      </a:lnTo>
                      <a:lnTo>
                        <a:pt x="11" y="34"/>
                      </a:lnTo>
                      <a:lnTo>
                        <a:pt x="7" y="35"/>
                      </a:lnTo>
                      <a:lnTo>
                        <a:pt x="5" y="33"/>
                      </a:lnTo>
                      <a:lnTo>
                        <a:pt x="2" y="32"/>
                      </a:lnTo>
                      <a:lnTo>
                        <a:pt x="1" y="31"/>
                      </a:lnTo>
                      <a:lnTo>
                        <a:pt x="0" y="29"/>
                      </a:lnTo>
                      <a:lnTo>
                        <a:pt x="4" y="28"/>
                      </a:lnTo>
                      <a:lnTo>
                        <a:pt x="6" y="24"/>
                      </a:lnTo>
                      <a:lnTo>
                        <a:pt x="7" y="19"/>
                      </a:lnTo>
                      <a:lnTo>
                        <a:pt x="10" y="16"/>
                      </a:lnTo>
                      <a:lnTo>
                        <a:pt x="10" y="17"/>
                      </a:lnTo>
                      <a:lnTo>
                        <a:pt x="10" y="19"/>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8" name="Freeform 272">
                  <a:extLst>
                    <a:ext uri="{FF2B5EF4-FFF2-40B4-BE49-F238E27FC236}">
                      <a16:creationId xmlns:a16="http://schemas.microsoft.com/office/drawing/2014/main" id="{0E3B5CBB-29CA-4E7B-892D-468890B4F9F0}"/>
                    </a:ext>
                  </a:extLst>
                </p:cNvPr>
                <p:cNvSpPr>
                  <a:spLocks/>
                </p:cNvSpPr>
                <p:nvPr/>
              </p:nvSpPr>
              <p:spPr bwMode="gray">
                <a:xfrm>
                  <a:off x="480010" y="6761281"/>
                  <a:ext cx="24878" cy="18165"/>
                </a:xfrm>
                <a:custGeom>
                  <a:avLst/>
                  <a:gdLst>
                    <a:gd name="T0" fmla="*/ 0 w 32"/>
                    <a:gd name="T1" fmla="*/ 4 h 23"/>
                    <a:gd name="T2" fmla="*/ 1 w 32"/>
                    <a:gd name="T3" fmla="*/ 4 h 23"/>
                    <a:gd name="T4" fmla="*/ 2 w 32"/>
                    <a:gd name="T5" fmla="*/ 3 h 23"/>
                    <a:gd name="T6" fmla="*/ 3 w 32"/>
                    <a:gd name="T7" fmla="*/ 3 h 23"/>
                    <a:gd name="T8" fmla="*/ 4 w 32"/>
                    <a:gd name="T9" fmla="*/ 2 h 23"/>
                    <a:gd name="T10" fmla="*/ 5 w 32"/>
                    <a:gd name="T11" fmla="*/ 2 h 23"/>
                    <a:gd name="T12" fmla="*/ 6 w 32"/>
                    <a:gd name="T13" fmla="*/ 1 h 23"/>
                    <a:gd name="T14" fmla="*/ 7 w 32"/>
                    <a:gd name="T15" fmla="*/ 1 h 23"/>
                    <a:gd name="T16" fmla="*/ 8 w 32"/>
                    <a:gd name="T17" fmla="*/ 0 h 23"/>
                    <a:gd name="T18" fmla="*/ 8 w 32"/>
                    <a:gd name="T19" fmla="*/ 2 h 23"/>
                    <a:gd name="T20" fmla="*/ 7 w 32"/>
                    <a:gd name="T21" fmla="*/ 3 h 23"/>
                    <a:gd name="T22" fmla="*/ 6 w 32"/>
                    <a:gd name="T23" fmla="*/ 4 h 23"/>
                    <a:gd name="T24" fmla="*/ 6 w 32"/>
                    <a:gd name="T25" fmla="*/ 6 h 23"/>
                    <a:gd name="T26" fmla="*/ 6 w 32"/>
                    <a:gd name="T27" fmla="*/ 6 h 23"/>
                    <a:gd name="T28" fmla="*/ 5 w 32"/>
                    <a:gd name="T29" fmla="*/ 6 h 23"/>
                    <a:gd name="T30" fmla="*/ 5 w 32"/>
                    <a:gd name="T31" fmla="*/ 6 h 23"/>
                    <a:gd name="T32" fmla="*/ 4 w 32"/>
                    <a:gd name="T33" fmla="*/ 6 h 23"/>
                    <a:gd name="T34" fmla="*/ 3 w 32"/>
                    <a:gd name="T35" fmla="*/ 5 h 23"/>
                    <a:gd name="T36" fmla="*/ 2 w 32"/>
                    <a:gd name="T37" fmla="*/ 5 h 23"/>
                    <a:gd name="T38" fmla="*/ 1 w 32"/>
                    <a:gd name="T39" fmla="*/ 5 h 23"/>
                    <a:gd name="T40" fmla="*/ 0 w 32"/>
                    <a:gd name="T41" fmla="*/ 4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 h="23">
                      <a:moveTo>
                        <a:pt x="0" y="16"/>
                      </a:moveTo>
                      <a:lnTo>
                        <a:pt x="4" y="13"/>
                      </a:lnTo>
                      <a:lnTo>
                        <a:pt x="7" y="11"/>
                      </a:lnTo>
                      <a:lnTo>
                        <a:pt x="11" y="9"/>
                      </a:lnTo>
                      <a:lnTo>
                        <a:pt x="16" y="7"/>
                      </a:lnTo>
                      <a:lnTo>
                        <a:pt x="20" y="6"/>
                      </a:lnTo>
                      <a:lnTo>
                        <a:pt x="24" y="4"/>
                      </a:lnTo>
                      <a:lnTo>
                        <a:pt x="27" y="2"/>
                      </a:lnTo>
                      <a:lnTo>
                        <a:pt x="32" y="0"/>
                      </a:lnTo>
                      <a:lnTo>
                        <a:pt x="29" y="5"/>
                      </a:lnTo>
                      <a:lnTo>
                        <a:pt x="25" y="9"/>
                      </a:lnTo>
                      <a:lnTo>
                        <a:pt x="22" y="15"/>
                      </a:lnTo>
                      <a:lnTo>
                        <a:pt x="22" y="23"/>
                      </a:lnTo>
                      <a:lnTo>
                        <a:pt x="21" y="23"/>
                      </a:lnTo>
                      <a:lnTo>
                        <a:pt x="20" y="23"/>
                      </a:lnTo>
                      <a:lnTo>
                        <a:pt x="18" y="23"/>
                      </a:lnTo>
                      <a:lnTo>
                        <a:pt x="16" y="23"/>
                      </a:lnTo>
                      <a:lnTo>
                        <a:pt x="11" y="20"/>
                      </a:lnTo>
                      <a:lnTo>
                        <a:pt x="8" y="18"/>
                      </a:lnTo>
                      <a:lnTo>
                        <a:pt x="4" y="18"/>
                      </a:lnTo>
                      <a:lnTo>
                        <a:pt x="0" y="16"/>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9" name="Freeform 273">
                  <a:extLst>
                    <a:ext uri="{FF2B5EF4-FFF2-40B4-BE49-F238E27FC236}">
                      <a16:creationId xmlns:a16="http://schemas.microsoft.com/office/drawing/2014/main" id="{6488F9ED-921D-4863-B1E2-301AFE2136EC}"/>
                    </a:ext>
                  </a:extLst>
                </p:cNvPr>
                <p:cNvSpPr>
                  <a:spLocks/>
                </p:cNvSpPr>
                <p:nvPr/>
              </p:nvSpPr>
              <p:spPr bwMode="gray">
                <a:xfrm>
                  <a:off x="480010" y="6761281"/>
                  <a:ext cx="24878" cy="18165"/>
                </a:xfrm>
                <a:custGeom>
                  <a:avLst/>
                  <a:gdLst>
                    <a:gd name="T0" fmla="*/ 0 w 32"/>
                    <a:gd name="T1" fmla="*/ 4 h 23"/>
                    <a:gd name="T2" fmla="*/ 0 w 32"/>
                    <a:gd name="T3" fmla="*/ 4 h 23"/>
                    <a:gd name="T4" fmla="*/ 1 w 32"/>
                    <a:gd name="T5" fmla="*/ 4 h 23"/>
                    <a:gd name="T6" fmla="*/ 2 w 32"/>
                    <a:gd name="T7" fmla="*/ 3 h 23"/>
                    <a:gd name="T8" fmla="*/ 3 w 32"/>
                    <a:gd name="T9" fmla="*/ 3 h 23"/>
                    <a:gd name="T10" fmla="*/ 4 w 32"/>
                    <a:gd name="T11" fmla="*/ 2 h 23"/>
                    <a:gd name="T12" fmla="*/ 5 w 32"/>
                    <a:gd name="T13" fmla="*/ 2 h 23"/>
                    <a:gd name="T14" fmla="*/ 6 w 32"/>
                    <a:gd name="T15" fmla="*/ 1 h 23"/>
                    <a:gd name="T16" fmla="*/ 7 w 32"/>
                    <a:gd name="T17" fmla="*/ 1 h 23"/>
                    <a:gd name="T18" fmla="*/ 8 w 32"/>
                    <a:gd name="T19" fmla="*/ 0 h 23"/>
                    <a:gd name="T20" fmla="*/ 8 w 32"/>
                    <a:gd name="T21" fmla="*/ 0 h 23"/>
                    <a:gd name="T22" fmla="*/ 8 w 32"/>
                    <a:gd name="T23" fmla="*/ 2 h 23"/>
                    <a:gd name="T24" fmla="*/ 7 w 32"/>
                    <a:gd name="T25" fmla="*/ 3 h 23"/>
                    <a:gd name="T26" fmla="*/ 6 w 32"/>
                    <a:gd name="T27" fmla="*/ 4 h 23"/>
                    <a:gd name="T28" fmla="*/ 6 w 32"/>
                    <a:gd name="T29" fmla="*/ 6 h 23"/>
                    <a:gd name="T30" fmla="*/ 6 w 32"/>
                    <a:gd name="T31" fmla="*/ 6 h 23"/>
                    <a:gd name="T32" fmla="*/ 6 w 32"/>
                    <a:gd name="T33" fmla="*/ 6 h 23"/>
                    <a:gd name="T34" fmla="*/ 5 w 32"/>
                    <a:gd name="T35" fmla="*/ 6 h 23"/>
                    <a:gd name="T36" fmla="*/ 5 w 32"/>
                    <a:gd name="T37" fmla="*/ 6 h 23"/>
                    <a:gd name="T38" fmla="*/ 4 w 32"/>
                    <a:gd name="T39" fmla="*/ 6 h 23"/>
                    <a:gd name="T40" fmla="*/ 4 w 32"/>
                    <a:gd name="T41" fmla="*/ 6 h 23"/>
                    <a:gd name="T42" fmla="*/ 3 w 32"/>
                    <a:gd name="T43" fmla="*/ 5 h 23"/>
                    <a:gd name="T44" fmla="*/ 2 w 32"/>
                    <a:gd name="T45" fmla="*/ 5 h 23"/>
                    <a:gd name="T46" fmla="*/ 1 w 32"/>
                    <a:gd name="T47" fmla="*/ 5 h 23"/>
                    <a:gd name="T48" fmla="*/ 0 w 32"/>
                    <a:gd name="T49" fmla="*/ 4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 h="23">
                      <a:moveTo>
                        <a:pt x="0" y="16"/>
                      </a:moveTo>
                      <a:lnTo>
                        <a:pt x="0" y="16"/>
                      </a:lnTo>
                      <a:lnTo>
                        <a:pt x="4" y="13"/>
                      </a:lnTo>
                      <a:lnTo>
                        <a:pt x="7" y="11"/>
                      </a:lnTo>
                      <a:lnTo>
                        <a:pt x="11" y="9"/>
                      </a:lnTo>
                      <a:lnTo>
                        <a:pt x="16" y="7"/>
                      </a:lnTo>
                      <a:lnTo>
                        <a:pt x="20" y="6"/>
                      </a:lnTo>
                      <a:lnTo>
                        <a:pt x="24" y="4"/>
                      </a:lnTo>
                      <a:lnTo>
                        <a:pt x="27" y="2"/>
                      </a:lnTo>
                      <a:lnTo>
                        <a:pt x="32" y="0"/>
                      </a:lnTo>
                      <a:lnTo>
                        <a:pt x="29" y="5"/>
                      </a:lnTo>
                      <a:lnTo>
                        <a:pt x="25" y="9"/>
                      </a:lnTo>
                      <a:lnTo>
                        <a:pt x="22" y="15"/>
                      </a:lnTo>
                      <a:lnTo>
                        <a:pt x="22" y="23"/>
                      </a:lnTo>
                      <a:lnTo>
                        <a:pt x="21" y="23"/>
                      </a:lnTo>
                      <a:lnTo>
                        <a:pt x="20" y="23"/>
                      </a:lnTo>
                      <a:lnTo>
                        <a:pt x="18" y="23"/>
                      </a:lnTo>
                      <a:lnTo>
                        <a:pt x="16" y="23"/>
                      </a:lnTo>
                      <a:lnTo>
                        <a:pt x="11" y="20"/>
                      </a:lnTo>
                      <a:lnTo>
                        <a:pt x="8" y="18"/>
                      </a:lnTo>
                      <a:lnTo>
                        <a:pt x="4" y="18"/>
                      </a:lnTo>
                      <a:lnTo>
                        <a:pt x="0" y="16"/>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0" name="Freeform 274">
                  <a:extLst>
                    <a:ext uri="{FF2B5EF4-FFF2-40B4-BE49-F238E27FC236}">
                      <a16:creationId xmlns:a16="http://schemas.microsoft.com/office/drawing/2014/main" id="{26B7148A-686E-4ED6-A980-E1EE3F0870FC}"/>
                    </a:ext>
                  </a:extLst>
                </p:cNvPr>
                <p:cNvSpPr>
                  <a:spLocks/>
                </p:cNvSpPr>
                <p:nvPr/>
              </p:nvSpPr>
              <p:spPr bwMode="gray">
                <a:xfrm>
                  <a:off x="447358" y="6721923"/>
                  <a:ext cx="43536" cy="16651"/>
                </a:xfrm>
                <a:custGeom>
                  <a:avLst/>
                  <a:gdLst>
                    <a:gd name="T0" fmla="*/ 0 w 56"/>
                    <a:gd name="T1" fmla="*/ 1 h 23"/>
                    <a:gd name="T2" fmla="*/ 2 w 56"/>
                    <a:gd name="T3" fmla="*/ 1 h 23"/>
                    <a:gd name="T4" fmla="*/ 3 w 56"/>
                    <a:gd name="T5" fmla="*/ 0 h 23"/>
                    <a:gd name="T6" fmla="*/ 4 w 56"/>
                    <a:gd name="T7" fmla="*/ 0 h 23"/>
                    <a:gd name="T8" fmla="*/ 6 w 56"/>
                    <a:gd name="T9" fmla="*/ 0 h 23"/>
                    <a:gd name="T10" fmla="*/ 7 w 56"/>
                    <a:gd name="T11" fmla="*/ 0 h 23"/>
                    <a:gd name="T12" fmla="*/ 8 w 56"/>
                    <a:gd name="T13" fmla="*/ 0 h 23"/>
                    <a:gd name="T14" fmla="*/ 9 w 56"/>
                    <a:gd name="T15" fmla="*/ 0 h 23"/>
                    <a:gd name="T16" fmla="*/ 11 w 56"/>
                    <a:gd name="T17" fmla="*/ 0 h 23"/>
                    <a:gd name="T18" fmla="*/ 11 w 56"/>
                    <a:gd name="T19" fmla="*/ 0 h 23"/>
                    <a:gd name="T20" fmla="*/ 11 w 56"/>
                    <a:gd name="T21" fmla="*/ 0 h 23"/>
                    <a:gd name="T22" fmla="*/ 11 w 56"/>
                    <a:gd name="T23" fmla="*/ 1 h 23"/>
                    <a:gd name="T24" fmla="*/ 11 w 56"/>
                    <a:gd name="T25" fmla="*/ 1 h 23"/>
                    <a:gd name="T26" fmla="*/ 13 w 56"/>
                    <a:gd name="T27" fmla="*/ 0 h 23"/>
                    <a:gd name="T28" fmla="*/ 14 w 56"/>
                    <a:gd name="T29" fmla="*/ 1 h 23"/>
                    <a:gd name="T30" fmla="*/ 14 w 56"/>
                    <a:gd name="T31" fmla="*/ 2 h 23"/>
                    <a:gd name="T32" fmla="*/ 14 w 56"/>
                    <a:gd name="T33" fmla="*/ 3 h 23"/>
                    <a:gd name="T34" fmla="*/ 13 w 56"/>
                    <a:gd name="T35" fmla="*/ 4 h 23"/>
                    <a:gd name="T36" fmla="*/ 12 w 56"/>
                    <a:gd name="T37" fmla="*/ 3 h 23"/>
                    <a:gd name="T38" fmla="*/ 11 w 56"/>
                    <a:gd name="T39" fmla="*/ 3 h 23"/>
                    <a:gd name="T40" fmla="*/ 10 w 56"/>
                    <a:gd name="T41" fmla="*/ 3 h 23"/>
                    <a:gd name="T42" fmla="*/ 10 w 56"/>
                    <a:gd name="T43" fmla="*/ 3 h 23"/>
                    <a:gd name="T44" fmla="*/ 10 w 56"/>
                    <a:gd name="T45" fmla="*/ 4 h 23"/>
                    <a:gd name="T46" fmla="*/ 10 w 56"/>
                    <a:gd name="T47" fmla="*/ 5 h 23"/>
                    <a:gd name="T48" fmla="*/ 9 w 56"/>
                    <a:gd name="T49" fmla="*/ 5 h 23"/>
                    <a:gd name="T50" fmla="*/ 8 w 56"/>
                    <a:gd name="T51" fmla="*/ 5 h 23"/>
                    <a:gd name="T52" fmla="*/ 8 w 56"/>
                    <a:gd name="T53" fmla="*/ 5 h 23"/>
                    <a:gd name="T54" fmla="*/ 7 w 56"/>
                    <a:gd name="T55" fmla="*/ 5 h 23"/>
                    <a:gd name="T56" fmla="*/ 7 w 56"/>
                    <a:gd name="T57" fmla="*/ 5 h 23"/>
                    <a:gd name="T58" fmla="*/ 6 w 56"/>
                    <a:gd name="T59" fmla="*/ 5 h 23"/>
                    <a:gd name="T60" fmla="*/ 6 w 56"/>
                    <a:gd name="T61" fmla="*/ 4 h 23"/>
                    <a:gd name="T62" fmla="*/ 6 w 56"/>
                    <a:gd name="T63" fmla="*/ 3 h 23"/>
                    <a:gd name="T64" fmla="*/ 5 w 56"/>
                    <a:gd name="T65" fmla="*/ 3 h 23"/>
                    <a:gd name="T66" fmla="*/ 5 w 56"/>
                    <a:gd name="T67" fmla="*/ 3 h 23"/>
                    <a:gd name="T68" fmla="*/ 4 w 56"/>
                    <a:gd name="T69" fmla="*/ 3 h 23"/>
                    <a:gd name="T70" fmla="*/ 4 w 56"/>
                    <a:gd name="T71" fmla="*/ 3 h 23"/>
                    <a:gd name="T72" fmla="*/ 4 w 56"/>
                    <a:gd name="T73" fmla="*/ 3 h 23"/>
                    <a:gd name="T74" fmla="*/ 4 w 56"/>
                    <a:gd name="T75" fmla="*/ 2 h 23"/>
                    <a:gd name="T76" fmla="*/ 4 w 56"/>
                    <a:gd name="T77" fmla="*/ 2 h 23"/>
                    <a:gd name="T78" fmla="*/ 4 w 56"/>
                    <a:gd name="T79" fmla="*/ 2 h 23"/>
                    <a:gd name="T80" fmla="*/ 4 w 56"/>
                    <a:gd name="T81" fmla="*/ 1 h 23"/>
                    <a:gd name="T82" fmla="*/ 4 w 56"/>
                    <a:gd name="T83" fmla="*/ 2 h 23"/>
                    <a:gd name="T84" fmla="*/ 4 w 56"/>
                    <a:gd name="T85" fmla="*/ 2 h 23"/>
                    <a:gd name="T86" fmla="*/ 3 w 56"/>
                    <a:gd name="T87" fmla="*/ 3 h 23"/>
                    <a:gd name="T88" fmla="*/ 3 w 56"/>
                    <a:gd name="T89" fmla="*/ 3 h 23"/>
                    <a:gd name="T90" fmla="*/ 3 w 56"/>
                    <a:gd name="T91" fmla="*/ 2 h 23"/>
                    <a:gd name="T92" fmla="*/ 3 w 56"/>
                    <a:gd name="T93" fmla="*/ 2 h 23"/>
                    <a:gd name="T94" fmla="*/ 2 w 56"/>
                    <a:gd name="T95" fmla="*/ 2 h 23"/>
                    <a:gd name="T96" fmla="*/ 2 w 56"/>
                    <a:gd name="T97" fmla="*/ 1 h 23"/>
                    <a:gd name="T98" fmla="*/ 2 w 56"/>
                    <a:gd name="T99" fmla="*/ 1 h 23"/>
                    <a:gd name="T100" fmla="*/ 1 w 56"/>
                    <a:gd name="T101" fmla="*/ 1 h 23"/>
                    <a:gd name="T102" fmla="*/ 1 w 56"/>
                    <a:gd name="T103" fmla="*/ 1 h 23"/>
                    <a:gd name="T104" fmla="*/ 0 w 56"/>
                    <a:gd name="T105" fmla="*/ 1 h 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 h="23">
                      <a:moveTo>
                        <a:pt x="0" y="7"/>
                      </a:moveTo>
                      <a:lnTo>
                        <a:pt x="5" y="4"/>
                      </a:lnTo>
                      <a:lnTo>
                        <a:pt x="10" y="1"/>
                      </a:lnTo>
                      <a:lnTo>
                        <a:pt x="15" y="0"/>
                      </a:lnTo>
                      <a:lnTo>
                        <a:pt x="21" y="0"/>
                      </a:lnTo>
                      <a:lnTo>
                        <a:pt x="27" y="0"/>
                      </a:lnTo>
                      <a:lnTo>
                        <a:pt x="32" y="0"/>
                      </a:lnTo>
                      <a:lnTo>
                        <a:pt x="36" y="0"/>
                      </a:lnTo>
                      <a:lnTo>
                        <a:pt x="42" y="0"/>
                      </a:lnTo>
                      <a:lnTo>
                        <a:pt x="43" y="0"/>
                      </a:lnTo>
                      <a:lnTo>
                        <a:pt x="43" y="1"/>
                      </a:lnTo>
                      <a:lnTo>
                        <a:pt x="42" y="4"/>
                      </a:lnTo>
                      <a:lnTo>
                        <a:pt x="49" y="3"/>
                      </a:lnTo>
                      <a:lnTo>
                        <a:pt x="54" y="5"/>
                      </a:lnTo>
                      <a:lnTo>
                        <a:pt x="56" y="9"/>
                      </a:lnTo>
                      <a:lnTo>
                        <a:pt x="54" y="13"/>
                      </a:lnTo>
                      <a:lnTo>
                        <a:pt x="51" y="16"/>
                      </a:lnTo>
                      <a:lnTo>
                        <a:pt x="48" y="15"/>
                      </a:lnTo>
                      <a:lnTo>
                        <a:pt x="43" y="14"/>
                      </a:lnTo>
                      <a:lnTo>
                        <a:pt x="38" y="13"/>
                      </a:lnTo>
                      <a:lnTo>
                        <a:pt x="38" y="15"/>
                      </a:lnTo>
                      <a:lnTo>
                        <a:pt x="38" y="17"/>
                      </a:lnTo>
                      <a:lnTo>
                        <a:pt x="37" y="21"/>
                      </a:lnTo>
                      <a:lnTo>
                        <a:pt x="35" y="23"/>
                      </a:lnTo>
                      <a:lnTo>
                        <a:pt x="32" y="23"/>
                      </a:lnTo>
                      <a:lnTo>
                        <a:pt x="29" y="23"/>
                      </a:lnTo>
                      <a:lnTo>
                        <a:pt x="27" y="23"/>
                      </a:lnTo>
                      <a:lnTo>
                        <a:pt x="26" y="23"/>
                      </a:lnTo>
                      <a:lnTo>
                        <a:pt x="23" y="21"/>
                      </a:lnTo>
                      <a:lnTo>
                        <a:pt x="22" y="17"/>
                      </a:lnTo>
                      <a:lnTo>
                        <a:pt x="21" y="15"/>
                      </a:lnTo>
                      <a:lnTo>
                        <a:pt x="19" y="13"/>
                      </a:lnTo>
                      <a:lnTo>
                        <a:pt x="17" y="13"/>
                      </a:lnTo>
                      <a:lnTo>
                        <a:pt x="16" y="13"/>
                      </a:lnTo>
                      <a:lnTo>
                        <a:pt x="16" y="11"/>
                      </a:lnTo>
                      <a:lnTo>
                        <a:pt x="16" y="10"/>
                      </a:lnTo>
                      <a:lnTo>
                        <a:pt x="16" y="9"/>
                      </a:lnTo>
                      <a:lnTo>
                        <a:pt x="16" y="7"/>
                      </a:lnTo>
                      <a:lnTo>
                        <a:pt x="14" y="8"/>
                      </a:lnTo>
                      <a:lnTo>
                        <a:pt x="13" y="11"/>
                      </a:lnTo>
                      <a:lnTo>
                        <a:pt x="12" y="13"/>
                      </a:lnTo>
                      <a:lnTo>
                        <a:pt x="10" y="13"/>
                      </a:lnTo>
                      <a:lnTo>
                        <a:pt x="9" y="11"/>
                      </a:lnTo>
                      <a:lnTo>
                        <a:pt x="9" y="9"/>
                      </a:lnTo>
                      <a:lnTo>
                        <a:pt x="7" y="8"/>
                      </a:lnTo>
                      <a:lnTo>
                        <a:pt x="6" y="7"/>
                      </a:lnTo>
                      <a:lnTo>
                        <a:pt x="5" y="7"/>
                      </a:lnTo>
                      <a:lnTo>
                        <a:pt x="3" y="7"/>
                      </a:lnTo>
                      <a:lnTo>
                        <a:pt x="1" y="7"/>
                      </a:lnTo>
                      <a:lnTo>
                        <a:pt x="0" y="7"/>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1" name="Freeform 275">
                  <a:extLst>
                    <a:ext uri="{FF2B5EF4-FFF2-40B4-BE49-F238E27FC236}">
                      <a16:creationId xmlns:a16="http://schemas.microsoft.com/office/drawing/2014/main" id="{6A4678E8-FB06-4494-8A33-0609F48E94DB}"/>
                    </a:ext>
                  </a:extLst>
                </p:cNvPr>
                <p:cNvSpPr>
                  <a:spLocks/>
                </p:cNvSpPr>
                <p:nvPr/>
              </p:nvSpPr>
              <p:spPr bwMode="gray">
                <a:xfrm>
                  <a:off x="447358" y="6721923"/>
                  <a:ext cx="43536" cy="16651"/>
                </a:xfrm>
                <a:custGeom>
                  <a:avLst/>
                  <a:gdLst>
                    <a:gd name="T0" fmla="*/ 0 w 56"/>
                    <a:gd name="T1" fmla="*/ 1 h 23"/>
                    <a:gd name="T2" fmla="*/ 3 w 56"/>
                    <a:gd name="T3" fmla="*/ 0 h 23"/>
                    <a:gd name="T4" fmla="*/ 6 w 56"/>
                    <a:gd name="T5" fmla="*/ 0 h 23"/>
                    <a:gd name="T6" fmla="*/ 8 w 56"/>
                    <a:gd name="T7" fmla="*/ 0 h 23"/>
                    <a:gd name="T8" fmla="*/ 11 w 56"/>
                    <a:gd name="T9" fmla="*/ 0 h 23"/>
                    <a:gd name="T10" fmla="*/ 11 w 56"/>
                    <a:gd name="T11" fmla="*/ 0 h 23"/>
                    <a:gd name="T12" fmla="*/ 11 w 56"/>
                    <a:gd name="T13" fmla="*/ 1 h 23"/>
                    <a:gd name="T14" fmla="*/ 11 w 56"/>
                    <a:gd name="T15" fmla="*/ 1 h 23"/>
                    <a:gd name="T16" fmla="*/ 14 w 56"/>
                    <a:gd name="T17" fmla="*/ 1 h 23"/>
                    <a:gd name="T18" fmla="*/ 14 w 56"/>
                    <a:gd name="T19" fmla="*/ 3 h 23"/>
                    <a:gd name="T20" fmla="*/ 13 w 56"/>
                    <a:gd name="T21" fmla="*/ 4 h 23"/>
                    <a:gd name="T22" fmla="*/ 11 w 56"/>
                    <a:gd name="T23" fmla="*/ 3 h 23"/>
                    <a:gd name="T24" fmla="*/ 10 w 56"/>
                    <a:gd name="T25" fmla="*/ 3 h 23"/>
                    <a:gd name="T26" fmla="*/ 10 w 56"/>
                    <a:gd name="T27" fmla="*/ 4 h 23"/>
                    <a:gd name="T28" fmla="*/ 9 w 56"/>
                    <a:gd name="T29" fmla="*/ 5 h 23"/>
                    <a:gd name="T30" fmla="*/ 8 w 56"/>
                    <a:gd name="T31" fmla="*/ 5 h 23"/>
                    <a:gd name="T32" fmla="*/ 7 w 56"/>
                    <a:gd name="T33" fmla="*/ 5 h 23"/>
                    <a:gd name="T34" fmla="*/ 7 w 56"/>
                    <a:gd name="T35" fmla="*/ 5 h 23"/>
                    <a:gd name="T36" fmla="*/ 6 w 56"/>
                    <a:gd name="T37" fmla="*/ 4 h 23"/>
                    <a:gd name="T38" fmla="*/ 5 w 56"/>
                    <a:gd name="T39" fmla="*/ 3 h 23"/>
                    <a:gd name="T40" fmla="*/ 5 w 56"/>
                    <a:gd name="T41" fmla="*/ 3 h 23"/>
                    <a:gd name="T42" fmla="*/ 4 w 56"/>
                    <a:gd name="T43" fmla="*/ 3 h 23"/>
                    <a:gd name="T44" fmla="*/ 4 w 56"/>
                    <a:gd name="T45" fmla="*/ 3 h 23"/>
                    <a:gd name="T46" fmla="*/ 4 w 56"/>
                    <a:gd name="T47" fmla="*/ 2 h 23"/>
                    <a:gd name="T48" fmla="*/ 4 w 56"/>
                    <a:gd name="T49" fmla="*/ 1 h 23"/>
                    <a:gd name="T50" fmla="*/ 4 w 56"/>
                    <a:gd name="T51" fmla="*/ 2 h 23"/>
                    <a:gd name="T52" fmla="*/ 3 w 56"/>
                    <a:gd name="T53" fmla="*/ 3 h 23"/>
                    <a:gd name="T54" fmla="*/ 3 w 56"/>
                    <a:gd name="T55" fmla="*/ 3 h 23"/>
                    <a:gd name="T56" fmla="*/ 3 w 56"/>
                    <a:gd name="T57" fmla="*/ 2 h 23"/>
                    <a:gd name="T58" fmla="*/ 2 w 56"/>
                    <a:gd name="T59" fmla="*/ 1 h 23"/>
                    <a:gd name="T60" fmla="*/ 2 w 56"/>
                    <a:gd name="T61" fmla="*/ 1 h 23"/>
                    <a:gd name="T62" fmla="*/ 1 w 56"/>
                    <a:gd name="T63" fmla="*/ 1 h 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23">
                      <a:moveTo>
                        <a:pt x="0" y="7"/>
                      </a:moveTo>
                      <a:lnTo>
                        <a:pt x="0" y="7"/>
                      </a:lnTo>
                      <a:lnTo>
                        <a:pt x="5" y="4"/>
                      </a:lnTo>
                      <a:lnTo>
                        <a:pt x="10" y="1"/>
                      </a:lnTo>
                      <a:lnTo>
                        <a:pt x="15" y="0"/>
                      </a:lnTo>
                      <a:lnTo>
                        <a:pt x="21" y="0"/>
                      </a:lnTo>
                      <a:lnTo>
                        <a:pt x="27" y="0"/>
                      </a:lnTo>
                      <a:lnTo>
                        <a:pt x="32" y="0"/>
                      </a:lnTo>
                      <a:lnTo>
                        <a:pt x="36" y="0"/>
                      </a:lnTo>
                      <a:lnTo>
                        <a:pt x="42" y="0"/>
                      </a:lnTo>
                      <a:lnTo>
                        <a:pt x="43" y="0"/>
                      </a:lnTo>
                      <a:lnTo>
                        <a:pt x="43" y="1"/>
                      </a:lnTo>
                      <a:lnTo>
                        <a:pt x="42" y="4"/>
                      </a:lnTo>
                      <a:lnTo>
                        <a:pt x="49" y="3"/>
                      </a:lnTo>
                      <a:lnTo>
                        <a:pt x="54" y="5"/>
                      </a:lnTo>
                      <a:lnTo>
                        <a:pt x="56" y="9"/>
                      </a:lnTo>
                      <a:lnTo>
                        <a:pt x="54" y="13"/>
                      </a:lnTo>
                      <a:lnTo>
                        <a:pt x="51" y="16"/>
                      </a:lnTo>
                      <a:lnTo>
                        <a:pt x="48" y="15"/>
                      </a:lnTo>
                      <a:lnTo>
                        <a:pt x="43" y="14"/>
                      </a:lnTo>
                      <a:lnTo>
                        <a:pt x="38" y="13"/>
                      </a:lnTo>
                      <a:lnTo>
                        <a:pt x="38" y="15"/>
                      </a:lnTo>
                      <a:lnTo>
                        <a:pt x="38" y="17"/>
                      </a:lnTo>
                      <a:lnTo>
                        <a:pt x="37" y="21"/>
                      </a:lnTo>
                      <a:lnTo>
                        <a:pt x="35" y="23"/>
                      </a:lnTo>
                      <a:lnTo>
                        <a:pt x="32" y="23"/>
                      </a:lnTo>
                      <a:lnTo>
                        <a:pt x="29" y="23"/>
                      </a:lnTo>
                      <a:lnTo>
                        <a:pt x="27" y="23"/>
                      </a:lnTo>
                      <a:lnTo>
                        <a:pt x="26" y="23"/>
                      </a:lnTo>
                      <a:lnTo>
                        <a:pt x="23" y="21"/>
                      </a:lnTo>
                      <a:lnTo>
                        <a:pt x="22" y="17"/>
                      </a:lnTo>
                      <a:lnTo>
                        <a:pt x="21" y="15"/>
                      </a:lnTo>
                      <a:lnTo>
                        <a:pt x="19" y="13"/>
                      </a:lnTo>
                      <a:lnTo>
                        <a:pt x="17" y="13"/>
                      </a:lnTo>
                      <a:lnTo>
                        <a:pt x="16" y="13"/>
                      </a:lnTo>
                      <a:lnTo>
                        <a:pt x="16" y="11"/>
                      </a:lnTo>
                      <a:lnTo>
                        <a:pt x="16" y="10"/>
                      </a:lnTo>
                      <a:lnTo>
                        <a:pt x="16" y="9"/>
                      </a:lnTo>
                      <a:lnTo>
                        <a:pt x="16" y="7"/>
                      </a:lnTo>
                      <a:lnTo>
                        <a:pt x="14" y="8"/>
                      </a:lnTo>
                      <a:lnTo>
                        <a:pt x="13" y="11"/>
                      </a:lnTo>
                      <a:lnTo>
                        <a:pt x="12" y="13"/>
                      </a:lnTo>
                      <a:lnTo>
                        <a:pt x="10" y="13"/>
                      </a:lnTo>
                      <a:lnTo>
                        <a:pt x="9" y="11"/>
                      </a:lnTo>
                      <a:lnTo>
                        <a:pt x="9" y="9"/>
                      </a:lnTo>
                      <a:lnTo>
                        <a:pt x="7" y="8"/>
                      </a:lnTo>
                      <a:lnTo>
                        <a:pt x="6" y="7"/>
                      </a:lnTo>
                      <a:lnTo>
                        <a:pt x="5" y="7"/>
                      </a:lnTo>
                      <a:lnTo>
                        <a:pt x="3" y="7"/>
                      </a:lnTo>
                      <a:lnTo>
                        <a:pt x="1" y="7"/>
                      </a:lnTo>
                      <a:lnTo>
                        <a:pt x="0" y="7"/>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2" name="Freeform 276">
                  <a:extLst>
                    <a:ext uri="{FF2B5EF4-FFF2-40B4-BE49-F238E27FC236}">
                      <a16:creationId xmlns:a16="http://schemas.microsoft.com/office/drawing/2014/main" id="{99F67141-CF86-413C-9B2F-1D7CF05E5709}"/>
                    </a:ext>
                  </a:extLst>
                </p:cNvPr>
                <p:cNvSpPr>
                  <a:spLocks/>
                </p:cNvSpPr>
                <p:nvPr/>
              </p:nvSpPr>
              <p:spPr bwMode="gray">
                <a:xfrm>
                  <a:off x="549978" y="6809720"/>
                  <a:ext cx="1555" cy="3027"/>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1 h 3"/>
                    <a:gd name="T16" fmla="*/ 0 w 3"/>
                    <a:gd name="T17" fmla="*/ 1 h 3"/>
                    <a:gd name="T18" fmla="*/ 0 w 3"/>
                    <a:gd name="T19" fmla="*/ 1 h 3"/>
                    <a:gd name="T20" fmla="*/ 0 w 3"/>
                    <a:gd name="T21" fmla="*/ 1 h 3"/>
                    <a:gd name="T22" fmla="*/ 0 w 3"/>
                    <a:gd name="T23" fmla="*/ 1 h 3"/>
                    <a:gd name="T24" fmla="*/ 0 w 3"/>
                    <a:gd name="T25" fmla="*/ 1 h 3"/>
                    <a:gd name="T26" fmla="*/ 0 w 3"/>
                    <a:gd name="T27" fmla="*/ 1 h 3"/>
                    <a:gd name="T28" fmla="*/ 0 w 3"/>
                    <a:gd name="T29" fmla="*/ 0 h 3"/>
                    <a:gd name="T30" fmla="*/ 0 w 3"/>
                    <a:gd name="T31" fmla="*/ 0 h 3"/>
                    <a:gd name="T32" fmla="*/ 0 w 3"/>
                    <a:gd name="T33" fmla="*/ 0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 h="3">
                      <a:moveTo>
                        <a:pt x="3" y="0"/>
                      </a:moveTo>
                      <a:lnTo>
                        <a:pt x="1" y="0"/>
                      </a:lnTo>
                      <a:lnTo>
                        <a:pt x="0" y="0"/>
                      </a:lnTo>
                      <a:lnTo>
                        <a:pt x="0" y="1"/>
                      </a:lnTo>
                      <a:lnTo>
                        <a:pt x="0" y="3"/>
                      </a:lnTo>
                      <a:lnTo>
                        <a:pt x="1" y="3"/>
                      </a:lnTo>
                      <a:lnTo>
                        <a:pt x="3" y="3"/>
                      </a:lnTo>
                      <a:lnTo>
                        <a:pt x="3" y="1"/>
                      </a:lnTo>
                      <a:lnTo>
                        <a:pt x="3" y="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3" name="Freeform 277">
                  <a:extLst>
                    <a:ext uri="{FF2B5EF4-FFF2-40B4-BE49-F238E27FC236}">
                      <a16:creationId xmlns:a16="http://schemas.microsoft.com/office/drawing/2014/main" id="{0F640A82-CDDD-4513-B2DE-6A3509692BAB}"/>
                    </a:ext>
                  </a:extLst>
                </p:cNvPr>
                <p:cNvSpPr>
                  <a:spLocks/>
                </p:cNvSpPr>
                <p:nvPr/>
              </p:nvSpPr>
              <p:spPr bwMode="gray">
                <a:xfrm>
                  <a:off x="549978" y="6809720"/>
                  <a:ext cx="1555" cy="3027"/>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w 3"/>
                    <a:gd name="T17" fmla="*/ 0 h 3"/>
                    <a:gd name="T18" fmla="*/ 0 w 3"/>
                    <a:gd name="T19" fmla="*/ 1 h 3"/>
                    <a:gd name="T20" fmla="*/ 0 w 3"/>
                    <a:gd name="T21" fmla="*/ 1 h 3"/>
                    <a:gd name="T22" fmla="*/ 0 w 3"/>
                    <a:gd name="T23" fmla="*/ 1 h 3"/>
                    <a:gd name="T24" fmla="*/ 0 w 3"/>
                    <a:gd name="T25" fmla="*/ 1 h 3"/>
                    <a:gd name="T26" fmla="*/ 0 w 3"/>
                    <a:gd name="T27" fmla="*/ 1 h 3"/>
                    <a:gd name="T28" fmla="*/ 0 w 3"/>
                    <a:gd name="T29" fmla="*/ 1 h 3"/>
                    <a:gd name="T30" fmla="*/ 0 w 3"/>
                    <a:gd name="T31" fmla="*/ 1 h 3"/>
                    <a:gd name="T32" fmla="*/ 0 w 3"/>
                    <a:gd name="T33" fmla="*/ 1 h 3"/>
                    <a:gd name="T34" fmla="*/ 0 w 3"/>
                    <a:gd name="T35" fmla="*/ 1 h 3"/>
                    <a:gd name="T36" fmla="*/ 0 w 3"/>
                    <a:gd name="T37" fmla="*/ 0 h 3"/>
                    <a:gd name="T38" fmla="*/ 0 w 3"/>
                    <a:gd name="T39" fmla="*/ 0 h 3"/>
                    <a:gd name="T40" fmla="*/ 0 w 3"/>
                    <a:gd name="T41" fmla="*/ 0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 h="3">
                      <a:moveTo>
                        <a:pt x="3" y="0"/>
                      </a:moveTo>
                      <a:lnTo>
                        <a:pt x="3" y="0"/>
                      </a:lnTo>
                      <a:lnTo>
                        <a:pt x="1" y="0"/>
                      </a:lnTo>
                      <a:lnTo>
                        <a:pt x="0" y="0"/>
                      </a:lnTo>
                      <a:lnTo>
                        <a:pt x="0" y="1"/>
                      </a:lnTo>
                      <a:lnTo>
                        <a:pt x="0" y="3"/>
                      </a:lnTo>
                      <a:lnTo>
                        <a:pt x="1" y="3"/>
                      </a:lnTo>
                      <a:lnTo>
                        <a:pt x="3" y="3"/>
                      </a:lnTo>
                      <a:lnTo>
                        <a:pt x="3" y="1"/>
                      </a:lnTo>
                      <a:lnTo>
                        <a:pt x="3" y="0"/>
                      </a:lnTo>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150" name="Group 149">
              <a:extLst>
                <a:ext uri="{FF2B5EF4-FFF2-40B4-BE49-F238E27FC236}">
                  <a16:creationId xmlns:a16="http://schemas.microsoft.com/office/drawing/2014/main" id="{8BB6F292-309F-41A5-9CAC-05109E7627A7}"/>
                </a:ext>
              </a:extLst>
            </p:cNvPr>
            <p:cNvGrpSpPr/>
            <p:nvPr/>
          </p:nvGrpSpPr>
          <p:grpSpPr>
            <a:xfrm>
              <a:off x="1776096" y="1543368"/>
              <a:ext cx="6881812" cy="4256087"/>
              <a:chOff x="1776096" y="1543368"/>
              <a:chExt cx="6881812" cy="4256087"/>
            </a:xfrm>
            <a:grpFill/>
          </p:grpSpPr>
          <p:sp>
            <p:nvSpPr>
              <p:cNvPr id="151" name="Freeform 169">
                <a:extLst>
                  <a:ext uri="{FF2B5EF4-FFF2-40B4-BE49-F238E27FC236}">
                    <a16:creationId xmlns:a16="http://schemas.microsoft.com/office/drawing/2014/main" id="{6733221C-9384-4DC8-BEDF-F81F06BD1B66}"/>
                  </a:ext>
                </a:extLst>
              </p:cNvPr>
              <p:cNvSpPr>
                <a:spLocks/>
              </p:cNvSpPr>
              <p:nvPr/>
            </p:nvSpPr>
            <p:spPr bwMode="gray">
              <a:xfrm>
                <a:off x="2099946" y="1543368"/>
                <a:ext cx="881063" cy="641350"/>
              </a:xfrm>
              <a:custGeom>
                <a:avLst/>
                <a:gdLst>
                  <a:gd name="T0" fmla="*/ 4 w 1108"/>
                  <a:gd name="T1" fmla="*/ 123 h 808"/>
                  <a:gd name="T2" fmla="*/ 0 w 1108"/>
                  <a:gd name="T3" fmla="*/ 122 h 808"/>
                  <a:gd name="T4" fmla="*/ 3 w 1108"/>
                  <a:gd name="T5" fmla="*/ 114 h 808"/>
                  <a:gd name="T6" fmla="*/ 3 w 1108"/>
                  <a:gd name="T7" fmla="*/ 108 h 808"/>
                  <a:gd name="T8" fmla="*/ 5 w 1108"/>
                  <a:gd name="T9" fmla="*/ 107 h 808"/>
                  <a:gd name="T10" fmla="*/ 6 w 1108"/>
                  <a:gd name="T11" fmla="*/ 111 h 808"/>
                  <a:gd name="T12" fmla="*/ 5 w 1108"/>
                  <a:gd name="T13" fmla="*/ 114 h 808"/>
                  <a:gd name="T14" fmla="*/ 11 w 1108"/>
                  <a:gd name="T15" fmla="*/ 112 h 808"/>
                  <a:gd name="T16" fmla="*/ 10 w 1108"/>
                  <a:gd name="T17" fmla="*/ 108 h 808"/>
                  <a:gd name="T18" fmla="*/ 11 w 1108"/>
                  <a:gd name="T19" fmla="*/ 101 h 808"/>
                  <a:gd name="T20" fmla="*/ 7 w 1108"/>
                  <a:gd name="T21" fmla="*/ 92 h 808"/>
                  <a:gd name="T22" fmla="*/ 11 w 1108"/>
                  <a:gd name="T23" fmla="*/ 92 h 808"/>
                  <a:gd name="T24" fmla="*/ 18 w 1108"/>
                  <a:gd name="T25" fmla="*/ 90 h 808"/>
                  <a:gd name="T26" fmla="*/ 14 w 1108"/>
                  <a:gd name="T27" fmla="*/ 86 h 808"/>
                  <a:gd name="T28" fmla="*/ 8 w 1108"/>
                  <a:gd name="T29" fmla="*/ 87 h 808"/>
                  <a:gd name="T30" fmla="*/ 9 w 1108"/>
                  <a:gd name="T31" fmla="*/ 78 h 808"/>
                  <a:gd name="T32" fmla="*/ 9 w 1108"/>
                  <a:gd name="T33" fmla="*/ 67 h 808"/>
                  <a:gd name="T34" fmla="*/ 10 w 1108"/>
                  <a:gd name="T35" fmla="*/ 52 h 808"/>
                  <a:gd name="T36" fmla="*/ 6 w 1108"/>
                  <a:gd name="T37" fmla="*/ 33 h 808"/>
                  <a:gd name="T38" fmla="*/ 8 w 1108"/>
                  <a:gd name="T39" fmla="*/ 18 h 808"/>
                  <a:gd name="T40" fmla="*/ 36 w 1108"/>
                  <a:gd name="T41" fmla="*/ 29 h 808"/>
                  <a:gd name="T42" fmla="*/ 60 w 1108"/>
                  <a:gd name="T43" fmla="*/ 39 h 808"/>
                  <a:gd name="T44" fmla="*/ 71 w 1108"/>
                  <a:gd name="T45" fmla="*/ 43 h 808"/>
                  <a:gd name="T46" fmla="*/ 75 w 1108"/>
                  <a:gd name="T47" fmla="*/ 47 h 808"/>
                  <a:gd name="T48" fmla="*/ 75 w 1108"/>
                  <a:gd name="T49" fmla="*/ 62 h 808"/>
                  <a:gd name="T50" fmla="*/ 70 w 1108"/>
                  <a:gd name="T51" fmla="*/ 71 h 808"/>
                  <a:gd name="T52" fmla="*/ 70 w 1108"/>
                  <a:gd name="T53" fmla="*/ 78 h 808"/>
                  <a:gd name="T54" fmla="*/ 68 w 1108"/>
                  <a:gd name="T55" fmla="*/ 83 h 808"/>
                  <a:gd name="T56" fmla="*/ 70 w 1108"/>
                  <a:gd name="T57" fmla="*/ 87 h 808"/>
                  <a:gd name="T58" fmla="*/ 78 w 1108"/>
                  <a:gd name="T59" fmla="*/ 73 h 808"/>
                  <a:gd name="T60" fmla="*/ 83 w 1108"/>
                  <a:gd name="T61" fmla="*/ 65 h 808"/>
                  <a:gd name="T62" fmla="*/ 91 w 1108"/>
                  <a:gd name="T63" fmla="*/ 56 h 808"/>
                  <a:gd name="T64" fmla="*/ 82 w 1108"/>
                  <a:gd name="T65" fmla="*/ 31 h 808"/>
                  <a:gd name="T66" fmla="*/ 83 w 1108"/>
                  <a:gd name="T67" fmla="*/ 28 h 808"/>
                  <a:gd name="T68" fmla="*/ 90 w 1108"/>
                  <a:gd name="T69" fmla="*/ 22 h 808"/>
                  <a:gd name="T70" fmla="*/ 85 w 1108"/>
                  <a:gd name="T71" fmla="*/ 14 h 808"/>
                  <a:gd name="T72" fmla="*/ 83 w 1108"/>
                  <a:gd name="T73" fmla="*/ 0 h 808"/>
                  <a:gd name="T74" fmla="*/ 191 w 1108"/>
                  <a:gd name="T75" fmla="*/ 29 h 808"/>
                  <a:gd name="T76" fmla="*/ 278 w 1108"/>
                  <a:gd name="T77" fmla="*/ 49 h 808"/>
                  <a:gd name="T78" fmla="*/ 248 w 1108"/>
                  <a:gd name="T79" fmla="*/ 181 h 808"/>
                  <a:gd name="T80" fmla="*/ 246 w 1108"/>
                  <a:gd name="T81" fmla="*/ 184 h 808"/>
                  <a:gd name="T82" fmla="*/ 248 w 1108"/>
                  <a:gd name="T83" fmla="*/ 189 h 808"/>
                  <a:gd name="T84" fmla="*/ 249 w 1108"/>
                  <a:gd name="T85" fmla="*/ 193 h 808"/>
                  <a:gd name="T86" fmla="*/ 246 w 1108"/>
                  <a:gd name="T87" fmla="*/ 196 h 808"/>
                  <a:gd name="T88" fmla="*/ 247 w 1108"/>
                  <a:gd name="T89" fmla="*/ 202 h 808"/>
                  <a:gd name="T90" fmla="*/ 169 w 1108"/>
                  <a:gd name="T91" fmla="*/ 187 h 808"/>
                  <a:gd name="T92" fmla="*/ 161 w 1108"/>
                  <a:gd name="T93" fmla="*/ 186 h 808"/>
                  <a:gd name="T94" fmla="*/ 153 w 1108"/>
                  <a:gd name="T95" fmla="*/ 185 h 808"/>
                  <a:gd name="T96" fmla="*/ 145 w 1108"/>
                  <a:gd name="T97" fmla="*/ 186 h 808"/>
                  <a:gd name="T98" fmla="*/ 136 w 1108"/>
                  <a:gd name="T99" fmla="*/ 185 h 808"/>
                  <a:gd name="T100" fmla="*/ 126 w 1108"/>
                  <a:gd name="T101" fmla="*/ 188 h 808"/>
                  <a:gd name="T102" fmla="*/ 115 w 1108"/>
                  <a:gd name="T103" fmla="*/ 186 h 808"/>
                  <a:gd name="T104" fmla="*/ 93 w 1108"/>
                  <a:gd name="T105" fmla="*/ 185 h 808"/>
                  <a:gd name="T106" fmla="*/ 75 w 1108"/>
                  <a:gd name="T107" fmla="*/ 177 h 808"/>
                  <a:gd name="T108" fmla="*/ 61 w 1108"/>
                  <a:gd name="T109" fmla="*/ 177 h 808"/>
                  <a:gd name="T110" fmla="*/ 37 w 1108"/>
                  <a:gd name="T111" fmla="*/ 170 h 808"/>
                  <a:gd name="T112" fmla="*/ 36 w 1108"/>
                  <a:gd name="T113" fmla="*/ 153 h 808"/>
                  <a:gd name="T114" fmla="*/ 36 w 1108"/>
                  <a:gd name="T115" fmla="*/ 143 h 808"/>
                  <a:gd name="T116" fmla="*/ 22 w 1108"/>
                  <a:gd name="T117" fmla="*/ 137 h 808"/>
                  <a:gd name="T118" fmla="*/ 18 w 1108"/>
                  <a:gd name="T119" fmla="*/ 131 h 8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08" h="808">
                    <a:moveTo>
                      <a:pt x="41" y="512"/>
                    </a:moveTo>
                    <a:lnTo>
                      <a:pt x="16" y="489"/>
                    </a:lnTo>
                    <a:lnTo>
                      <a:pt x="6" y="489"/>
                    </a:lnTo>
                    <a:lnTo>
                      <a:pt x="0" y="486"/>
                    </a:lnTo>
                    <a:lnTo>
                      <a:pt x="0" y="480"/>
                    </a:lnTo>
                    <a:lnTo>
                      <a:pt x="9" y="454"/>
                    </a:lnTo>
                    <a:lnTo>
                      <a:pt x="12" y="445"/>
                    </a:lnTo>
                    <a:lnTo>
                      <a:pt x="12" y="432"/>
                    </a:lnTo>
                    <a:lnTo>
                      <a:pt x="12" y="429"/>
                    </a:lnTo>
                    <a:lnTo>
                      <a:pt x="19" y="425"/>
                    </a:lnTo>
                    <a:lnTo>
                      <a:pt x="22" y="429"/>
                    </a:lnTo>
                    <a:lnTo>
                      <a:pt x="22" y="441"/>
                    </a:lnTo>
                    <a:lnTo>
                      <a:pt x="22" y="448"/>
                    </a:lnTo>
                    <a:lnTo>
                      <a:pt x="19" y="454"/>
                    </a:lnTo>
                    <a:lnTo>
                      <a:pt x="22" y="460"/>
                    </a:lnTo>
                    <a:lnTo>
                      <a:pt x="41" y="445"/>
                    </a:lnTo>
                    <a:lnTo>
                      <a:pt x="38" y="435"/>
                    </a:lnTo>
                    <a:lnTo>
                      <a:pt x="38" y="429"/>
                    </a:lnTo>
                    <a:lnTo>
                      <a:pt x="44" y="416"/>
                    </a:lnTo>
                    <a:lnTo>
                      <a:pt x="41" y="403"/>
                    </a:lnTo>
                    <a:lnTo>
                      <a:pt x="28" y="400"/>
                    </a:lnTo>
                    <a:lnTo>
                      <a:pt x="25" y="367"/>
                    </a:lnTo>
                    <a:lnTo>
                      <a:pt x="31" y="367"/>
                    </a:lnTo>
                    <a:lnTo>
                      <a:pt x="44" y="367"/>
                    </a:lnTo>
                    <a:lnTo>
                      <a:pt x="47" y="363"/>
                    </a:lnTo>
                    <a:lnTo>
                      <a:pt x="70" y="360"/>
                    </a:lnTo>
                    <a:lnTo>
                      <a:pt x="54" y="348"/>
                    </a:lnTo>
                    <a:lnTo>
                      <a:pt x="54" y="341"/>
                    </a:lnTo>
                    <a:lnTo>
                      <a:pt x="47" y="338"/>
                    </a:lnTo>
                    <a:lnTo>
                      <a:pt x="31" y="348"/>
                    </a:lnTo>
                    <a:lnTo>
                      <a:pt x="35" y="325"/>
                    </a:lnTo>
                    <a:lnTo>
                      <a:pt x="35" y="312"/>
                    </a:lnTo>
                    <a:lnTo>
                      <a:pt x="38" y="287"/>
                    </a:lnTo>
                    <a:lnTo>
                      <a:pt x="35" y="268"/>
                    </a:lnTo>
                    <a:lnTo>
                      <a:pt x="35" y="247"/>
                    </a:lnTo>
                    <a:lnTo>
                      <a:pt x="38" y="206"/>
                    </a:lnTo>
                    <a:lnTo>
                      <a:pt x="41" y="190"/>
                    </a:lnTo>
                    <a:lnTo>
                      <a:pt x="22" y="129"/>
                    </a:lnTo>
                    <a:lnTo>
                      <a:pt x="25" y="90"/>
                    </a:lnTo>
                    <a:lnTo>
                      <a:pt x="31" y="70"/>
                    </a:lnTo>
                    <a:lnTo>
                      <a:pt x="38" y="42"/>
                    </a:lnTo>
                    <a:lnTo>
                      <a:pt x="141" y="113"/>
                    </a:lnTo>
                    <a:lnTo>
                      <a:pt x="196" y="142"/>
                    </a:lnTo>
                    <a:lnTo>
                      <a:pt x="238" y="155"/>
                    </a:lnTo>
                    <a:lnTo>
                      <a:pt x="261" y="171"/>
                    </a:lnTo>
                    <a:lnTo>
                      <a:pt x="283" y="171"/>
                    </a:lnTo>
                    <a:lnTo>
                      <a:pt x="293" y="177"/>
                    </a:lnTo>
                    <a:lnTo>
                      <a:pt x="299" y="187"/>
                    </a:lnTo>
                    <a:lnTo>
                      <a:pt x="302" y="238"/>
                    </a:lnTo>
                    <a:lnTo>
                      <a:pt x="299" y="247"/>
                    </a:lnTo>
                    <a:lnTo>
                      <a:pt x="283" y="261"/>
                    </a:lnTo>
                    <a:lnTo>
                      <a:pt x="277" y="284"/>
                    </a:lnTo>
                    <a:lnTo>
                      <a:pt x="277" y="303"/>
                    </a:lnTo>
                    <a:lnTo>
                      <a:pt x="277" y="312"/>
                    </a:lnTo>
                    <a:lnTo>
                      <a:pt x="277" y="322"/>
                    </a:lnTo>
                    <a:lnTo>
                      <a:pt x="270" y="332"/>
                    </a:lnTo>
                    <a:lnTo>
                      <a:pt x="270" y="338"/>
                    </a:lnTo>
                    <a:lnTo>
                      <a:pt x="280" y="348"/>
                    </a:lnTo>
                    <a:lnTo>
                      <a:pt x="299" y="335"/>
                    </a:lnTo>
                    <a:lnTo>
                      <a:pt x="312" y="290"/>
                    </a:lnTo>
                    <a:lnTo>
                      <a:pt x="325" y="280"/>
                    </a:lnTo>
                    <a:lnTo>
                      <a:pt x="331" y="258"/>
                    </a:lnTo>
                    <a:lnTo>
                      <a:pt x="357" y="231"/>
                    </a:lnTo>
                    <a:lnTo>
                      <a:pt x="361" y="222"/>
                    </a:lnTo>
                    <a:lnTo>
                      <a:pt x="347" y="180"/>
                    </a:lnTo>
                    <a:lnTo>
                      <a:pt x="325" y="123"/>
                    </a:lnTo>
                    <a:lnTo>
                      <a:pt x="325" y="113"/>
                    </a:lnTo>
                    <a:lnTo>
                      <a:pt x="331" y="110"/>
                    </a:lnTo>
                    <a:lnTo>
                      <a:pt x="344" y="113"/>
                    </a:lnTo>
                    <a:lnTo>
                      <a:pt x="357" y="86"/>
                    </a:lnTo>
                    <a:lnTo>
                      <a:pt x="353" y="58"/>
                    </a:lnTo>
                    <a:lnTo>
                      <a:pt x="337" y="54"/>
                    </a:lnTo>
                    <a:lnTo>
                      <a:pt x="334" y="38"/>
                    </a:lnTo>
                    <a:lnTo>
                      <a:pt x="331" y="0"/>
                    </a:lnTo>
                    <a:lnTo>
                      <a:pt x="554" y="61"/>
                    </a:lnTo>
                    <a:lnTo>
                      <a:pt x="763" y="113"/>
                    </a:lnTo>
                    <a:lnTo>
                      <a:pt x="1105" y="193"/>
                    </a:lnTo>
                    <a:lnTo>
                      <a:pt x="1108" y="193"/>
                    </a:lnTo>
                    <a:lnTo>
                      <a:pt x="989" y="718"/>
                    </a:lnTo>
                    <a:lnTo>
                      <a:pt x="989" y="722"/>
                    </a:lnTo>
                    <a:lnTo>
                      <a:pt x="985" y="728"/>
                    </a:lnTo>
                    <a:lnTo>
                      <a:pt x="982" y="734"/>
                    </a:lnTo>
                    <a:lnTo>
                      <a:pt x="985" y="744"/>
                    </a:lnTo>
                    <a:lnTo>
                      <a:pt x="989" y="754"/>
                    </a:lnTo>
                    <a:lnTo>
                      <a:pt x="992" y="760"/>
                    </a:lnTo>
                    <a:lnTo>
                      <a:pt x="992" y="770"/>
                    </a:lnTo>
                    <a:lnTo>
                      <a:pt x="989" y="773"/>
                    </a:lnTo>
                    <a:lnTo>
                      <a:pt x="982" y="782"/>
                    </a:lnTo>
                    <a:lnTo>
                      <a:pt x="982" y="795"/>
                    </a:lnTo>
                    <a:lnTo>
                      <a:pt x="985" y="808"/>
                    </a:lnTo>
                    <a:lnTo>
                      <a:pt x="696" y="741"/>
                    </a:lnTo>
                    <a:lnTo>
                      <a:pt x="673" y="747"/>
                    </a:lnTo>
                    <a:lnTo>
                      <a:pt x="657" y="747"/>
                    </a:lnTo>
                    <a:lnTo>
                      <a:pt x="641" y="744"/>
                    </a:lnTo>
                    <a:lnTo>
                      <a:pt x="624" y="741"/>
                    </a:lnTo>
                    <a:lnTo>
                      <a:pt x="611" y="738"/>
                    </a:lnTo>
                    <a:lnTo>
                      <a:pt x="595" y="738"/>
                    </a:lnTo>
                    <a:lnTo>
                      <a:pt x="579" y="741"/>
                    </a:lnTo>
                    <a:lnTo>
                      <a:pt x="560" y="738"/>
                    </a:lnTo>
                    <a:lnTo>
                      <a:pt x="541" y="738"/>
                    </a:lnTo>
                    <a:lnTo>
                      <a:pt x="519" y="747"/>
                    </a:lnTo>
                    <a:lnTo>
                      <a:pt x="503" y="750"/>
                    </a:lnTo>
                    <a:lnTo>
                      <a:pt x="466" y="747"/>
                    </a:lnTo>
                    <a:lnTo>
                      <a:pt x="457" y="741"/>
                    </a:lnTo>
                    <a:lnTo>
                      <a:pt x="434" y="731"/>
                    </a:lnTo>
                    <a:lnTo>
                      <a:pt x="370" y="738"/>
                    </a:lnTo>
                    <a:lnTo>
                      <a:pt x="357" y="722"/>
                    </a:lnTo>
                    <a:lnTo>
                      <a:pt x="299" y="706"/>
                    </a:lnTo>
                    <a:lnTo>
                      <a:pt x="273" y="702"/>
                    </a:lnTo>
                    <a:lnTo>
                      <a:pt x="241" y="706"/>
                    </a:lnTo>
                    <a:lnTo>
                      <a:pt x="189" y="702"/>
                    </a:lnTo>
                    <a:lnTo>
                      <a:pt x="148" y="680"/>
                    </a:lnTo>
                    <a:lnTo>
                      <a:pt x="138" y="663"/>
                    </a:lnTo>
                    <a:lnTo>
                      <a:pt x="141" y="612"/>
                    </a:lnTo>
                    <a:lnTo>
                      <a:pt x="144" y="599"/>
                    </a:lnTo>
                    <a:lnTo>
                      <a:pt x="141" y="570"/>
                    </a:lnTo>
                    <a:lnTo>
                      <a:pt x="109" y="545"/>
                    </a:lnTo>
                    <a:lnTo>
                      <a:pt x="87" y="545"/>
                    </a:lnTo>
                    <a:lnTo>
                      <a:pt x="84" y="535"/>
                    </a:lnTo>
                    <a:lnTo>
                      <a:pt x="70" y="521"/>
                    </a:lnTo>
                    <a:lnTo>
                      <a:pt x="41" y="512"/>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170">
                <a:extLst>
                  <a:ext uri="{FF2B5EF4-FFF2-40B4-BE49-F238E27FC236}">
                    <a16:creationId xmlns:a16="http://schemas.microsoft.com/office/drawing/2014/main" id="{0CBF5E5E-7AF1-4CAE-A5A0-59281846FDA0}"/>
                  </a:ext>
                </a:extLst>
              </p:cNvPr>
              <p:cNvSpPr>
                <a:spLocks/>
              </p:cNvSpPr>
              <p:nvPr/>
            </p:nvSpPr>
            <p:spPr bwMode="gray">
              <a:xfrm>
                <a:off x="1863408" y="1946593"/>
                <a:ext cx="1057275" cy="885825"/>
              </a:xfrm>
              <a:custGeom>
                <a:avLst/>
                <a:gdLst>
                  <a:gd name="T0" fmla="*/ 3 w 1333"/>
                  <a:gd name="T1" fmla="*/ 208 h 1115"/>
                  <a:gd name="T2" fmla="*/ 2 w 1333"/>
                  <a:gd name="T3" fmla="*/ 192 h 1115"/>
                  <a:gd name="T4" fmla="*/ 5 w 1333"/>
                  <a:gd name="T5" fmla="*/ 179 h 1115"/>
                  <a:gd name="T6" fmla="*/ 6 w 1333"/>
                  <a:gd name="T7" fmla="*/ 159 h 1115"/>
                  <a:gd name="T8" fmla="*/ 12 w 1333"/>
                  <a:gd name="T9" fmla="*/ 155 h 1115"/>
                  <a:gd name="T10" fmla="*/ 16 w 1333"/>
                  <a:gd name="T11" fmla="*/ 147 h 1115"/>
                  <a:gd name="T12" fmla="*/ 18 w 1333"/>
                  <a:gd name="T13" fmla="*/ 139 h 1115"/>
                  <a:gd name="T14" fmla="*/ 33 w 1333"/>
                  <a:gd name="T15" fmla="*/ 117 h 1115"/>
                  <a:gd name="T16" fmla="*/ 51 w 1333"/>
                  <a:gd name="T17" fmla="*/ 71 h 1115"/>
                  <a:gd name="T18" fmla="*/ 64 w 1333"/>
                  <a:gd name="T19" fmla="*/ 41 h 1115"/>
                  <a:gd name="T20" fmla="*/ 75 w 1333"/>
                  <a:gd name="T21" fmla="*/ 11 h 1115"/>
                  <a:gd name="T22" fmla="*/ 75 w 1333"/>
                  <a:gd name="T23" fmla="*/ 1 h 1115"/>
                  <a:gd name="T24" fmla="*/ 83 w 1333"/>
                  <a:gd name="T25" fmla="*/ 1 h 1115"/>
                  <a:gd name="T26" fmla="*/ 92 w 1333"/>
                  <a:gd name="T27" fmla="*/ 4 h 1115"/>
                  <a:gd name="T28" fmla="*/ 96 w 1333"/>
                  <a:gd name="T29" fmla="*/ 10 h 1115"/>
                  <a:gd name="T30" fmla="*/ 110 w 1333"/>
                  <a:gd name="T31" fmla="*/ 16 h 1115"/>
                  <a:gd name="T32" fmla="*/ 110 w 1333"/>
                  <a:gd name="T33" fmla="*/ 26 h 1115"/>
                  <a:gd name="T34" fmla="*/ 112 w 1333"/>
                  <a:gd name="T35" fmla="*/ 43 h 1115"/>
                  <a:gd name="T36" fmla="*/ 135 w 1333"/>
                  <a:gd name="T37" fmla="*/ 50 h 1115"/>
                  <a:gd name="T38" fmla="*/ 149 w 1333"/>
                  <a:gd name="T39" fmla="*/ 50 h 1115"/>
                  <a:gd name="T40" fmla="*/ 167 w 1333"/>
                  <a:gd name="T41" fmla="*/ 58 h 1115"/>
                  <a:gd name="T42" fmla="*/ 189 w 1333"/>
                  <a:gd name="T43" fmla="*/ 59 h 1115"/>
                  <a:gd name="T44" fmla="*/ 200 w 1333"/>
                  <a:gd name="T45" fmla="*/ 61 h 1115"/>
                  <a:gd name="T46" fmla="*/ 210 w 1333"/>
                  <a:gd name="T47" fmla="*/ 58 h 1115"/>
                  <a:gd name="T48" fmla="*/ 219 w 1333"/>
                  <a:gd name="T49" fmla="*/ 59 h 1115"/>
                  <a:gd name="T50" fmla="*/ 227 w 1333"/>
                  <a:gd name="T51" fmla="*/ 58 h 1115"/>
                  <a:gd name="T52" fmla="*/ 235 w 1333"/>
                  <a:gd name="T53" fmla="*/ 59 h 1115"/>
                  <a:gd name="T54" fmla="*/ 243 w 1333"/>
                  <a:gd name="T55" fmla="*/ 60 h 1115"/>
                  <a:gd name="T56" fmla="*/ 321 w 1333"/>
                  <a:gd name="T57" fmla="*/ 75 h 1115"/>
                  <a:gd name="T58" fmla="*/ 325 w 1333"/>
                  <a:gd name="T59" fmla="*/ 85 h 1115"/>
                  <a:gd name="T60" fmla="*/ 332 w 1333"/>
                  <a:gd name="T61" fmla="*/ 89 h 1115"/>
                  <a:gd name="T62" fmla="*/ 316 w 1333"/>
                  <a:gd name="T63" fmla="*/ 124 h 1115"/>
                  <a:gd name="T64" fmla="*/ 312 w 1333"/>
                  <a:gd name="T65" fmla="*/ 130 h 1115"/>
                  <a:gd name="T66" fmla="*/ 302 w 1333"/>
                  <a:gd name="T67" fmla="*/ 137 h 1115"/>
                  <a:gd name="T68" fmla="*/ 291 w 1333"/>
                  <a:gd name="T69" fmla="*/ 159 h 1115"/>
                  <a:gd name="T70" fmla="*/ 298 w 1333"/>
                  <a:gd name="T71" fmla="*/ 164 h 1115"/>
                  <a:gd name="T72" fmla="*/ 300 w 1333"/>
                  <a:gd name="T73" fmla="*/ 171 h 1115"/>
                  <a:gd name="T74" fmla="*/ 298 w 1333"/>
                  <a:gd name="T75" fmla="*/ 174 h 1115"/>
                  <a:gd name="T76" fmla="*/ 292 w 1333"/>
                  <a:gd name="T77" fmla="*/ 187 h 1115"/>
                  <a:gd name="T78" fmla="*/ 160 w 1333"/>
                  <a:gd name="T79" fmla="*/ 253 h 111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33" h="1115">
                    <a:moveTo>
                      <a:pt x="19" y="838"/>
                    </a:moveTo>
                    <a:lnTo>
                      <a:pt x="13" y="829"/>
                    </a:lnTo>
                    <a:lnTo>
                      <a:pt x="0" y="787"/>
                    </a:lnTo>
                    <a:lnTo>
                      <a:pt x="10" y="765"/>
                    </a:lnTo>
                    <a:lnTo>
                      <a:pt x="10" y="746"/>
                    </a:lnTo>
                    <a:lnTo>
                      <a:pt x="22" y="713"/>
                    </a:lnTo>
                    <a:lnTo>
                      <a:pt x="16" y="649"/>
                    </a:lnTo>
                    <a:lnTo>
                      <a:pt x="26" y="633"/>
                    </a:lnTo>
                    <a:lnTo>
                      <a:pt x="38" y="626"/>
                    </a:lnTo>
                    <a:lnTo>
                      <a:pt x="48" y="617"/>
                    </a:lnTo>
                    <a:lnTo>
                      <a:pt x="54" y="594"/>
                    </a:lnTo>
                    <a:lnTo>
                      <a:pt x="64" y="588"/>
                    </a:lnTo>
                    <a:lnTo>
                      <a:pt x="67" y="558"/>
                    </a:lnTo>
                    <a:lnTo>
                      <a:pt x="74" y="555"/>
                    </a:lnTo>
                    <a:lnTo>
                      <a:pt x="113" y="510"/>
                    </a:lnTo>
                    <a:lnTo>
                      <a:pt x="132" y="465"/>
                    </a:lnTo>
                    <a:lnTo>
                      <a:pt x="167" y="400"/>
                    </a:lnTo>
                    <a:lnTo>
                      <a:pt x="206" y="284"/>
                    </a:lnTo>
                    <a:lnTo>
                      <a:pt x="231" y="233"/>
                    </a:lnTo>
                    <a:lnTo>
                      <a:pt x="258" y="162"/>
                    </a:lnTo>
                    <a:lnTo>
                      <a:pt x="287" y="72"/>
                    </a:lnTo>
                    <a:lnTo>
                      <a:pt x="300" y="43"/>
                    </a:lnTo>
                    <a:lnTo>
                      <a:pt x="303" y="13"/>
                    </a:lnTo>
                    <a:lnTo>
                      <a:pt x="303" y="4"/>
                    </a:lnTo>
                    <a:lnTo>
                      <a:pt x="316" y="0"/>
                    </a:lnTo>
                    <a:lnTo>
                      <a:pt x="335" y="4"/>
                    </a:lnTo>
                    <a:lnTo>
                      <a:pt x="341" y="4"/>
                    </a:lnTo>
                    <a:lnTo>
                      <a:pt x="370" y="13"/>
                    </a:lnTo>
                    <a:lnTo>
                      <a:pt x="384" y="27"/>
                    </a:lnTo>
                    <a:lnTo>
                      <a:pt x="387" y="37"/>
                    </a:lnTo>
                    <a:lnTo>
                      <a:pt x="409" y="37"/>
                    </a:lnTo>
                    <a:lnTo>
                      <a:pt x="441" y="62"/>
                    </a:lnTo>
                    <a:lnTo>
                      <a:pt x="444" y="91"/>
                    </a:lnTo>
                    <a:lnTo>
                      <a:pt x="441" y="104"/>
                    </a:lnTo>
                    <a:lnTo>
                      <a:pt x="438" y="155"/>
                    </a:lnTo>
                    <a:lnTo>
                      <a:pt x="448" y="172"/>
                    </a:lnTo>
                    <a:lnTo>
                      <a:pt x="489" y="194"/>
                    </a:lnTo>
                    <a:lnTo>
                      <a:pt x="541" y="198"/>
                    </a:lnTo>
                    <a:lnTo>
                      <a:pt x="573" y="194"/>
                    </a:lnTo>
                    <a:lnTo>
                      <a:pt x="599" y="198"/>
                    </a:lnTo>
                    <a:lnTo>
                      <a:pt x="657" y="214"/>
                    </a:lnTo>
                    <a:lnTo>
                      <a:pt x="670" y="230"/>
                    </a:lnTo>
                    <a:lnTo>
                      <a:pt x="734" y="223"/>
                    </a:lnTo>
                    <a:lnTo>
                      <a:pt x="757" y="233"/>
                    </a:lnTo>
                    <a:lnTo>
                      <a:pt x="766" y="239"/>
                    </a:lnTo>
                    <a:lnTo>
                      <a:pt x="803" y="242"/>
                    </a:lnTo>
                    <a:lnTo>
                      <a:pt x="819" y="239"/>
                    </a:lnTo>
                    <a:lnTo>
                      <a:pt x="841" y="230"/>
                    </a:lnTo>
                    <a:lnTo>
                      <a:pt x="860" y="230"/>
                    </a:lnTo>
                    <a:lnTo>
                      <a:pt x="879" y="233"/>
                    </a:lnTo>
                    <a:lnTo>
                      <a:pt x="895" y="230"/>
                    </a:lnTo>
                    <a:lnTo>
                      <a:pt x="911" y="230"/>
                    </a:lnTo>
                    <a:lnTo>
                      <a:pt x="924" y="233"/>
                    </a:lnTo>
                    <a:lnTo>
                      <a:pt x="941" y="236"/>
                    </a:lnTo>
                    <a:lnTo>
                      <a:pt x="957" y="239"/>
                    </a:lnTo>
                    <a:lnTo>
                      <a:pt x="973" y="239"/>
                    </a:lnTo>
                    <a:lnTo>
                      <a:pt x="996" y="233"/>
                    </a:lnTo>
                    <a:lnTo>
                      <a:pt x="1285" y="300"/>
                    </a:lnTo>
                    <a:lnTo>
                      <a:pt x="1289" y="317"/>
                    </a:lnTo>
                    <a:lnTo>
                      <a:pt x="1301" y="339"/>
                    </a:lnTo>
                    <a:lnTo>
                      <a:pt x="1317" y="343"/>
                    </a:lnTo>
                    <a:lnTo>
                      <a:pt x="1330" y="355"/>
                    </a:lnTo>
                    <a:lnTo>
                      <a:pt x="1333" y="384"/>
                    </a:lnTo>
                    <a:lnTo>
                      <a:pt x="1266" y="494"/>
                    </a:lnTo>
                    <a:lnTo>
                      <a:pt x="1250" y="507"/>
                    </a:lnTo>
                    <a:lnTo>
                      <a:pt x="1250" y="520"/>
                    </a:lnTo>
                    <a:lnTo>
                      <a:pt x="1234" y="539"/>
                    </a:lnTo>
                    <a:lnTo>
                      <a:pt x="1211" y="548"/>
                    </a:lnTo>
                    <a:lnTo>
                      <a:pt x="1172" y="607"/>
                    </a:lnTo>
                    <a:lnTo>
                      <a:pt x="1166" y="633"/>
                    </a:lnTo>
                    <a:lnTo>
                      <a:pt x="1172" y="645"/>
                    </a:lnTo>
                    <a:lnTo>
                      <a:pt x="1195" y="655"/>
                    </a:lnTo>
                    <a:lnTo>
                      <a:pt x="1204" y="671"/>
                    </a:lnTo>
                    <a:lnTo>
                      <a:pt x="1201" y="684"/>
                    </a:lnTo>
                    <a:lnTo>
                      <a:pt x="1198" y="690"/>
                    </a:lnTo>
                    <a:lnTo>
                      <a:pt x="1192" y="693"/>
                    </a:lnTo>
                    <a:lnTo>
                      <a:pt x="1192" y="716"/>
                    </a:lnTo>
                    <a:lnTo>
                      <a:pt x="1169" y="746"/>
                    </a:lnTo>
                    <a:lnTo>
                      <a:pt x="1089" y="1115"/>
                    </a:lnTo>
                    <a:lnTo>
                      <a:pt x="641" y="1010"/>
                    </a:lnTo>
                    <a:lnTo>
                      <a:pt x="19" y="838"/>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171">
                <a:extLst>
                  <a:ext uri="{FF2B5EF4-FFF2-40B4-BE49-F238E27FC236}">
                    <a16:creationId xmlns:a16="http://schemas.microsoft.com/office/drawing/2014/main" id="{A66CB1A6-C90F-4FB2-B08A-63F478F61368}"/>
                  </a:ext>
                </a:extLst>
              </p:cNvPr>
              <p:cNvSpPr>
                <a:spLocks/>
              </p:cNvSpPr>
              <p:nvPr/>
            </p:nvSpPr>
            <p:spPr bwMode="gray">
              <a:xfrm>
                <a:off x="1776096" y="2611755"/>
                <a:ext cx="1052513" cy="1798637"/>
              </a:xfrm>
              <a:custGeom>
                <a:avLst/>
                <a:gdLst>
                  <a:gd name="T0" fmla="*/ 187 w 1327"/>
                  <a:gd name="T1" fmla="*/ 553 h 2266"/>
                  <a:gd name="T2" fmla="*/ 188 w 1327"/>
                  <a:gd name="T3" fmla="*/ 545 h 2266"/>
                  <a:gd name="T4" fmla="*/ 184 w 1327"/>
                  <a:gd name="T5" fmla="*/ 540 h 2266"/>
                  <a:gd name="T6" fmla="*/ 175 w 1327"/>
                  <a:gd name="T7" fmla="*/ 503 h 2266"/>
                  <a:gd name="T8" fmla="*/ 156 w 1327"/>
                  <a:gd name="T9" fmla="*/ 481 h 2266"/>
                  <a:gd name="T10" fmla="*/ 149 w 1327"/>
                  <a:gd name="T11" fmla="*/ 473 h 2266"/>
                  <a:gd name="T12" fmla="*/ 144 w 1327"/>
                  <a:gd name="T13" fmla="*/ 463 h 2266"/>
                  <a:gd name="T14" fmla="*/ 120 w 1327"/>
                  <a:gd name="T15" fmla="*/ 452 h 2266"/>
                  <a:gd name="T16" fmla="*/ 102 w 1327"/>
                  <a:gd name="T17" fmla="*/ 434 h 2266"/>
                  <a:gd name="T18" fmla="*/ 70 w 1327"/>
                  <a:gd name="T19" fmla="*/ 421 h 2266"/>
                  <a:gd name="T20" fmla="*/ 67 w 1327"/>
                  <a:gd name="T21" fmla="*/ 408 h 2266"/>
                  <a:gd name="T22" fmla="*/ 71 w 1327"/>
                  <a:gd name="T23" fmla="*/ 391 h 2266"/>
                  <a:gd name="T24" fmla="*/ 65 w 1327"/>
                  <a:gd name="T25" fmla="*/ 376 h 2266"/>
                  <a:gd name="T26" fmla="*/ 67 w 1327"/>
                  <a:gd name="T27" fmla="*/ 370 h 2266"/>
                  <a:gd name="T28" fmla="*/ 50 w 1327"/>
                  <a:gd name="T29" fmla="*/ 337 h 2266"/>
                  <a:gd name="T30" fmla="*/ 37 w 1327"/>
                  <a:gd name="T31" fmla="*/ 314 h 2266"/>
                  <a:gd name="T32" fmla="*/ 43 w 1327"/>
                  <a:gd name="T33" fmla="*/ 298 h 2266"/>
                  <a:gd name="T34" fmla="*/ 45 w 1327"/>
                  <a:gd name="T35" fmla="*/ 281 h 2266"/>
                  <a:gd name="T36" fmla="*/ 30 w 1327"/>
                  <a:gd name="T37" fmla="*/ 266 h 2266"/>
                  <a:gd name="T38" fmla="*/ 30 w 1327"/>
                  <a:gd name="T39" fmla="*/ 241 h 2266"/>
                  <a:gd name="T40" fmla="*/ 35 w 1327"/>
                  <a:gd name="T41" fmla="*/ 232 h 2266"/>
                  <a:gd name="T42" fmla="*/ 38 w 1327"/>
                  <a:gd name="T43" fmla="*/ 243 h 2266"/>
                  <a:gd name="T44" fmla="*/ 46 w 1327"/>
                  <a:gd name="T45" fmla="*/ 241 h 2266"/>
                  <a:gd name="T46" fmla="*/ 43 w 1327"/>
                  <a:gd name="T47" fmla="*/ 219 h 2266"/>
                  <a:gd name="T48" fmla="*/ 37 w 1327"/>
                  <a:gd name="T49" fmla="*/ 225 h 2266"/>
                  <a:gd name="T50" fmla="*/ 24 w 1327"/>
                  <a:gd name="T51" fmla="*/ 217 h 2266"/>
                  <a:gd name="T52" fmla="*/ 20 w 1327"/>
                  <a:gd name="T53" fmla="*/ 209 h 2266"/>
                  <a:gd name="T54" fmla="*/ 9 w 1327"/>
                  <a:gd name="T55" fmla="*/ 174 h 2266"/>
                  <a:gd name="T56" fmla="*/ 4 w 1327"/>
                  <a:gd name="T57" fmla="*/ 148 h 2266"/>
                  <a:gd name="T58" fmla="*/ 11 w 1327"/>
                  <a:gd name="T59" fmla="*/ 127 h 2266"/>
                  <a:gd name="T60" fmla="*/ 6 w 1327"/>
                  <a:gd name="T61" fmla="*/ 102 h 2266"/>
                  <a:gd name="T62" fmla="*/ 2 w 1327"/>
                  <a:gd name="T63" fmla="*/ 93 h 2266"/>
                  <a:gd name="T64" fmla="*/ 0 w 1327"/>
                  <a:gd name="T65" fmla="*/ 80 h 2266"/>
                  <a:gd name="T66" fmla="*/ 21 w 1327"/>
                  <a:gd name="T67" fmla="*/ 50 h 2266"/>
                  <a:gd name="T68" fmla="*/ 25 w 1327"/>
                  <a:gd name="T69" fmla="*/ 37 h 2266"/>
                  <a:gd name="T70" fmla="*/ 27 w 1327"/>
                  <a:gd name="T71" fmla="*/ 10 h 2266"/>
                  <a:gd name="T72" fmla="*/ 187 w 1327"/>
                  <a:gd name="T73" fmla="*/ 43 h 2266"/>
                  <a:gd name="T74" fmla="*/ 319 w 1327"/>
                  <a:gd name="T75" fmla="*/ 457 h 2266"/>
                  <a:gd name="T76" fmla="*/ 323 w 1327"/>
                  <a:gd name="T77" fmla="*/ 469 h 2266"/>
                  <a:gd name="T78" fmla="*/ 326 w 1327"/>
                  <a:gd name="T79" fmla="*/ 484 h 2266"/>
                  <a:gd name="T80" fmla="*/ 331 w 1327"/>
                  <a:gd name="T81" fmla="*/ 493 h 2266"/>
                  <a:gd name="T82" fmla="*/ 323 w 1327"/>
                  <a:gd name="T83" fmla="*/ 498 h 2266"/>
                  <a:gd name="T84" fmla="*/ 310 w 1327"/>
                  <a:gd name="T85" fmla="*/ 520 h 2266"/>
                  <a:gd name="T86" fmla="*/ 297 w 1327"/>
                  <a:gd name="T87" fmla="*/ 534 h 2266"/>
                  <a:gd name="T88" fmla="*/ 296 w 1327"/>
                  <a:gd name="T89" fmla="*/ 548 h 2266"/>
                  <a:gd name="T90" fmla="*/ 303 w 1327"/>
                  <a:gd name="T91" fmla="*/ 557 h 2266"/>
                  <a:gd name="T92" fmla="*/ 298 w 1327"/>
                  <a:gd name="T93" fmla="*/ 567 h 22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27" h="2266">
                    <a:moveTo>
                      <a:pt x="1157" y="2259"/>
                    </a:moveTo>
                    <a:lnTo>
                      <a:pt x="754" y="2221"/>
                    </a:lnTo>
                    <a:lnTo>
                      <a:pt x="751" y="2211"/>
                    </a:lnTo>
                    <a:lnTo>
                      <a:pt x="747" y="2192"/>
                    </a:lnTo>
                    <a:lnTo>
                      <a:pt x="751" y="2186"/>
                    </a:lnTo>
                    <a:lnTo>
                      <a:pt x="754" y="2179"/>
                    </a:lnTo>
                    <a:lnTo>
                      <a:pt x="747" y="2176"/>
                    </a:lnTo>
                    <a:lnTo>
                      <a:pt x="744" y="2173"/>
                    </a:lnTo>
                    <a:lnTo>
                      <a:pt x="738" y="2157"/>
                    </a:lnTo>
                    <a:lnTo>
                      <a:pt x="741" y="2150"/>
                    </a:lnTo>
                    <a:lnTo>
                      <a:pt x="738" y="2082"/>
                    </a:lnTo>
                    <a:lnTo>
                      <a:pt x="703" y="2009"/>
                    </a:lnTo>
                    <a:lnTo>
                      <a:pt x="683" y="1989"/>
                    </a:lnTo>
                    <a:lnTo>
                      <a:pt x="667" y="1960"/>
                    </a:lnTo>
                    <a:lnTo>
                      <a:pt x="625" y="1921"/>
                    </a:lnTo>
                    <a:lnTo>
                      <a:pt x="602" y="1924"/>
                    </a:lnTo>
                    <a:lnTo>
                      <a:pt x="586" y="1908"/>
                    </a:lnTo>
                    <a:lnTo>
                      <a:pt x="596" y="1889"/>
                    </a:lnTo>
                    <a:lnTo>
                      <a:pt x="590" y="1876"/>
                    </a:lnTo>
                    <a:lnTo>
                      <a:pt x="590" y="1864"/>
                    </a:lnTo>
                    <a:lnTo>
                      <a:pt x="577" y="1851"/>
                    </a:lnTo>
                    <a:lnTo>
                      <a:pt x="535" y="1843"/>
                    </a:lnTo>
                    <a:lnTo>
                      <a:pt x="513" y="1834"/>
                    </a:lnTo>
                    <a:lnTo>
                      <a:pt x="480" y="1808"/>
                    </a:lnTo>
                    <a:lnTo>
                      <a:pt x="464" y="1763"/>
                    </a:lnTo>
                    <a:lnTo>
                      <a:pt x="438" y="1741"/>
                    </a:lnTo>
                    <a:lnTo>
                      <a:pt x="410" y="1735"/>
                    </a:lnTo>
                    <a:lnTo>
                      <a:pt x="335" y="1702"/>
                    </a:lnTo>
                    <a:lnTo>
                      <a:pt x="309" y="1702"/>
                    </a:lnTo>
                    <a:lnTo>
                      <a:pt x="281" y="1682"/>
                    </a:lnTo>
                    <a:lnTo>
                      <a:pt x="261" y="1663"/>
                    </a:lnTo>
                    <a:lnTo>
                      <a:pt x="261" y="1644"/>
                    </a:lnTo>
                    <a:lnTo>
                      <a:pt x="271" y="1631"/>
                    </a:lnTo>
                    <a:lnTo>
                      <a:pt x="277" y="1596"/>
                    </a:lnTo>
                    <a:lnTo>
                      <a:pt x="284" y="1574"/>
                    </a:lnTo>
                    <a:lnTo>
                      <a:pt x="287" y="1563"/>
                    </a:lnTo>
                    <a:lnTo>
                      <a:pt x="281" y="1534"/>
                    </a:lnTo>
                    <a:lnTo>
                      <a:pt x="261" y="1528"/>
                    </a:lnTo>
                    <a:lnTo>
                      <a:pt x="261" y="1502"/>
                    </a:lnTo>
                    <a:lnTo>
                      <a:pt x="265" y="1496"/>
                    </a:lnTo>
                    <a:lnTo>
                      <a:pt x="271" y="1496"/>
                    </a:lnTo>
                    <a:lnTo>
                      <a:pt x="271" y="1477"/>
                    </a:lnTo>
                    <a:lnTo>
                      <a:pt x="252" y="1461"/>
                    </a:lnTo>
                    <a:lnTo>
                      <a:pt x="200" y="1370"/>
                    </a:lnTo>
                    <a:lnTo>
                      <a:pt x="200" y="1345"/>
                    </a:lnTo>
                    <a:lnTo>
                      <a:pt x="190" y="1325"/>
                    </a:lnTo>
                    <a:lnTo>
                      <a:pt x="184" y="1306"/>
                    </a:lnTo>
                    <a:lnTo>
                      <a:pt x="148" y="1254"/>
                    </a:lnTo>
                    <a:lnTo>
                      <a:pt x="152" y="1200"/>
                    </a:lnTo>
                    <a:lnTo>
                      <a:pt x="161" y="1190"/>
                    </a:lnTo>
                    <a:lnTo>
                      <a:pt x="174" y="1190"/>
                    </a:lnTo>
                    <a:lnTo>
                      <a:pt x="190" y="1168"/>
                    </a:lnTo>
                    <a:lnTo>
                      <a:pt x="193" y="1131"/>
                    </a:lnTo>
                    <a:lnTo>
                      <a:pt x="180" y="1122"/>
                    </a:lnTo>
                    <a:lnTo>
                      <a:pt x="155" y="1109"/>
                    </a:lnTo>
                    <a:lnTo>
                      <a:pt x="129" y="1087"/>
                    </a:lnTo>
                    <a:lnTo>
                      <a:pt x="120" y="1061"/>
                    </a:lnTo>
                    <a:lnTo>
                      <a:pt x="120" y="990"/>
                    </a:lnTo>
                    <a:lnTo>
                      <a:pt x="126" y="980"/>
                    </a:lnTo>
                    <a:lnTo>
                      <a:pt x="123" y="964"/>
                    </a:lnTo>
                    <a:lnTo>
                      <a:pt x="129" y="961"/>
                    </a:lnTo>
                    <a:lnTo>
                      <a:pt x="136" y="926"/>
                    </a:lnTo>
                    <a:lnTo>
                      <a:pt x="142" y="926"/>
                    </a:lnTo>
                    <a:lnTo>
                      <a:pt x="148" y="935"/>
                    </a:lnTo>
                    <a:lnTo>
                      <a:pt x="148" y="961"/>
                    </a:lnTo>
                    <a:lnTo>
                      <a:pt x="152" y="970"/>
                    </a:lnTo>
                    <a:lnTo>
                      <a:pt x="177" y="990"/>
                    </a:lnTo>
                    <a:lnTo>
                      <a:pt x="184" y="980"/>
                    </a:lnTo>
                    <a:lnTo>
                      <a:pt x="184" y="964"/>
                    </a:lnTo>
                    <a:lnTo>
                      <a:pt x="174" y="926"/>
                    </a:lnTo>
                    <a:lnTo>
                      <a:pt x="168" y="903"/>
                    </a:lnTo>
                    <a:lnTo>
                      <a:pt x="174" y="874"/>
                    </a:lnTo>
                    <a:lnTo>
                      <a:pt x="168" y="871"/>
                    </a:lnTo>
                    <a:lnTo>
                      <a:pt x="148" y="890"/>
                    </a:lnTo>
                    <a:lnTo>
                      <a:pt x="148" y="900"/>
                    </a:lnTo>
                    <a:lnTo>
                      <a:pt x="142" y="913"/>
                    </a:lnTo>
                    <a:lnTo>
                      <a:pt x="120" y="903"/>
                    </a:lnTo>
                    <a:lnTo>
                      <a:pt x="97" y="868"/>
                    </a:lnTo>
                    <a:lnTo>
                      <a:pt x="72" y="857"/>
                    </a:lnTo>
                    <a:lnTo>
                      <a:pt x="81" y="835"/>
                    </a:lnTo>
                    <a:lnTo>
                      <a:pt x="81" y="758"/>
                    </a:lnTo>
                    <a:lnTo>
                      <a:pt x="51" y="726"/>
                    </a:lnTo>
                    <a:lnTo>
                      <a:pt x="39" y="696"/>
                    </a:lnTo>
                    <a:lnTo>
                      <a:pt x="13" y="632"/>
                    </a:lnTo>
                    <a:lnTo>
                      <a:pt x="26" y="610"/>
                    </a:lnTo>
                    <a:lnTo>
                      <a:pt x="19" y="591"/>
                    </a:lnTo>
                    <a:lnTo>
                      <a:pt x="19" y="574"/>
                    </a:lnTo>
                    <a:lnTo>
                      <a:pt x="32" y="529"/>
                    </a:lnTo>
                    <a:lnTo>
                      <a:pt x="45" y="507"/>
                    </a:lnTo>
                    <a:lnTo>
                      <a:pt x="48" y="497"/>
                    </a:lnTo>
                    <a:lnTo>
                      <a:pt x="45" y="452"/>
                    </a:lnTo>
                    <a:lnTo>
                      <a:pt x="26" y="406"/>
                    </a:lnTo>
                    <a:lnTo>
                      <a:pt x="26" y="397"/>
                    </a:lnTo>
                    <a:lnTo>
                      <a:pt x="19" y="384"/>
                    </a:lnTo>
                    <a:lnTo>
                      <a:pt x="10" y="371"/>
                    </a:lnTo>
                    <a:lnTo>
                      <a:pt x="3" y="355"/>
                    </a:lnTo>
                    <a:lnTo>
                      <a:pt x="0" y="327"/>
                    </a:lnTo>
                    <a:lnTo>
                      <a:pt x="3" y="320"/>
                    </a:lnTo>
                    <a:lnTo>
                      <a:pt x="3" y="300"/>
                    </a:lnTo>
                    <a:lnTo>
                      <a:pt x="23" y="265"/>
                    </a:lnTo>
                    <a:lnTo>
                      <a:pt x="84" y="198"/>
                    </a:lnTo>
                    <a:lnTo>
                      <a:pt x="84" y="185"/>
                    </a:lnTo>
                    <a:lnTo>
                      <a:pt x="88" y="161"/>
                    </a:lnTo>
                    <a:lnTo>
                      <a:pt x="100" y="148"/>
                    </a:lnTo>
                    <a:lnTo>
                      <a:pt x="116" y="123"/>
                    </a:lnTo>
                    <a:lnTo>
                      <a:pt x="123" y="65"/>
                    </a:lnTo>
                    <a:lnTo>
                      <a:pt x="110" y="40"/>
                    </a:lnTo>
                    <a:lnTo>
                      <a:pt x="123" y="13"/>
                    </a:lnTo>
                    <a:lnTo>
                      <a:pt x="129" y="0"/>
                    </a:lnTo>
                    <a:lnTo>
                      <a:pt x="751" y="172"/>
                    </a:lnTo>
                    <a:lnTo>
                      <a:pt x="593" y="790"/>
                    </a:lnTo>
                    <a:lnTo>
                      <a:pt x="1279" y="1799"/>
                    </a:lnTo>
                    <a:lnTo>
                      <a:pt x="1279" y="1827"/>
                    </a:lnTo>
                    <a:lnTo>
                      <a:pt x="1279" y="1837"/>
                    </a:lnTo>
                    <a:lnTo>
                      <a:pt x="1279" y="1848"/>
                    </a:lnTo>
                    <a:lnTo>
                      <a:pt x="1292" y="1873"/>
                    </a:lnTo>
                    <a:lnTo>
                      <a:pt x="1292" y="1892"/>
                    </a:lnTo>
                    <a:lnTo>
                      <a:pt x="1298" y="1908"/>
                    </a:lnTo>
                    <a:lnTo>
                      <a:pt x="1305" y="1934"/>
                    </a:lnTo>
                    <a:lnTo>
                      <a:pt x="1314" y="1937"/>
                    </a:lnTo>
                    <a:lnTo>
                      <a:pt x="1324" y="1953"/>
                    </a:lnTo>
                    <a:lnTo>
                      <a:pt x="1327" y="1972"/>
                    </a:lnTo>
                    <a:lnTo>
                      <a:pt x="1324" y="1979"/>
                    </a:lnTo>
                    <a:lnTo>
                      <a:pt x="1318" y="1972"/>
                    </a:lnTo>
                    <a:lnTo>
                      <a:pt x="1295" y="1989"/>
                    </a:lnTo>
                    <a:lnTo>
                      <a:pt x="1273" y="1999"/>
                    </a:lnTo>
                    <a:lnTo>
                      <a:pt x="1254" y="2025"/>
                    </a:lnTo>
                    <a:lnTo>
                      <a:pt x="1241" y="2079"/>
                    </a:lnTo>
                    <a:lnTo>
                      <a:pt x="1209" y="2124"/>
                    </a:lnTo>
                    <a:lnTo>
                      <a:pt x="1189" y="2124"/>
                    </a:lnTo>
                    <a:lnTo>
                      <a:pt x="1189" y="2134"/>
                    </a:lnTo>
                    <a:lnTo>
                      <a:pt x="1193" y="2150"/>
                    </a:lnTo>
                    <a:lnTo>
                      <a:pt x="1193" y="2163"/>
                    </a:lnTo>
                    <a:lnTo>
                      <a:pt x="1185" y="2189"/>
                    </a:lnTo>
                    <a:lnTo>
                      <a:pt x="1189" y="2202"/>
                    </a:lnTo>
                    <a:lnTo>
                      <a:pt x="1212" y="2221"/>
                    </a:lnTo>
                    <a:lnTo>
                      <a:pt x="1215" y="2227"/>
                    </a:lnTo>
                    <a:lnTo>
                      <a:pt x="1212" y="2237"/>
                    </a:lnTo>
                    <a:lnTo>
                      <a:pt x="1206" y="2253"/>
                    </a:lnTo>
                    <a:lnTo>
                      <a:pt x="1193" y="2266"/>
                    </a:lnTo>
                    <a:lnTo>
                      <a:pt x="1185" y="2262"/>
                    </a:lnTo>
                    <a:lnTo>
                      <a:pt x="1157" y="2259"/>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172">
                <a:extLst>
                  <a:ext uri="{FF2B5EF4-FFF2-40B4-BE49-F238E27FC236}">
                    <a16:creationId xmlns:a16="http://schemas.microsoft.com/office/drawing/2014/main" id="{64D4E1FF-330C-4350-88B2-7ACF7439FE29}"/>
                  </a:ext>
                </a:extLst>
              </p:cNvPr>
              <p:cNvSpPr>
                <a:spLocks/>
              </p:cNvSpPr>
              <p:nvPr/>
            </p:nvSpPr>
            <p:spPr bwMode="gray">
              <a:xfrm>
                <a:off x="2727008" y="1695768"/>
                <a:ext cx="787400" cy="1274762"/>
              </a:xfrm>
              <a:custGeom>
                <a:avLst/>
                <a:gdLst>
                  <a:gd name="T0" fmla="*/ 20 w 993"/>
                  <a:gd name="T1" fmla="*/ 266 h 1605"/>
                  <a:gd name="T2" fmla="*/ 25 w 993"/>
                  <a:gd name="T3" fmla="*/ 252 h 1605"/>
                  <a:gd name="T4" fmla="*/ 28 w 993"/>
                  <a:gd name="T5" fmla="*/ 250 h 1605"/>
                  <a:gd name="T6" fmla="*/ 26 w 993"/>
                  <a:gd name="T7" fmla="*/ 243 h 1605"/>
                  <a:gd name="T8" fmla="*/ 19 w 993"/>
                  <a:gd name="T9" fmla="*/ 237 h 1605"/>
                  <a:gd name="T10" fmla="*/ 30 w 993"/>
                  <a:gd name="T11" fmla="*/ 216 h 1605"/>
                  <a:gd name="T12" fmla="*/ 40 w 993"/>
                  <a:gd name="T13" fmla="*/ 209 h 1605"/>
                  <a:gd name="T14" fmla="*/ 44 w 993"/>
                  <a:gd name="T15" fmla="*/ 203 h 1605"/>
                  <a:gd name="T16" fmla="*/ 60 w 993"/>
                  <a:gd name="T17" fmla="*/ 168 h 1605"/>
                  <a:gd name="T18" fmla="*/ 53 w 993"/>
                  <a:gd name="T19" fmla="*/ 164 h 1605"/>
                  <a:gd name="T20" fmla="*/ 49 w 993"/>
                  <a:gd name="T21" fmla="*/ 154 h 1605"/>
                  <a:gd name="T22" fmla="*/ 50 w 993"/>
                  <a:gd name="T23" fmla="*/ 145 h 1605"/>
                  <a:gd name="T24" fmla="*/ 49 w 993"/>
                  <a:gd name="T25" fmla="*/ 138 h 1605"/>
                  <a:gd name="T26" fmla="*/ 50 w 993"/>
                  <a:gd name="T27" fmla="*/ 132 h 1605"/>
                  <a:gd name="T28" fmla="*/ 79 w 993"/>
                  <a:gd name="T29" fmla="*/ 0 h 1605"/>
                  <a:gd name="T30" fmla="*/ 103 w 993"/>
                  <a:gd name="T31" fmla="*/ 59 h 1605"/>
                  <a:gd name="T32" fmla="*/ 111 w 993"/>
                  <a:gd name="T33" fmla="*/ 81 h 1605"/>
                  <a:gd name="T34" fmla="*/ 107 w 993"/>
                  <a:gd name="T35" fmla="*/ 89 h 1605"/>
                  <a:gd name="T36" fmla="*/ 113 w 993"/>
                  <a:gd name="T37" fmla="*/ 97 h 1605"/>
                  <a:gd name="T38" fmla="*/ 128 w 993"/>
                  <a:gd name="T39" fmla="*/ 120 h 1605"/>
                  <a:gd name="T40" fmla="*/ 132 w 993"/>
                  <a:gd name="T41" fmla="*/ 133 h 1605"/>
                  <a:gd name="T42" fmla="*/ 138 w 993"/>
                  <a:gd name="T43" fmla="*/ 137 h 1605"/>
                  <a:gd name="T44" fmla="*/ 149 w 993"/>
                  <a:gd name="T45" fmla="*/ 141 h 1605"/>
                  <a:gd name="T46" fmla="*/ 141 w 993"/>
                  <a:gd name="T47" fmla="*/ 161 h 1605"/>
                  <a:gd name="T48" fmla="*/ 137 w 993"/>
                  <a:gd name="T49" fmla="*/ 171 h 1605"/>
                  <a:gd name="T50" fmla="*/ 138 w 993"/>
                  <a:gd name="T51" fmla="*/ 177 h 1605"/>
                  <a:gd name="T52" fmla="*/ 132 w 993"/>
                  <a:gd name="T53" fmla="*/ 186 h 1605"/>
                  <a:gd name="T54" fmla="*/ 130 w 993"/>
                  <a:gd name="T55" fmla="*/ 193 h 1605"/>
                  <a:gd name="T56" fmla="*/ 141 w 993"/>
                  <a:gd name="T57" fmla="*/ 199 h 1605"/>
                  <a:gd name="T58" fmla="*/ 153 w 993"/>
                  <a:gd name="T59" fmla="*/ 190 h 1605"/>
                  <a:gd name="T60" fmla="*/ 156 w 993"/>
                  <a:gd name="T61" fmla="*/ 195 h 1605"/>
                  <a:gd name="T62" fmla="*/ 159 w 993"/>
                  <a:gd name="T63" fmla="*/ 198 h 1605"/>
                  <a:gd name="T64" fmla="*/ 158 w 993"/>
                  <a:gd name="T65" fmla="*/ 215 h 1605"/>
                  <a:gd name="T66" fmla="*/ 165 w 993"/>
                  <a:gd name="T67" fmla="*/ 227 h 1605"/>
                  <a:gd name="T68" fmla="*/ 161 w 993"/>
                  <a:gd name="T69" fmla="*/ 235 h 1605"/>
                  <a:gd name="T70" fmla="*/ 170 w 993"/>
                  <a:gd name="T71" fmla="*/ 241 h 1605"/>
                  <a:gd name="T72" fmla="*/ 175 w 993"/>
                  <a:gd name="T73" fmla="*/ 249 h 1605"/>
                  <a:gd name="T74" fmla="*/ 174 w 993"/>
                  <a:gd name="T75" fmla="*/ 258 h 1605"/>
                  <a:gd name="T76" fmla="*/ 181 w 993"/>
                  <a:gd name="T77" fmla="*/ 267 h 1605"/>
                  <a:gd name="T78" fmla="*/ 186 w 993"/>
                  <a:gd name="T79" fmla="*/ 261 h 1605"/>
                  <a:gd name="T80" fmla="*/ 198 w 993"/>
                  <a:gd name="T81" fmla="*/ 264 h 1605"/>
                  <a:gd name="T82" fmla="*/ 204 w 993"/>
                  <a:gd name="T83" fmla="*/ 261 h 1605"/>
                  <a:gd name="T84" fmla="*/ 216 w 993"/>
                  <a:gd name="T85" fmla="*/ 263 h 1605"/>
                  <a:gd name="T86" fmla="*/ 222 w 993"/>
                  <a:gd name="T87" fmla="*/ 265 h 1605"/>
                  <a:gd name="T88" fmla="*/ 232 w 993"/>
                  <a:gd name="T89" fmla="*/ 261 h 1605"/>
                  <a:gd name="T90" fmla="*/ 242 w 993"/>
                  <a:gd name="T91" fmla="*/ 262 h 1605"/>
                  <a:gd name="T92" fmla="*/ 248 w 993"/>
                  <a:gd name="T93" fmla="*/ 272 h 1605"/>
                  <a:gd name="T94" fmla="*/ 228 w 993"/>
                  <a:gd name="T95" fmla="*/ 402 h 1605"/>
                  <a:gd name="T96" fmla="*/ 113 w 993"/>
                  <a:gd name="T97" fmla="*/ 381 h 16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93" h="1605">
                    <a:moveTo>
                      <a:pt x="0" y="1430"/>
                    </a:moveTo>
                    <a:lnTo>
                      <a:pt x="80" y="1061"/>
                    </a:lnTo>
                    <a:lnTo>
                      <a:pt x="103" y="1031"/>
                    </a:lnTo>
                    <a:lnTo>
                      <a:pt x="103" y="1008"/>
                    </a:lnTo>
                    <a:lnTo>
                      <a:pt x="109" y="1005"/>
                    </a:lnTo>
                    <a:lnTo>
                      <a:pt x="112" y="999"/>
                    </a:lnTo>
                    <a:lnTo>
                      <a:pt x="115" y="986"/>
                    </a:lnTo>
                    <a:lnTo>
                      <a:pt x="106" y="970"/>
                    </a:lnTo>
                    <a:lnTo>
                      <a:pt x="83" y="960"/>
                    </a:lnTo>
                    <a:lnTo>
                      <a:pt x="77" y="948"/>
                    </a:lnTo>
                    <a:lnTo>
                      <a:pt x="83" y="922"/>
                    </a:lnTo>
                    <a:lnTo>
                      <a:pt x="122" y="863"/>
                    </a:lnTo>
                    <a:lnTo>
                      <a:pt x="145" y="854"/>
                    </a:lnTo>
                    <a:lnTo>
                      <a:pt x="161" y="835"/>
                    </a:lnTo>
                    <a:lnTo>
                      <a:pt x="161" y="822"/>
                    </a:lnTo>
                    <a:lnTo>
                      <a:pt x="177" y="809"/>
                    </a:lnTo>
                    <a:lnTo>
                      <a:pt x="244" y="699"/>
                    </a:lnTo>
                    <a:lnTo>
                      <a:pt x="241" y="670"/>
                    </a:lnTo>
                    <a:lnTo>
                      <a:pt x="228" y="658"/>
                    </a:lnTo>
                    <a:lnTo>
                      <a:pt x="212" y="654"/>
                    </a:lnTo>
                    <a:lnTo>
                      <a:pt x="200" y="632"/>
                    </a:lnTo>
                    <a:lnTo>
                      <a:pt x="196" y="615"/>
                    </a:lnTo>
                    <a:lnTo>
                      <a:pt x="193" y="589"/>
                    </a:lnTo>
                    <a:lnTo>
                      <a:pt x="200" y="580"/>
                    </a:lnTo>
                    <a:lnTo>
                      <a:pt x="203" y="567"/>
                    </a:lnTo>
                    <a:lnTo>
                      <a:pt x="196" y="551"/>
                    </a:lnTo>
                    <a:lnTo>
                      <a:pt x="196" y="535"/>
                    </a:lnTo>
                    <a:lnTo>
                      <a:pt x="200" y="525"/>
                    </a:lnTo>
                    <a:lnTo>
                      <a:pt x="319" y="0"/>
                    </a:lnTo>
                    <a:lnTo>
                      <a:pt x="316" y="0"/>
                    </a:lnTo>
                    <a:lnTo>
                      <a:pt x="448" y="32"/>
                    </a:lnTo>
                    <a:lnTo>
                      <a:pt x="413" y="236"/>
                    </a:lnTo>
                    <a:lnTo>
                      <a:pt x="435" y="287"/>
                    </a:lnTo>
                    <a:lnTo>
                      <a:pt x="445" y="322"/>
                    </a:lnTo>
                    <a:lnTo>
                      <a:pt x="435" y="345"/>
                    </a:lnTo>
                    <a:lnTo>
                      <a:pt x="429" y="355"/>
                    </a:lnTo>
                    <a:lnTo>
                      <a:pt x="438" y="365"/>
                    </a:lnTo>
                    <a:lnTo>
                      <a:pt x="454" y="387"/>
                    </a:lnTo>
                    <a:lnTo>
                      <a:pt x="490" y="422"/>
                    </a:lnTo>
                    <a:lnTo>
                      <a:pt x="515" y="477"/>
                    </a:lnTo>
                    <a:lnTo>
                      <a:pt x="518" y="503"/>
                    </a:lnTo>
                    <a:lnTo>
                      <a:pt x="531" y="529"/>
                    </a:lnTo>
                    <a:lnTo>
                      <a:pt x="555" y="532"/>
                    </a:lnTo>
                    <a:lnTo>
                      <a:pt x="555" y="548"/>
                    </a:lnTo>
                    <a:lnTo>
                      <a:pt x="587" y="554"/>
                    </a:lnTo>
                    <a:lnTo>
                      <a:pt x="596" y="564"/>
                    </a:lnTo>
                    <a:lnTo>
                      <a:pt x="564" y="632"/>
                    </a:lnTo>
                    <a:lnTo>
                      <a:pt x="567" y="642"/>
                    </a:lnTo>
                    <a:lnTo>
                      <a:pt x="555" y="654"/>
                    </a:lnTo>
                    <a:lnTo>
                      <a:pt x="550" y="683"/>
                    </a:lnTo>
                    <a:lnTo>
                      <a:pt x="555" y="690"/>
                    </a:lnTo>
                    <a:lnTo>
                      <a:pt x="555" y="706"/>
                    </a:lnTo>
                    <a:lnTo>
                      <a:pt x="531" y="722"/>
                    </a:lnTo>
                    <a:lnTo>
                      <a:pt x="531" y="741"/>
                    </a:lnTo>
                    <a:lnTo>
                      <a:pt x="531" y="750"/>
                    </a:lnTo>
                    <a:lnTo>
                      <a:pt x="522" y="771"/>
                    </a:lnTo>
                    <a:lnTo>
                      <a:pt x="550" y="799"/>
                    </a:lnTo>
                    <a:lnTo>
                      <a:pt x="564" y="796"/>
                    </a:lnTo>
                    <a:lnTo>
                      <a:pt x="606" y="761"/>
                    </a:lnTo>
                    <a:lnTo>
                      <a:pt x="612" y="758"/>
                    </a:lnTo>
                    <a:lnTo>
                      <a:pt x="619" y="761"/>
                    </a:lnTo>
                    <a:lnTo>
                      <a:pt x="625" y="777"/>
                    </a:lnTo>
                    <a:lnTo>
                      <a:pt x="631" y="780"/>
                    </a:lnTo>
                    <a:lnTo>
                      <a:pt x="638" y="790"/>
                    </a:lnTo>
                    <a:lnTo>
                      <a:pt x="631" y="812"/>
                    </a:lnTo>
                    <a:lnTo>
                      <a:pt x="635" y="857"/>
                    </a:lnTo>
                    <a:lnTo>
                      <a:pt x="641" y="883"/>
                    </a:lnTo>
                    <a:lnTo>
                      <a:pt x="660" y="906"/>
                    </a:lnTo>
                    <a:lnTo>
                      <a:pt x="657" y="919"/>
                    </a:lnTo>
                    <a:lnTo>
                      <a:pt x="647" y="938"/>
                    </a:lnTo>
                    <a:lnTo>
                      <a:pt x="666" y="964"/>
                    </a:lnTo>
                    <a:lnTo>
                      <a:pt x="682" y="964"/>
                    </a:lnTo>
                    <a:lnTo>
                      <a:pt x="700" y="983"/>
                    </a:lnTo>
                    <a:lnTo>
                      <a:pt x="703" y="996"/>
                    </a:lnTo>
                    <a:lnTo>
                      <a:pt x="696" y="1024"/>
                    </a:lnTo>
                    <a:lnTo>
                      <a:pt x="696" y="1031"/>
                    </a:lnTo>
                    <a:lnTo>
                      <a:pt x="706" y="1054"/>
                    </a:lnTo>
                    <a:lnTo>
                      <a:pt x="725" y="1067"/>
                    </a:lnTo>
                    <a:lnTo>
                      <a:pt x="738" y="1048"/>
                    </a:lnTo>
                    <a:lnTo>
                      <a:pt x="747" y="1041"/>
                    </a:lnTo>
                    <a:lnTo>
                      <a:pt x="779" y="1054"/>
                    </a:lnTo>
                    <a:lnTo>
                      <a:pt x="792" y="1054"/>
                    </a:lnTo>
                    <a:lnTo>
                      <a:pt x="805" y="1045"/>
                    </a:lnTo>
                    <a:lnTo>
                      <a:pt x="818" y="1041"/>
                    </a:lnTo>
                    <a:lnTo>
                      <a:pt x="824" y="1051"/>
                    </a:lnTo>
                    <a:lnTo>
                      <a:pt x="867" y="1051"/>
                    </a:lnTo>
                    <a:lnTo>
                      <a:pt x="883" y="1061"/>
                    </a:lnTo>
                    <a:lnTo>
                      <a:pt x="889" y="1057"/>
                    </a:lnTo>
                    <a:lnTo>
                      <a:pt x="934" y="1057"/>
                    </a:lnTo>
                    <a:lnTo>
                      <a:pt x="931" y="1041"/>
                    </a:lnTo>
                    <a:lnTo>
                      <a:pt x="950" y="1028"/>
                    </a:lnTo>
                    <a:lnTo>
                      <a:pt x="969" y="1048"/>
                    </a:lnTo>
                    <a:lnTo>
                      <a:pt x="977" y="1073"/>
                    </a:lnTo>
                    <a:lnTo>
                      <a:pt x="993" y="1086"/>
                    </a:lnTo>
                    <a:lnTo>
                      <a:pt x="915" y="1605"/>
                    </a:lnTo>
                    <a:lnTo>
                      <a:pt x="454" y="1524"/>
                    </a:lnTo>
                    <a:lnTo>
                      <a:pt x="0" y="143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174">
                <a:extLst>
                  <a:ext uri="{FF2B5EF4-FFF2-40B4-BE49-F238E27FC236}">
                    <a16:creationId xmlns:a16="http://schemas.microsoft.com/office/drawing/2014/main" id="{C2BC6F16-B781-43D9-9A02-04A852E036DD}"/>
                  </a:ext>
                </a:extLst>
              </p:cNvPr>
              <p:cNvSpPr>
                <a:spLocks/>
              </p:cNvSpPr>
              <p:nvPr/>
            </p:nvSpPr>
            <p:spPr bwMode="gray">
              <a:xfrm>
                <a:off x="3054033" y="1721168"/>
                <a:ext cx="1347788" cy="855662"/>
              </a:xfrm>
              <a:custGeom>
                <a:avLst/>
                <a:gdLst>
                  <a:gd name="T0" fmla="*/ 148 w 1698"/>
                  <a:gd name="T1" fmla="*/ 237 h 1077"/>
                  <a:gd name="T2" fmla="*/ 145 w 1698"/>
                  <a:gd name="T3" fmla="*/ 264 h 1077"/>
                  <a:gd name="T4" fmla="*/ 139 w 1698"/>
                  <a:gd name="T5" fmla="*/ 254 h 1077"/>
                  <a:gd name="T6" fmla="*/ 130 w 1698"/>
                  <a:gd name="T7" fmla="*/ 253 h 1077"/>
                  <a:gd name="T8" fmla="*/ 119 w 1698"/>
                  <a:gd name="T9" fmla="*/ 257 h 1077"/>
                  <a:gd name="T10" fmla="*/ 114 w 1698"/>
                  <a:gd name="T11" fmla="*/ 255 h 1077"/>
                  <a:gd name="T12" fmla="*/ 102 w 1698"/>
                  <a:gd name="T13" fmla="*/ 253 h 1077"/>
                  <a:gd name="T14" fmla="*/ 95 w 1698"/>
                  <a:gd name="T15" fmla="*/ 256 h 1077"/>
                  <a:gd name="T16" fmla="*/ 84 w 1698"/>
                  <a:gd name="T17" fmla="*/ 253 h 1077"/>
                  <a:gd name="T18" fmla="*/ 78 w 1698"/>
                  <a:gd name="T19" fmla="*/ 259 h 1077"/>
                  <a:gd name="T20" fmla="*/ 71 w 1698"/>
                  <a:gd name="T21" fmla="*/ 250 h 1077"/>
                  <a:gd name="T22" fmla="*/ 73 w 1698"/>
                  <a:gd name="T23" fmla="*/ 241 h 1077"/>
                  <a:gd name="T24" fmla="*/ 68 w 1698"/>
                  <a:gd name="T25" fmla="*/ 233 h 1077"/>
                  <a:gd name="T26" fmla="*/ 59 w 1698"/>
                  <a:gd name="T27" fmla="*/ 227 h 1077"/>
                  <a:gd name="T28" fmla="*/ 62 w 1698"/>
                  <a:gd name="T29" fmla="*/ 219 h 1077"/>
                  <a:gd name="T30" fmla="*/ 56 w 1698"/>
                  <a:gd name="T31" fmla="*/ 207 h 1077"/>
                  <a:gd name="T32" fmla="*/ 57 w 1698"/>
                  <a:gd name="T33" fmla="*/ 190 h 1077"/>
                  <a:gd name="T34" fmla="*/ 53 w 1698"/>
                  <a:gd name="T35" fmla="*/ 187 h 1077"/>
                  <a:gd name="T36" fmla="*/ 50 w 1698"/>
                  <a:gd name="T37" fmla="*/ 182 h 1077"/>
                  <a:gd name="T38" fmla="*/ 38 w 1698"/>
                  <a:gd name="T39" fmla="*/ 191 h 1077"/>
                  <a:gd name="T40" fmla="*/ 28 w 1698"/>
                  <a:gd name="T41" fmla="*/ 185 h 1077"/>
                  <a:gd name="T42" fmla="*/ 30 w 1698"/>
                  <a:gd name="T43" fmla="*/ 178 h 1077"/>
                  <a:gd name="T44" fmla="*/ 36 w 1698"/>
                  <a:gd name="T45" fmla="*/ 169 h 1077"/>
                  <a:gd name="T46" fmla="*/ 35 w 1698"/>
                  <a:gd name="T47" fmla="*/ 163 h 1077"/>
                  <a:gd name="T48" fmla="*/ 39 w 1698"/>
                  <a:gd name="T49" fmla="*/ 153 h 1077"/>
                  <a:gd name="T50" fmla="*/ 46 w 1698"/>
                  <a:gd name="T51" fmla="*/ 133 h 1077"/>
                  <a:gd name="T52" fmla="*/ 36 w 1698"/>
                  <a:gd name="T53" fmla="*/ 129 h 1077"/>
                  <a:gd name="T54" fmla="*/ 30 w 1698"/>
                  <a:gd name="T55" fmla="*/ 125 h 1077"/>
                  <a:gd name="T56" fmla="*/ 26 w 1698"/>
                  <a:gd name="T57" fmla="*/ 112 h 1077"/>
                  <a:gd name="T58" fmla="*/ 11 w 1698"/>
                  <a:gd name="T59" fmla="*/ 89 h 1077"/>
                  <a:gd name="T60" fmla="*/ 4 w 1698"/>
                  <a:gd name="T61" fmla="*/ 81 h 1077"/>
                  <a:gd name="T62" fmla="*/ 8 w 1698"/>
                  <a:gd name="T63" fmla="*/ 73 h 1077"/>
                  <a:gd name="T64" fmla="*/ 0 w 1698"/>
                  <a:gd name="T65" fmla="*/ 51 h 1077"/>
                  <a:gd name="T66" fmla="*/ 48 w 1698"/>
                  <a:gd name="T67" fmla="*/ 7 h 1077"/>
                  <a:gd name="T68" fmla="*/ 259 w 1698"/>
                  <a:gd name="T69" fmla="*/ 43 h 1077"/>
                  <a:gd name="T70" fmla="*/ 411 w 1698"/>
                  <a:gd name="T71" fmla="*/ 219 h 10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98" h="1077">
                    <a:moveTo>
                      <a:pt x="1626" y="1077"/>
                    </a:moveTo>
                    <a:lnTo>
                      <a:pt x="592" y="948"/>
                    </a:lnTo>
                    <a:lnTo>
                      <a:pt x="580" y="1054"/>
                    </a:lnTo>
                    <a:lnTo>
                      <a:pt x="564" y="1041"/>
                    </a:lnTo>
                    <a:lnTo>
                      <a:pt x="556" y="1016"/>
                    </a:lnTo>
                    <a:lnTo>
                      <a:pt x="537" y="996"/>
                    </a:lnTo>
                    <a:lnTo>
                      <a:pt x="518" y="1009"/>
                    </a:lnTo>
                    <a:lnTo>
                      <a:pt x="521" y="1025"/>
                    </a:lnTo>
                    <a:lnTo>
                      <a:pt x="476" y="1025"/>
                    </a:lnTo>
                    <a:lnTo>
                      <a:pt x="470" y="1029"/>
                    </a:lnTo>
                    <a:lnTo>
                      <a:pt x="454" y="1019"/>
                    </a:lnTo>
                    <a:lnTo>
                      <a:pt x="411" y="1019"/>
                    </a:lnTo>
                    <a:lnTo>
                      <a:pt x="405" y="1009"/>
                    </a:lnTo>
                    <a:lnTo>
                      <a:pt x="392" y="1013"/>
                    </a:lnTo>
                    <a:lnTo>
                      <a:pt x="379" y="1022"/>
                    </a:lnTo>
                    <a:lnTo>
                      <a:pt x="366" y="1022"/>
                    </a:lnTo>
                    <a:lnTo>
                      <a:pt x="334" y="1009"/>
                    </a:lnTo>
                    <a:lnTo>
                      <a:pt x="325" y="1016"/>
                    </a:lnTo>
                    <a:lnTo>
                      <a:pt x="312" y="1035"/>
                    </a:lnTo>
                    <a:lnTo>
                      <a:pt x="293" y="1022"/>
                    </a:lnTo>
                    <a:lnTo>
                      <a:pt x="283" y="999"/>
                    </a:lnTo>
                    <a:lnTo>
                      <a:pt x="283" y="992"/>
                    </a:lnTo>
                    <a:lnTo>
                      <a:pt x="290" y="964"/>
                    </a:lnTo>
                    <a:lnTo>
                      <a:pt x="287" y="951"/>
                    </a:lnTo>
                    <a:lnTo>
                      <a:pt x="269" y="932"/>
                    </a:lnTo>
                    <a:lnTo>
                      <a:pt x="253" y="932"/>
                    </a:lnTo>
                    <a:lnTo>
                      <a:pt x="234" y="906"/>
                    </a:lnTo>
                    <a:lnTo>
                      <a:pt x="244" y="887"/>
                    </a:lnTo>
                    <a:lnTo>
                      <a:pt x="247" y="874"/>
                    </a:lnTo>
                    <a:lnTo>
                      <a:pt x="228" y="851"/>
                    </a:lnTo>
                    <a:lnTo>
                      <a:pt x="222" y="825"/>
                    </a:lnTo>
                    <a:lnTo>
                      <a:pt x="218" y="780"/>
                    </a:lnTo>
                    <a:lnTo>
                      <a:pt x="225" y="758"/>
                    </a:lnTo>
                    <a:lnTo>
                      <a:pt x="218" y="748"/>
                    </a:lnTo>
                    <a:lnTo>
                      <a:pt x="212" y="745"/>
                    </a:lnTo>
                    <a:lnTo>
                      <a:pt x="206" y="729"/>
                    </a:lnTo>
                    <a:lnTo>
                      <a:pt x="199" y="726"/>
                    </a:lnTo>
                    <a:lnTo>
                      <a:pt x="193" y="729"/>
                    </a:lnTo>
                    <a:lnTo>
                      <a:pt x="151" y="764"/>
                    </a:lnTo>
                    <a:lnTo>
                      <a:pt x="137" y="767"/>
                    </a:lnTo>
                    <a:lnTo>
                      <a:pt x="109" y="739"/>
                    </a:lnTo>
                    <a:lnTo>
                      <a:pt x="118" y="718"/>
                    </a:lnTo>
                    <a:lnTo>
                      <a:pt x="118" y="709"/>
                    </a:lnTo>
                    <a:lnTo>
                      <a:pt x="118" y="690"/>
                    </a:lnTo>
                    <a:lnTo>
                      <a:pt x="142" y="674"/>
                    </a:lnTo>
                    <a:lnTo>
                      <a:pt x="142" y="658"/>
                    </a:lnTo>
                    <a:lnTo>
                      <a:pt x="137" y="651"/>
                    </a:lnTo>
                    <a:lnTo>
                      <a:pt x="142" y="622"/>
                    </a:lnTo>
                    <a:lnTo>
                      <a:pt x="154" y="610"/>
                    </a:lnTo>
                    <a:lnTo>
                      <a:pt x="151" y="600"/>
                    </a:lnTo>
                    <a:lnTo>
                      <a:pt x="183" y="532"/>
                    </a:lnTo>
                    <a:lnTo>
                      <a:pt x="174" y="522"/>
                    </a:lnTo>
                    <a:lnTo>
                      <a:pt x="142" y="516"/>
                    </a:lnTo>
                    <a:lnTo>
                      <a:pt x="142" y="500"/>
                    </a:lnTo>
                    <a:lnTo>
                      <a:pt x="118" y="497"/>
                    </a:lnTo>
                    <a:lnTo>
                      <a:pt x="105" y="471"/>
                    </a:lnTo>
                    <a:lnTo>
                      <a:pt x="102" y="445"/>
                    </a:lnTo>
                    <a:lnTo>
                      <a:pt x="77" y="390"/>
                    </a:lnTo>
                    <a:lnTo>
                      <a:pt x="41" y="355"/>
                    </a:lnTo>
                    <a:lnTo>
                      <a:pt x="25" y="333"/>
                    </a:lnTo>
                    <a:lnTo>
                      <a:pt x="16" y="323"/>
                    </a:lnTo>
                    <a:lnTo>
                      <a:pt x="22" y="313"/>
                    </a:lnTo>
                    <a:lnTo>
                      <a:pt x="32" y="290"/>
                    </a:lnTo>
                    <a:lnTo>
                      <a:pt x="22" y="255"/>
                    </a:lnTo>
                    <a:lnTo>
                      <a:pt x="0" y="204"/>
                    </a:lnTo>
                    <a:lnTo>
                      <a:pt x="35" y="0"/>
                    </a:lnTo>
                    <a:lnTo>
                      <a:pt x="190" y="27"/>
                    </a:lnTo>
                    <a:lnTo>
                      <a:pt x="605" y="100"/>
                    </a:lnTo>
                    <a:lnTo>
                      <a:pt x="1034" y="172"/>
                    </a:lnTo>
                    <a:lnTo>
                      <a:pt x="1698" y="239"/>
                    </a:lnTo>
                    <a:lnTo>
                      <a:pt x="1642" y="874"/>
                    </a:lnTo>
                    <a:lnTo>
                      <a:pt x="1626" y="1077"/>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175">
                <a:extLst>
                  <a:ext uri="{FF2B5EF4-FFF2-40B4-BE49-F238E27FC236}">
                    <a16:creationId xmlns:a16="http://schemas.microsoft.com/office/drawing/2014/main" id="{23232C95-DC87-4B7A-9482-D598C5372288}"/>
                  </a:ext>
                </a:extLst>
              </p:cNvPr>
              <p:cNvSpPr>
                <a:spLocks/>
              </p:cNvSpPr>
              <p:nvPr/>
            </p:nvSpPr>
            <p:spPr bwMode="gray">
              <a:xfrm>
                <a:off x="3427096" y="2473643"/>
                <a:ext cx="919163" cy="763587"/>
              </a:xfrm>
              <a:custGeom>
                <a:avLst/>
                <a:gdLst>
                  <a:gd name="T0" fmla="*/ 272 w 1156"/>
                  <a:gd name="T1" fmla="*/ 241 h 960"/>
                  <a:gd name="T2" fmla="*/ 281 w 1156"/>
                  <a:gd name="T3" fmla="*/ 136 h 960"/>
                  <a:gd name="T4" fmla="*/ 290 w 1156"/>
                  <a:gd name="T5" fmla="*/ 33 h 960"/>
                  <a:gd name="T6" fmla="*/ 31 w 1156"/>
                  <a:gd name="T7" fmla="*/ 0 h 960"/>
                  <a:gd name="T8" fmla="*/ 28 w 1156"/>
                  <a:gd name="T9" fmla="*/ 27 h 960"/>
                  <a:gd name="T10" fmla="*/ 8 w 1156"/>
                  <a:gd name="T11" fmla="*/ 157 h 960"/>
                  <a:gd name="T12" fmla="*/ 8 w 1156"/>
                  <a:gd name="T13" fmla="*/ 157 h 960"/>
                  <a:gd name="T14" fmla="*/ 0 w 1156"/>
                  <a:gd name="T15" fmla="*/ 208 h 960"/>
                  <a:gd name="T16" fmla="*/ 77 w 1156"/>
                  <a:gd name="T17" fmla="*/ 220 h 960"/>
                  <a:gd name="T18" fmla="*/ 272 w 1156"/>
                  <a:gd name="T19" fmla="*/ 241 h 960"/>
                  <a:gd name="T20" fmla="*/ 272 w 1156"/>
                  <a:gd name="T21" fmla="*/ 241 h 9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6" h="960">
                    <a:moveTo>
                      <a:pt x="1086" y="960"/>
                    </a:moveTo>
                    <a:lnTo>
                      <a:pt x="1121" y="541"/>
                    </a:lnTo>
                    <a:lnTo>
                      <a:pt x="1156" y="129"/>
                    </a:lnTo>
                    <a:lnTo>
                      <a:pt x="122" y="0"/>
                    </a:lnTo>
                    <a:lnTo>
                      <a:pt x="110" y="106"/>
                    </a:lnTo>
                    <a:lnTo>
                      <a:pt x="32" y="625"/>
                    </a:lnTo>
                    <a:lnTo>
                      <a:pt x="0" y="828"/>
                    </a:lnTo>
                    <a:lnTo>
                      <a:pt x="306" y="876"/>
                    </a:lnTo>
                    <a:lnTo>
                      <a:pt x="1086" y="96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176">
                <a:extLst>
                  <a:ext uri="{FF2B5EF4-FFF2-40B4-BE49-F238E27FC236}">
                    <a16:creationId xmlns:a16="http://schemas.microsoft.com/office/drawing/2014/main" id="{97CFAC7E-9529-40E1-85BF-D2C4AEE67A3B}"/>
                  </a:ext>
                </a:extLst>
              </p:cNvPr>
              <p:cNvSpPr>
                <a:spLocks/>
              </p:cNvSpPr>
              <p:nvPr/>
            </p:nvSpPr>
            <p:spPr bwMode="gray">
              <a:xfrm>
                <a:off x="2245996" y="2748280"/>
                <a:ext cx="841375" cy="1290637"/>
              </a:xfrm>
              <a:custGeom>
                <a:avLst/>
                <a:gdLst>
                  <a:gd name="T0" fmla="*/ 40 w 1060"/>
                  <a:gd name="T1" fmla="*/ 0 h 1627"/>
                  <a:gd name="T2" fmla="*/ 0 w 1060"/>
                  <a:gd name="T3" fmla="*/ 154 h 1627"/>
                  <a:gd name="T4" fmla="*/ 172 w 1060"/>
                  <a:gd name="T5" fmla="*/ 406 h 1627"/>
                  <a:gd name="T6" fmla="*/ 172 w 1060"/>
                  <a:gd name="T7" fmla="*/ 403 h 1627"/>
                  <a:gd name="T8" fmla="*/ 174 w 1060"/>
                  <a:gd name="T9" fmla="*/ 400 h 1627"/>
                  <a:gd name="T10" fmla="*/ 177 w 1060"/>
                  <a:gd name="T11" fmla="*/ 389 h 1627"/>
                  <a:gd name="T12" fmla="*/ 175 w 1060"/>
                  <a:gd name="T13" fmla="*/ 385 h 1627"/>
                  <a:gd name="T14" fmla="*/ 178 w 1060"/>
                  <a:gd name="T15" fmla="*/ 360 h 1627"/>
                  <a:gd name="T16" fmla="*/ 176 w 1060"/>
                  <a:gd name="T17" fmla="*/ 351 h 1627"/>
                  <a:gd name="T18" fmla="*/ 178 w 1060"/>
                  <a:gd name="T19" fmla="*/ 348 h 1627"/>
                  <a:gd name="T20" fmla="*/ 184 w 1060"/>
                  <a:gd name="T21" fmla="*/ 347 h 1627"/>
                  <a:gd name="T22" fmla="*/ 192 w 1060"/>
                  <a:gd name="T23" fmla="*/ 349 h 1627"/>
                  <a:gd name="T24" fmla="*/ 195 w 1060"/>
                  <a:gd name="T25" fmla="*/ 352 h 1627"/>
                  <a:gd name="T26" fmla="*/ 195 w 1060"/>
                  <a:gd name="T27" fmla="*/ 354 h 1627"/>
                  <a:gd name="T28" fmla="*/ 198 w 1060"/>
                  <a:gd name="T29" fmla="*/ 357 h 1627"/>
                  <a:gd name="T30" fmla="*/ 203 w 1060"/>
                  <a:gd name="T31" fmla="*/ 357 h 1627"/>
                  <a:gd name="T32" fmla="*/ 210 w 1060"/>
                  <a:gd name="T33" fmla="*/ 335 h 1627"/>
                  <a:gd name="T34" fmla="*/ 215 w 1060"/>
                  <a:gd name="T35" fmla="*/ 308 h 1627"/>
                  <a:gd name="T36" fmla="*/ 265 w 1060"/>
                  <a:gd name="T37" fmla="*/ 49 h 1627"/>
                  <a:gd name="T38" fmla="*/ 152 w 1060"/>
                  <a:gd name="T39" fmla="*/ 26 h 1627"/>
                  <a:gd name="T40" fmla="*/ 40 w 1060"/>
                  <a:gd name="T41" fmla="*/ 0 h 16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0" h="1627">
                    <a:moveTo>
                      <a:pt x="158" y="0"/>
                    </a:moveTo>
                    <a:lnTo>
                      <a:pt x="0" y="618"/>
                    </a:lnTo>
                    <a:lnTo>
                      <a:pt x="686" y="1627"/>
                    </a:lnTo>
                    <a:lnTo>
                      <a:pt x="686" y="1614"/>
                    </a:lnTo>
                    <a:lnTo>
                      <a:pt x="693" y="1601"/>
                    </a:lnTo>
                    <a:lnTo>
                      <a:pt x="705" y="1559"/>
                    </a:lnTo>
                    <a:lnTo>
                      <a:pt x="699" y="1543"/>
                    </a:lnTo>
                    <a:lnTo>
                      <a:pt x="709" y="1443"/>
                    </a:lnTo>
                    <a:lnTo>
                      <a:pt x="702" y="1405"/>
                    </a:lnTo>
                    <a:lnTo>
                      <a:pt x="709" y="1395"/>
                    </a:lnTo>
                    <a:lnTo>
                      <a:pt x="734" y="1388"/>
                    </a:lnTo>
                    <a:lnTo>
                      <a:pt x="767" y="1398"/>
                    </a:lnTo>
                    <a:lnTo>
                      <a:pt x="780" y="1411"/>
                    </a:lnTo>
                    <a:lnTo>
                      <a:pt x="777" y="1418"/>
                    </a:lnTo>
                    <a:lnTo>
                      <a:pt x="790" y="1430"/>
                    </a:lnTo>
                    <a:lnTo>
                      <a:pt x="809" y="1430"/>
                    </a:lnTo>
                    <a:lnTo>
                      <a:pt x="838" y="1343"/>
                    </a:lnTo>
                    <a:lnTo>
                      <a:pt x="860" y="1233"/>
                    </a:lnTo>
                    <a:lnTo>
                      <a:pt x="1060" y="199"/>
                    </a:lnTo>
                    <a:lnTo>
                      <a:pt x="606" y="105"/>
                    </a:lnTo>
                    <a:lnTo>
                      <a:pt x="158" y="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177">
                <a:extLst>
                  <a:ext uri="{FF2B5EF4-FFF2-40B4-BE49-F238E27FC236}">
                    <a16:creationId xmlns:a16="http://schemas.microsoft.com/office/drawing/2014/main" id="{6DB8DC70-67A3-407D-90CF-D94EE900DC71}"/>
                  </a:ext>
                </a:extLst>
              </p:cNvPr>
              <p:cNvSpPr>
                <a:spLocks/>
              </p:cNvSpPr>
              <p:nvPr/>
            </p:nvSpPr>
            <p:spPr bwMode="gray">
              <a:xfrm>
                <a:off x="2682558" y="3727768"/>
                <a:ext cx="898525" cy="1041400"/>
              </a:xfrm>
              <a:custGeom>
                <a:avLst/>
                <a:gdLst>
                  <a:gd name="T0" fmla="*/ 241 w 1131"/>
                  <a:gd name="T1" fmla="*/ 328 h 1312"/>
                  <a:gd name="T2" fmla="*/ 283 w 1131"/>
                  <a:gd name="T3" fmla="*/ 33 h 1312"/>
                  <a:gd name="T4" fmla="*/ 78 w 1131"/>
                  <a:gd name="T5" fmla="*/ 0 h 1312"/>
                  <a:gd name="T6" fmla="*/ 78 w 1131"/>
                  <a:gd name="T7" fmla="*/ 0 h 1312"/>
                  <a:gd name="T8" fmla="*/ 72 w 1131"/>
                  <a:gd name="T9" fmla="*/ 28 h 1312"/>
                  <a:gd name="T10" fmla="*/ 65 w 1131"/>
                  <a:gd name="T11" fmla="*/ 50 h 1312"/>
                  <a:gd name="T12" fmla="*/ 60 w 1131"/>
                  <a:gd name="T13" fmla="*/ 50 h 1312"/>
                  <a:gd name="T14" fmla="*/ 57 w 1131"/>
                  <a:gd name="T15" fmla="*/ 47 h 1312"/>
                  <a:gd name="T16" fmla="*/ 58 w 1131"/>
                  <a:gd name="T17" fmla="*/ 45 h 1312"/>
                  <a:gd name="T18" fmla="*/ 54 w 1131"/>
                  <a:gd name="T19" fmla="*/ 42 h 1312"/>
                  <a:gd name="T20" fmla="*/ 46 w 1131"/>
                  <a:gd name="T21" fmla="*/ 39 h 1312"/>
                  <a:gd name="T22" fmla="*/ 40 w 1131"/>
                  <a:gd name="T23" fmla="*/ 41 h 1312"/>
                  <a:gd name="T24" fmla="*/ 38 w 1131"/>
                  <a:gd name="T25" fmla="*/ 43 h 1312"/>
                  <a:gd name="T26" fmla="*/ 40 w 1131"/>
                  <a:gd name="T27" fmla="*/ 53 h 1312"/>
                  <a:gd name="T28" fmla="*/ 37 w 1131"/>
                  <a:gd name="T29" fmla="*/ 78 h 1312"/>
                  <a:gd name="T30" fmla="*/ 39 w 1131"/>
                  <a:gd name="T31" fmla="*/ 82 h 1312"/>
                  <a:gd name="T32" fmla="*/ 36 w 1131"/>
                  <a:gd name="T33" fmla="*/ 92 h 1312"/>
                  <a:gd name="T34" fmla="*/ 34 w 1131"/>
                  <a:gd name="T35" fmla="*/ 96 h 1312"/>
                  <a:gd name="T36" fmla="*/ 34 w 1131"/>
                  <a:gd name="T37" fmla="*/ 99 h 1312"/>
                  <a:gd name="T38" fmla="*/ 34 w 1131"/>
                  <a:gd name="T39" fmla="*/ 106 h 1312"/>
                  <a:gd name="T40" fmla="*/ 34 w 1131"/>
                  <a:gd name="T41" fmla="*/ 108 h 1312"/>
                  <a:gd name="T42" fmla="*/ 34 w 1131"/>
                  <a:gd name="T43" fmla="*/ 111 h 1312"/>
                  <a:gd name="T44" fmla="*/ 37 w 1131"/>
                  <a:gd name="T45" fmla="*/ 117 h 1312"/>
                  <a:gd name="T46" fmla="*/ 37 w 1131"/>
                  <a:gd name="T47" fmla="*/ 122 h 1312"/>
                  <a:gd name="T48" fmla="*/ 39 w 1131"/>
                  <a:gd name="T49" fmla="*/ 126 h 1312"/>
                  <a:gd name="T50" fmla="*/ 41 w 1131"/>
                  <a:gd name="T51" fmla="*/ 133 h 1312"/>
                  <a:gd name="T52" fmla="*/ 43 w 1131"/>
                  <a:gd name="T53" fmla="*/ 133 h 1312"/>
                  <a:gd name="T54" fmla="*/ 45 w 1131"/>
                  <a:gd name="T55" fmla="*/ 137 h 1312"/>
                  <a:gd name="T56" fmla="*/ 46 w 1131"/>
                  <a:gd name="T57" fmla="*/ 142 h 1312"/>
                  <a:gd name="T58" fmla="*/ 45 w 1131"/>
                  <a:gd name="T59" fmla="*/ 144 h 1312"/>
                  <a:gd name="T60" fmla="*/ 44 w 1131"/>
                  <a:gd name="T61" fmla="*/ 142 h 1312"/>
                  <a:gd name="T62" fmla="*/ 38 w 1131"/>
                  <a:gd name="T63" fmla="*/ 146 h 1312"/>
                  <a:gd name="T64" fmla="*/ 33 w 1131"/>
                  <a:gd name="T65" fmla="*/ 149 h 1312"/>
                  <a:gd name="T66" fmla="*/ 28 w 1131"/>
                  <a:gd name="T67" fmla="*/ 155 h 1312"/>
                  <a:gd name="T68" fmla="*/ 25 w 1131"/>
                  <a:gd name="T69" fmla="*/ 169 h 1312"/>
                  <a:gd name="T70" fmla="*/ 17 w 1131"/>
                  <a:gd name="T71" fmla="*/ 180 h 1312"/>
                  <a:gd name="T72" fmla="*/ 12 w 1131"/>
                  <a:gd name="T73" fmla="*/ 180 h 1312"/>
                  <a:gd name="T74" fmla="*/ 12 w 1131"/>
                  <a:gd name="T75" fmla="*/ 183 h 1312"/>
                  <a:gd name="T76" fmla="*/ 13 w 1131"/>
                  <a:gd name="T77" fmla="*/ 187 h 1312"/>
                  <a:gd name="T78" fmla="*/ 13 w 1131"/>
                  <a:gd name="T79" fmla="*/ 190 h 1312"/>
                  <a:gd name="T80" fmla="*/ 11 w 1131"/>
                  <a:gd name="T81" fmla="*/ 196 h 1312"/>
                  <a:gd name="T82" fmla="*/ 12 w 1131"/>
                  <a:gd name="T83" fmla="*/ 200 h 1312"/>
                  <a:gd name="T84" fmla="*/ 17 w 1131"/>
                  <a:gd name="T85" fmla="*/ 204 h 1312"/>
                  <a:gd name="T86" fmla="*/ 18 w 1131"/>
                  <a:gd name="T87" fmla="*/ 206 h 1312"/>
                  <a:gd name="T88" fmla="*/ 17 w 1131"/>
                  <a:gd name="T89" fmla="*/ 208 h 1312"/>
                  <a:gd name="T90" fmla="*/ 16 w 1131"/>
                  <a:gd name="T91" fmla="*/ 212 h 1312"/>
                  <a:gd name="T92" fmla="*/ 13 w 1131"/>
                  <a:gd name="T93" fmla="*/ 216 h 1312"/>
                  <a:gd name="T94" fmla="*/ 11 w 1131"/>
                  <a:gd name="T95" fmla="*/ 215 h 1312"/>
                  <a:gd name="T96" fmla="*/ 4 w 1131"/>
                  <a:gd name="T97" fmla="*/ 214 h 1312"/>
                  <a:gd name="T98" fmla="*/ 0 w 1131"/>
                  <a:gd name="T99" fmla="*/ 226 h 1312"/>
                  <a:gd name="T100" fmla="*/ 153 w 1131"/>
                  <a:gd name="T101" fmla="*/ 315 h 1312"/>
                  <a:gd name="T102" fmla="*/ 241 w 1131"/>
                  <a:gd name="T103" fmla="*/ 328 h 1312"/>
                  <a:gd name="T104" fmla="*/ 241 w 1131"/>
                  <a:gd name="T105" fmla="*/ 328 h 13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1" h="1312">
                    <a:moveTo>
                      <a:pt x="963" y="1312"/>
                    </a:moveTo>
                    <a:lnTo>
                      <a:pt x="1131" y="129"/>
                    </a:lnTo>
                    <a:lnTo>
                      <a:pt x="309" y="0"/>
                    </a:lnTo>
                    <a:lnTo>
                      <a:pt x="287" y="110"/>
                    </a:lnTo>
                    <a:lnTo>
                      <a:pt x="258" y="197"/>
                    </a:lnTo>
                    <a:lnTo>
                      <a:pt x="239" y="197"/>
                    </a:lnTo>
                    <a:lnTo>
                      <a:pt x="226" y="185"/>
                    </a:lnTo>
                    <a:lnTo>
                      <a:pt x="229" y="178"/>
                    </a:lnTo>
                    <a:lnTo>
                      <a:pt x="216" y="165"/>
                    </a:lnTo>
                    <a:lnTo>
                      <a:pt x="183" y="155"/>
                    </a:lnTo>
                    <a:lnTo>
                      <a:pt x="158" y="162"/>
                    </a:lnTo>
                    <a:lnTo>
                      <a:pt x="151" y="172"/>
                    </a:lnTo>
                    <a:lnTo>
                      <a:pt x="158" y="210"/>
                    </a:lnTo>
                    <a:lnTo>
                      <a:pt x="148" y="310"/>
                    </a:lnTo>
                    <a:lnTo>
                      <a:pt x="154" y="326"/>
                    </a:lnTo>
                    <a:lnTo>
                      <a:pt x="142" y="368"/>
                    </a:lnTo>
                    <a:lnTo>
                      <a:pt x="135" y="381"/>
                    </a:lnTo>
                    <a:lnTo>
                      <a:pt x="135" y="394"/>
                    </a:lnTo>
                    <a:lnTo>
                      <a:pt x="135" y="422"/>
                    </a:lnTo>
                    <a:lnTo>
                      <a:pt x="135" y="432"/>
                    </a:lnTo>
                    <a:lnTo>
                      <a:pt x="135" y="443"/>
                    </a:lnTo>
                    <a:lnTo>
                      <a:pt x="148" y="468"/>
                    </a:lnTo>
                    <a:lnTo>
                      <a:pt x="148" y="487"/>
                    </a:lnTo>
                    <a:lnTo>
                      <a:pt x="154" y="503"/>
                    </a:lnTo>
                    <a:lnTo>
                      <a:pt x="161" y="529"/>
                    </a:lnTo>
                    <a:lnTo>
                      <a:pt x="170" y="532"/>
                    </a:lnTo>
                    <a:lnTo>
                      <a:pt x="180" y="548"/>
                    </a:lnTo>
                    <a:lnTo>
                      <a:pt x="183" y="567"/>
                    </a:lnTo>
                    <a:lnTo>
                      <a:pt x="180" y="574"/>
                    </a:lnTo>
                    <a:lnTo>
                      <a:pt x="174" y="567"/>
                    </a:lnTo>
                    <a:lnTo>
                      <a:pt x="151" y="584"/>
                    </a:lnTo>
                    <a:lnTo>
                      <a:pt x="129" y="594"/>
                    </a:lnTo>
                    <a:lnTo>
                      <a:pt x="110" y="620"/>
                    </a:lnTo>
                    <a:lnTo>
                      <a:pt x="97" y="674"/>
                    </a:lnTo>
                    <a:lnTo>
                      <a:pt x="65" y="719"/>
                    </a:lnTo>
                    <a:lnTo>
                      <a:pt x="45" y="719"/>
                    </a:lnTo>
                    <a:lnTo>
                      <a:pt x="45" y="729"/>
                    </a:lnTo>
                    <a:lnTo>
                      <a:pt x="49" y="745"/>
                    </a:lnTo>
                    <a:lnTo>
                      <a:pt x="49" y="758"/>
                    </a:lnTo>
                    <a:lnTo>
                      <a:pt x="41" y="784"/>
                    </a:lnTo>
                    <a:lnTo>
                      <a:pt x="45" y="797"/>
                    </a:lnTo>
                    <a:lnTo>
                      <a:pt x="68" y="816"/>
                    </a:lnTo>
                    <a:lnTo>
                      <a:pt x="71" y="822"/>
                    </a:lnTo>
                    <a:lnTo>
                      <a:pt x="68" y="832"/>
                    </a:lnTo>
                    <a:lnTo>
                      <a:pt x="62" y="848"/>
                    </a:lnTo>
                    <a:lnTo>
                      <a:pt x="49" y="861"/>
                    </a:lnTo>
                    <a:lnTo>
                      <a:pt x="41" y="857"/>
                    </a:lnTo>
                    <a:lnTo>
                      <a:pt x="13" y="854"/>
                    </a:lnTo>
                    <a:lnTo>
                      <a:pt x="0" y="903"/>
                    </a:lnTo>
                    <a:lnTo>
                      <a:pt x="610" y="1257"/>
                    </a:lnTo>
                    <a:lnTo>
                      <a:pt x="963" y="1312"/>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178">
                <a:extLst>
                  <a:ext uri="{FF2B5EF4-FFF2-40B4-BE49-F238E27FC236}">
                    <a16:creationId xmlns:a16="http://schemas.microsoft.com/office/drawing/2014/main" id="{E10194A2-7A05-4778-A05D-B8F6A136D511}"/>
                  </a:ext>
                </a:extLst>
              </p:cNvPr>
              <p:cNvSpPr>
                <a:spLocks/>
              </p:cNvSpPr>
              <p:nvPr/>
            </p:nvSpPr>
            <p:spPr bwMode="gray">
              <a:xfrm>
                <a:off x="3581083" y="3168968"/>
                <a:ext cx="957263" cy="757237"/>
              </a:xfrm>
              <a:custGeom>
                <a:avLst/>
                <a:gdLst>
                  <a:gd name="T0" fmla="*/ 0 w 1205"/>
                  <a:gd name="T1" fmla="*/ 208 h 954"/>
                  <a:gd name="T2" fmla="*/ 29 w 1205"/>
                  <a:gd name="T3" fmla="*/ 0 h 954"/>
                  <a:gd name="T4" fmla="*/ 224 w 1205"/>
                  <a:gd name="T5" fmla="*/ 21 h 954"/>
                  <a:gd name="T6" fmla="*/ 302 w 1205"/>
                  <a:gd name="T7" fmla="*/ 28 h 954"/>
                  <a:gd name="T8" fmla="*/ 299 w 1205"/>
                  <a:gd name="T9" fmla="*/ 81 h 954"/>
                  <a:gd name="T10" fmla="*/ 290 w 1205"/>
                  <a:gd name="T11" fmla="*/ 239 h 954"/>
                  <a:gd name="T12" fmla="*/ 249 w 1205"/>
                  <a:gd name="T13" fmla="*/ 236 h 954"/>
                  <a:gd name="T14" fmla="*/ 0 w 1205"/>
                  <a:gd name="T15" fmla="*/ 208 h 9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05" h="954">
                    <a:moveTo>
                      <a:pt x="0" y="831"/>
                    </a:moveTo>
                    <a:lnTo>
                      <a:pt x="113" y="0"/>
                    </a:lnTo>
                    <a:lnTo>
                      <a:pt x="893" y="84"/>
                    </a:lnTo>
                    <a:lnTo>
                      <a:pt x="1205" y="110"/>
                    </a:lnTo>
                    <a:lnTo>
                      <a:pt x="1196" y="323"/>
                    </a:lnTo>
                    <a:lnTo>
                      <a:pt x="1157" y="954"/>
                    </a:lnTo>
                    <a:lnTo>
                      <a:pt x="995" y="944"/>
                    </a:lnTo>
                    <a:lnTo>
                      <a:pt x="0" y="831"/>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179">
                <a:extLst>
                  <a:ext uri="{FF2B5EF4-FFF2-40B4-BE49-F238E27FC236}">
                    <a16:creationId xmlns:a16="http://schemas.microsoft.com/office/drawing/2014/main" id="{111AC455-BFDB-4BD1-9CF4-EF3B3D7D2D53}"/>
                  </a:ext>
                </a:extLst>
              </p:cNvPr>
              <p:cNvSpPr>
                <a:spLocks/>
              </p:cNvSpPr>
              <p:nvPr/>
            </p:nvSpPr>
            <p:spPr bwMode="gray">
              <a:xfrm>
                <a:off x="3447733" y="3829368"/>
                <a:ext cx="923925" cy="954087"/>
              </a:xfrm>
              <a:custGeom>
                <a:avLst/>
                <a:gdLst>
                  <a:gd name="T0" fmla="*/ 42 w 1163"/>
                  <a:gd name="T1" fmla="*/ 0 h 1203"/>
                  <a:gd name="T2" fmla="*/ 0 w 1163"/>
                  <a:gd name="T3" fmla="*/ 295 h 1203"/>
                  <a:gd name="T4" fmla="*/ 0 w 1163"/>
                  <a:gd name="T5" fmla="*/ 295 h 1203"/>
                  <a:gd name="T6" fmla="*/ 38 w 1163"/>
                  <a:gd name="T7" fmla="*/ 300 h 1203"/>
                  <a:gd name="T8" fmla="*/ 42 w 1163"/>
                  <a:gd name="T9" fmla="*/ 277 h 1203"/>
                  <a:gd name="T10" fmla="*/ 114 w 1163"/>
                  <a:gd name="T11" fmla="*/ 286 h 1203"/>
                  <a:gd name="T12" fmla="*/ 113 w 1163"/>
                  <a:gd name="T13" fmla="*/ 285 h 1203"/>
                  <a:gd name="T14" fmla="*/ 111 w 1163"/>
                  <a:gd name="T15" fmla="*/ 281 h 1203"/>
                  <a:gd name="T16" fmla="*/ 113 w 1163"/>
                  <a:gd name="T17" fmla="*/ 278 h 1203"/>
                  <a:gd name="T18" fmla="*/ 112 w 1163"/>
                  <a:gd name="T19" fmla="*/ 277 h 1203"/>
                  <a:gd name="T20" fmla="*/ 111 w 1163"/>
                  <a:gd name="T21" fmla="*/ 275 h 1203"/>
                  <a:gd name="T22" fmla="*/ 112 w 1163"/>
                  <a:gd name="T23" fmla="*/ 274 h 1203"/>
                  <a:gd name="T24" fmla="*/ 269 w 1163"/>
                  <a:gd name="T25" fmla="*/ 290 h 1203"/>
                  <a:gd name="T26" fmla="*/ 287 w 1163"/>
                  <a:gd name="T27" fmla="*/ 54 h 1203"/>
                  <a:gd name="T28" fmla="*/ 290 w 1163"/>
                  <a:gd name="T29" fmla="*/ 54 h 1203"/>
                  <a:gd name="T30" fmla="*/ 291 w 1163"/>
                  <a:gd name="T31" fmla="*/ 28 h 1203"/>
                  <a:gd name="T32" fmla="*/ 42 w 1163"/>
                  <a:gd name="T33" fmla="*/ 0 h 1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63" h="1203">
                    <a:moveTo>
                      <a:pt x="168" y="0"/>
                    </a:moveTo>
                    <a:lnTo>
                      <a:pt x="0" y="1183"/>
                    </a:lnTo>
                    <a:lnTo>
                      <a:pt x="152" y="1203"/>
                    </a:lnTo>
                    <a:lnTo>
                      <a:pt x="165" y="1109"/>
                    </a:lnTo>
                    <a:lnTo>
                      <a:pt x="454" y="1144"/>
                    </a:lnTo>
                    <a:lnTo>
                      <a:pt x="451" y="1141"/>
                    </a:lnTo>
                    <a:lnTo>
                      <a:pt x="442" y="1125"/>
                    </a:lnTo>
                    <a:lnTo>
                      <a:pt x="451" y="1112"/>
                    </a:lnTo>
                    <a:lnTo>
                      <a:pt x="448" y="1109"/>
                    </a:lnTo>
                    <a:lnTo>
                      <a:pt x="442" y="1102"/>
                    </a:lnTo>
                    <a:lnTo>
                      <a:pt x="448" y="1099"/>
                    </a:lnTo>
                    <a:lnTo>
                      <a:pt x="1074" y="1161"/>
                    </a:lnTo>
                    <a:lnTo>
                      <a:pt x="1147" y="217"/>
                    </a:lnTo>
                    <a:lnTo>
                      <a:pt x="1157" y="217"/>
                    </a:lnTo>
                    <a:lnTo>
                      <a:pt x="1163" y="113"/>
                    </a:lnTo>
                    <a:lnTo>
                      <a:pt x="168" y="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180">
                <a:extLst>
                  <a:ext uri="{FF2B5EF4-FFF2-40B4-BE49-F238E27FC236}">
                    <a16:creationId xmlns:a16="http://schemas.microsoft.com/office/drawing/2014/main" id="{22A634F4-78D0-4F4F-9D16-714740FBFC7A}"/>
                  </a:ext>
                </a:extLst>
              </p:cNvPr>
              <p:cNvSpPr>
                <a:spLocks/>
              </p:cNvSpPr>
              <p:nvPr/>
            </p:nvSpPr>
            <p:spPr bwMode="gray">
              <a:xfrm>
                <a:off x="4358958" y="1911668"/>
                <a:ext cx="866775" cy="541337"/>
              </a:xfrm>
              <a:custGeom>
                <a:avLst/>
                <a:gdLst>
                  <a:gd name="T0" fmla="*/ 0 w 1093"/>
                  <a:gd name="T1" fmla="*/ 158 h 683"/>
                  <a:gd name="T2" fmla="*/ 14 w 1093"/>
                  <a:gd name="T3" fmla="*/ 0 h 683"/>
                  <a:gd name="T4" fmla="*/ 133 w 1093"/>
                  <a:gd name="T5" fmla="*/ 8 h 683"/>
                  <a:gd name="T6" fmla="*/ 251 w 1093"/>
                  <a:gd name="T7" fmla="*/ 12 h 683"/>
                  <a:gd name="T8" fmla="*/ 251 w 1093"/>
                  <a:gd name="T9" fmla="*/ 16 h 683"/>
                  <a:gd name="T10" fmla="*/ 255 w 1093"/>
                  <a:gd name="T11" fmla="*/ 28 h 683"/>
                  <a:gd name="T12" fmla="*/ 253 w 1093"/>
                  <a:gd name="T13" fmla="*/ 31 h 683"/>
                  <a:gd name="T14" fmla="*/ 253 w 1093"/>
                  <a:gd name="T15" fmla="*/ 41 h 683"/>
                  <a:gd name="T16" fmla="*/ 253 w 1093"/>
                  <a:gd name="T17" fmla="*/ 55 h 683"/>
                  <a:gd name="T18" fmla="*/ 257 w 1093"/>
                  <a:gd name="T19" fmla="*/ 72 h 683"/>
                  <a:gd name="T20" fmla="*/ 261 w 1093"/>
                  <a:gd name="T21" fmla="*/ 77 h 683"/>
                  <a:gd name="T22" fmla="*/ 264 w 1093"/>
                  <a:gd name="T23" fmla="*/ 91 h 683"/>
                  <a:gd name="T24" fmla="*/ 265 w 1093"/>
                  <a:gd name="T25" fmla="*/ 118 h 683"/>
                  <a:gd name="T26" fmla="*/ 266 w 1093"/>
                  <a:gd name="T27" fmla="*/ 123 h 683"/>
                  <a:gd name="T28" fmla="*/ 266 w 1093"/>
                  <a:gd name="T29" fmla="*/ 133 h 683"/>
                  <a:gd name="T30" fmla="*/ 266 w 1093"/>
                  <a:gd name="T31" fmla="*/ 137 h 683"/>
                  <a:gd name="T32" fmla="*/ 273 w 1093"/>
                  <a:gd name="T33" fmla="*/ 156 h 683"/>
                  <a:gd name="T34" fmla="*/ 272 w 1093"/>
                  <a:gd name="T35" fmla="*/ 162 h 683"/>
                  <a:gd name="T36" fmla="*/ 272 w 1093"/>
                  <a:gd name="T37" fmla="*/ 170 h 683"/>
                  <a:gd name="T38" fmla="*/ 0 w 1093"/>
                  <a:gd name="T39" fmla="*/ 158 h 68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93" h="683">
                    <a:moveTo>
                      <a:pt x="0" y="635"/>
                    </a:moveTo>
                    <a:lnTo>
                      <a:pt x="56" y="0"/>
                    </a:lnTo>
                    <a:lnTo>
                      <a:pt x="535" y="35"/>
                    </a:lnTo>
                    <a:lnTo>
                      <a:pt x="1005" y="48"/>
                    </a:lnTo>
                    <a:lnTo>
                      <a:pt x="1005" y="64"/>
                    </a:lnTo>
                    <a:lnTo>
                      <a:pt x="1022" y="113"/>
                    </a:lnTo>
                    <a:lnTo>
                      <a:pt x="1015" y="125"/>
                    </a:lnTo>
                    <a:lnTo>
                      <a:pt x="1012" y="164"/>
                    </a:lnTo>
                    <a:lnTo>
                      <a:pt x="1012" y="222"/>
                    </a:lnTo>
                    <a:lnTo>
                      <a:pt x="1029" y="290"/>
                    </a:lnTo>
                    <a:lnTo>
                      <a:pt x="1045" y="309"/>
                    </a:lnTo>
                    <a:lnTo>
                      <a:pt x="1058" y="367"/>
                    </a:lnTo>
                    <a:lnTo>
                      <a:pt x="1061" y="473"/>
                    </a:lnTo>
                    <a:lnTo>
                      <a:pt x="1064" y="493"/>
                    </a:lnTo>
                    <a:lnTo>
                      <a:pt x="1064" y="532"/>
                    </a:lnTo>
                    <a:lnTo>
                      <a:pt x="1067" y="548"/>
                    </a:lnTo>
                    <a:lnTo>
                      <a:pt x="1093" y="624"/>
                    </a:lnTo>
                    <a:lnTo>
                      <a:pt x="1090" y="651"/>
                    </a:lnTo>
                    <a:lnTo>
                      <a:pt x="1090" y="683"/>
                    </a:lnTo>
                    <a:lnTo>
                      <a:pt x="0" y="635"/>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181">
                <a:extLst>
                  <a:ext uri="{FF2B5EF4-FFF2-40B4-BE49-F238E27FC236}">
                    <a16:creationId xmlns:a16="http://schemas.microsoft.com/office/drawing/2014/main" id="{C893251E-2B69-48D1-97B3-AA64842C9FB5}"/>
                  </a:ext>
                </a:extLst>
              </p:cNvPr>
              <p:cNvSpPr>
                <a:spLocks/>
              </p:cNvSpPr>
              <p:nvPr/>
            </p:nvSpPr>
            <p:spPr bwMode="gray">
              <a:xfrm>
                <a:off x="4317683" y="2416493"/>
                <a:ext cx="922338" cy="620712"/>
              </a:xfrm>
              <a:custGeom>
                <a:avLst/>
                <a:gdLst>
                  <a:gd name="T0" fmla="*/ 0 w 1163"/>
                  <a:gd name="T1" fmla="*/ 154 h 782"/>
                  <a:gd name="T2" fmla="*/ 8 w 1163"/>
                  <a:gd name="T3" fmla="*/ 51 h 782"/>
                  <a:gd name="T4" fmla="*/ 12 w 1163"/>
                  <a:gd name="T5" fmla="*/ 0 h 782"/>
                  <a:gd name="T6" fmla="*/ 285 w 1163"/>
                  <a:gd name="T7" fmla="*/ 12 h 782"/>
                  <a:gd name="T8" fmla="*/ 286 w 1163"/>
                  <a:gd name="T9" fmla="*/ 16 h 782"/>
                  <a:gd name="T10" fmla="*/ 283 w 1163"/>
                  <a:gd name="T11" fmla="*/ 22 h 782"/>
                  <a:gd name="T12" fmla="*/ 276 w 1163"/>
                  <a:gd name="T13" fmla="*/ 28 h 782"/>
                  <a:gd name="T14" fmla="*/ 277 w 1163"/>
                  <a:gd name="T15" fmla="*/ 33 h 782"/>
                  <a:gd name="T16" fmla="*/ 290 w 1163"/>
                  <a:gd name="T17" fmla="*/ 45 h 782"/>
                  <a:gd name="T18" fmla="*/ 290 w 1163"/>
                  <a:gd name="T19" fmla="*/ 141 h 782"/>
                  <a:gd name="T20" fmla="*/ 288 w 1163"/>
                  <a:gd name="T21" fmla="*/ 141 h 782"/>
                  <a:gd name="T22" fmla="*/ 285 w 1163"/>
                  <a:gd name="T23" fmla="*/ 141 h 782"/>
                  <a:gd name="T24" fmla="*/ 286 w 1163"/>
                  <a:gd name="T25" fmla="*/ 145 h 782"/>
                  <a:gd name="T26" fmla="*/ 287 w 1163"/>
                  <a:gd name="T27" fmla="*/ 148 h 782"/>
                  <a:gd name="T28" fmla="*/ 286 w 1163"/>
                  <a:gd name="T29" fmla="*/ 153 h 782"/>
                  <a:gd name="T30" fmla="*/ 288 w 1163"/>
                  <a:gd name="T31" fmla="*/ 156 h 782"/>
                  <a:gd name="T32" fmla="*/ 290 w 1163"/>
                  <a:gd name="T33" fmla="*/ 163 h 782"/>
                  <a:gd name="T34" fmla="*/ 286 w 1163"/>
                  <a:gd name="T35" fmla="*/ 166 h 782"/>
                  <a:gd name="T36" fmla="*/ 288 w 1163"/>
                  <a:gd name="T37" fmla="*/ 171 h 782"/>
                  <a:gd name="T38" fmla="*/ 284 w 1163"/>
                  <a:gd name="T39" fmla="*/ 180 h 782"/>
                  <a:gd name="T40" fmla="*/ 288 w 1163"/>
                  <a:gd name="T41" fmla="*/ 190 h 782"/>
                  <a:gd name="T42" fmla="*/ 289 w 1163"/>
                  <a:gd name="T43" fmla="*/ 194 h 782"/>
                  <a:gd name="T44" fmla="*/ 289 w 1163"/>
                  <a:gd name="T45" fmla="*/ 196 h 782"/>
                  <a:gd name="T46" fmla="*/ 281 w 1163"/>
                  <a:gd name="T47" fmla="*/ 190 h 782"/>
                  <a:gd name="T48" fmla="*/ 264 w 1163"/>
                  <a:gd name="T49" fmla="*/ 179 h 782"/>
                  <a:gd name="T50" fmla="*/ 260 w 1163"/>
                  <a:gd name="T51" fmla="*/ 178 h 782"/>
                  <a:gd name="T52" fmla="*/ 253 w 1163"/>
                  <a:gd name="T53" fmla="*/ 178 h 782"/>
                  <a:gd name="T54" fmla="*/ 247 w 1163"/>
                  <a:gd name="T55" fmla="*/ 182 h 782"/>
                  <a:gd name="T56" fmla="*/ 241 w 1163"/>
                  <a:gd name="T57" fmla="*/ 184 h 782"/>
                  <a:gd name="T58" fmla="*/ 237 w 1163"/>
                  <a:gd name="T59" fmla="*/ 182 h 782"/>
                  <a:gd name="T60" fmla="*/ 233 w 1163"/>
                  <a:gd name="T61" fmla="*/ 175 h 782"/>
                  <a:gd name="T62" fmla="*/ 229 w 1163"/>
                  <a:gd name="T63" fmla="*/ 173 h 782"/>
                  <a:gd name="T64" fmla="*/ 223 w 1163"/>
                  <a:gd name="T65" fmla="*/ 174 h 782"/>
                  <a:gd name="T66" fmla="*/ 216 w 1163"/>
                  <a:gd name="T67" fmla="*/ 174 h 782"/>
                  <a:gd name="T68" fmla="*/ 211 w 1163"/>
                  <a:gd name="T69" fmla="*/ 165 h 782"/>
                  <a:gd name="T70" fmla="*/ 0 w 1163"/>
                  <a:gd name="T71" fmla="*/ 154 h 7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63" h="782">
                    <a:moveTo>
                      <a:pt x="0" y="615"/>
                    </a:moveTo>
                    <a:lnTo>
                      <a:pt x="35" y="203"/>
                    </a:lnTo>
                    <a:lnTo>
                      <a:pt x="51" y="0"/>
                    </a:lnTo>
                    <a:lnTo>
                      <a:pt x="1141" y="48"/>
                    </a:lnTo>
                    <a:lnTo>
                      <a:pt x="1144" y="64"/>
                    </a:lnTo>
                    <a:lnTo>
                      <a:pt x="1134" y="86"/>
                    </a:lnTo>
                    <a:lnTo>
                      <a:pt x="1105" y="112"/>
                    </a:lnTo>
                    <a:lnTo>
                      <a:pt x="1109" y="132"/>
                    </a:lnTo>
                    <a:lnTo>
                      <a:pt x="1160" y="180"/>
                    </a:lnTo>
                    <a:lnTo>
                      <a:pt x="1163" y="564"/>
                    </a:lnTo>
                    <a:lnTo>
                      <a:pt x="1153" y="564"/>
                    </a:lnTo>
                    <a:lnTo>
                      <a:pt x="1141" y="564"/>
                    </a:lnTo>
                    <a:lnTo>
                      <a:pt x="1147" y="577"/>
                    </a:lnTo>
                    <a:lnTo>
                      <a:pt x="1150" y="589"/>
                    </a:lnTo>
                    <a:lnTo>
                      <a:pt x="1144" y="609"/>
                    </a:lnTo>
                    <a:lnTo>
                      <a:pt x="1153" y="621"/>
                    </a:lnTo>
                    <a:lnTo>
                      <a:pt x="1160" y="650"/>
                    </a:lnTo>
                    <a:lnTo>
                      <a:pt x="1147" y="663"/>
                    </a:lnTo>
                    <a:lnTo>
                      <a:pt x="1153" y="682"/>
                    </a:lnTo>
                    <a:lnTo>
                      <a:pt x="1137" y="718"/>
                    </a:lnTo>
                    <a:lnTo>
                      <a:pt x="1153" y="757"/>
                    </a:lnTo>
                    <a:lnTo>
                      <a:pt x="1157" y="776"/>
                    </a:lnTo>
                    <a:lnTo>
                      <a:pt x="1157" y="782"/>
                    </a:lnTo>
                    <a:lnTo>
                      <a:pt x="1125" y="760"/>
                    </a:lnTo>
                    <a:lnTo>
                      <a:pt x="1056" y="715"/>
                    </a:lnTo>
                    <a:lnTo>
                      <a:pt x="1040" y="712"/>
                    </a:lnTo>
                    <a:lnTo>
                      <a:pt x="1012" y="712"/>
                    </a:lnTo>
                    <a:lnTo>
                      <a:pt x="989" y="728"/>
                    </a:lnTo>
                    <a:lnTo>
                      <a:pt x="967" y="734"/>
                    </a:lnTo>
                    <a:lnTo>
                      <a:pt x="948" y="728"/>
                    </a:lnTo>
                    <a:lnTo>
                      <a:pt x="935" y="699"/>
                    </a:lnTo>
                    <a:lnTo>
                      <a:pt x="918" y="689"/>
                    </a:lnTo>
                    <a:lnTo>
                      <a:pt x="895" y="696"/>
                    </a:lnTo>
                    <a:lnTo>
                      <a:pt x="867" y="696"/>
                    </a:lnTo>
                    <a:lnTo>
                      <a:pt x="844" y="660"/>
                    </a:lnTo>
                    <a:lnTo>
                      <a:pt x="0" y="615"/>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182">
                <a:extLst>
                  <a:ext uri="{FF2B5EF4-FFF2-40B4-BE49-F238E27FC236}">
                    <a16:creationId xmlns:a16="http://schemas.microsoft.com/office/drawing/2014/main" id="{3A422E3E-1A87-489D-8514-EC976E9F5FF8}"/>
                  </a:ext>
                </a:extLst>
              </p:cNvPr>
              <p:cNvSpPr>
                <a:spLocks/>
              </p:cNvSpPr>
              <p:nvPr/>
            </p:nvSpPr>
            <p:spPr bwMode="gray">
              <a:xfrm>
                <a:off x="4289108" y="2903855"/>
                <a:ext cx="1087438" cy="539750"/>
              </a:xfrm>
              <a:custGeom>
                <a:avLst/>
                <a:gdLst>
                  <a:gd name="T0" fmla="*/ 0 w 1369"/>
                  <a:gd name="T1" fmla="*/ 105 h 680"/>
                  <a:gd name="T2" fmla="*/ 9 w 1369"/>
                  <a:gd name="T3" fmla="*/ 0 h 680"/>
                  <a:gd name="T4" fmla="*/ 220 w 1369"/>
                  <a:gd name="T5" fmla="*/ 12 h 680"/>
                  <a:gd name="T6" fmla="*/ 226 w 1369"/>
                  <a:gd name="T7" fmla="*/ 21 h 680"/>
                  <a:gd name="T8" fmla="*/ 233 w 1369"/>
                  <a:gd name="T9" fmla="*/ 21 h 680"/>
                  <a:gd name="T10" fmla="*/ 239 w 1369"/>
                  <a:gd name="T11" fmla="*/ 19 h 680"/>
                  <a:gd name="T12" fmla="*/ 243 w 1369"/>
                  <a:gd name="T13" fmla="*/ 21 h 680"/>
                  <a:gd name="T14" fmla="*/ 246 w 1369"/>
                  <a:gd name="T15" fmla="*/ 29 h 680"/>
                  <a:gd name="T16" fmla="*/ 251 w 1369"/>
                  <a:gd name="T17" fmla="*/ 30 h 680"/>
                  <a:gd name="T18" fmla="*/ 256 w 1369"/>
                  <a:gd name="T19" fmla="*/ 29 h 680"/>
                  <a:gd name="T20" fmla="*/ 262 w 1369"/>
                  <a:gd name="T21" fmla="*/ 25 h 680"/>
                  <a:gd name="T22" fmla="*/ 269 w 1369"/>
                  <a:gd name="T23" fmla="*/ 25 h 680"/>
                  <a:gd name="T24" fmla="*/ 273 w 1369"/>
                  <a:gd name="T25" fmla="*/ 25 h 680"/>
                  <a:gd name="T26" fmla="*/ 290 w 1369"/>
                  <a:gd name="T27" fmla="*/ 37 h 680"/>
                  <a:gd name="T28" fmla="*/ 298 w 1369"/>
                  <a:gd name="T29" fmla="*/ 42 h 680"/>
                  <a:gd name="T30" fmla="*/ 298 w 1369"/>
                  <a:gd name="T31" fmla="*/ 48 h 680"/>
                  <a:gd name="T32" fmla="*/ 304 w 1369"/>
                  <a:gd name="T33" fmla="*/ 50 h 680"/>
                  <a:gd name="T34" fmla="*/ 304 w 1369"/>
                  <a:gd name="T35" fmla="*/ 54 h 680"/>
                  <a:gd name="T36" fmla="*/ 301 w 1369"/>
                  <a:gd name="T37" fmla="*/ 62 h 680"/>
                  <a:gd name="T38" fmla="*/ 305 w 1369"/>
                  <a:gd name="T39" fmla="*/ 66 h 680"/>
                  <a:gd name="T40" fmla="*/ 308 w 1369"/>
                  <a:gd name="T41" fmla="*/ 74 h 680"/>
                  <a:gd name="T42" fmla="*/ 312 w 1369"/>
                  <a:gd name="T43" fmla="*/ 78 h 680"/>
                  <a:gd name="T44" fmla="*/ 311 w 1369"/>
                  <a:gd name="T45" fmla="*/ 82 h 680"/>
                  <a:gd name="T46" fmla="*/ 312 w 1369"/>
                  <a:gd name="T47" fmla="*/ 86 h 680"/>
                  <a:gd name="T48" fmla="*/ 318 w 1369"/>
                  <a:gd name="T49" fmla="*/ 91 h 680"/>
                  <a:gd name="T50" fmla="*/ 319 w 1369"/>
                  <a:gd name="T51" fmla="*/ 96 h 680"/>
                  <a:gd name="T52" fmla="*/ 318 w 1369"/>
                  <a:gd name="T53" fmla="*/ 100 h 680"/>
                  <a:gd name="T54" fmla="*/ 317 w 1369"/>
                  <a:gd name="T55" fmla="*/ 108 h 680"/>
                  <a:gd name="T56" fmla="*/ 322 w 1369"/>
                  <a:gd name="T57" fmla="*/ 111 h 680"/>
                  <a:gd name="T58" fmla="*/ 323 w 1369"/>
                  <a:gd name="T59" fmla="*/ 115 h 680"/>
                  <a:gd name="T60" fmla="*/ 321 w 1369"/>
                  <a:gd name="T61" fmla="*/ 119 h 680"/>
                  <a:gd name="T62" fmla="*/ 322 w 1369"/>
                  <a:gd name="T63" fmla="*/ 123 h 680"/>
                  <a:gd name="T64" fmla="*/ 325 w 1369"/>
                  <a:gd name="T65" fmla="*/ 127 h 680"/>
                  <a:gd name="T66" fmla="*/ 323 w 1369"/>
                  <a:gd name="T67" fmla="*/ 132 h 680"/>
                  <a:gd name="T68" fmla="*/ 325 w 1369"/>
                  <a:gd name="T69" fmla="*/ 137 h 680"/>
                  <a:gd name="T70" fmla="*/ 327 w 1369"/>
                  <a:gd name="T71" fmla="*/ 139 h 680"/>
                  <a:gd name="T72" fmla="*/ 329 w 1369"/>
                  <a:gd name="T73" fmla="*/ 144 h 680"/>
                  <a:gd name="T74" fmla="*/ 333 w 1369"/>
                  <a:gd name="T75" fmla="*/ 148 h 680"/>
                  <a:gd name="T76" fmla="*/ 335 w 1369"/>
                  <a:gd name="T77" fmla="*/ 155 h 680"/>
                  <a:gd name="T78" fmla="*/ 340 w 1369"/>
                  <a:gd name="T79" fmla="*/ 162 h 680"/>
                  <a:gd name="T80" fmla="*/ 343 w 1369"/>
                  <a:gd name="T81" fmla="*/ 163 h 680"/>
                  <a:gd name="T82" fmla="*/ 342 w 1369"/>
                  <a:gd name="T83" fmla="*/ 169 h 680"/>
                  <a:gd name="T84" fmla="*/ 343 w 1369"/>
                  <a:gd name="T85" fmla="*/ 170 h 680"/>
                  <a:gd name="T86" fmla="*/ 76 w 1369"/>
                  <a:gd name="T87" fmla="*/ 165 h 680"/>
                  <a:gd name="T88" fmla="*/ 78 w 1369"/>
                  <a:gd name="T89" fmla="*/ 112 h 680"/>
                  <a:gd name="T90" fmla="*/ 0 w 1369"/>
                  <a:gd name="T91" fmla="*/ 105 h 680"/>
                  <a:gd name="T92" fmla="*/ 0 w 1369"/>
                  <a:gd name="T93" fmla="*/ 105 h 6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69" h="680">
                    <a:moveTo>
                      <a:pt x="0" y="419"/>
                    </a:moveTo>
                    <a:lnTo>
                      <a:pt x="35" y="0"/>
                    </a:lnTo>
                    <a:lnTo>
                      <a:pt x="879" y="45"/>
                    </a:lnTo>
                    <a:lnTo>
                      <a:pt x="902" y="81"/>
                    </a:lnTo>
                    <a:lnTo>
                      <a:pt x="930" y="81"/>
                    </a:lnTo>
                    <a:lnTo>
                      <a:pt x="953" y="74"/>
                    </a:lnTo>
                    <a:lnTo>
                      <a:pt x="970" y="84"/>
                    </a:lnTo>
                    <a:lnTo>
                      <a:pt x="983" y="113"/>
                    </a:lnTo>
                    <a:lnTo>
                      <a:pt x="1002" y="119"/>
                    </a:lnTo>
                    <a:lnTo>
                      <a:pt x="1024" y="113"/>
                    </a:lnTo>
                    <a:lnTo>
                      <a:pt x="1047" y="97"/>
                    </a:lnTo>
                    <a:lnTo>
                      <a:pt x="1075" y="97"/>
                    </a:lnTo>
                    <a:lnTo>
                      <a:pt x="1091" y="100"/>
                    </a:lnTo>
                    <a:lnTo>
                      <a:pt x="1160" y="145"/>
                    </a:lnTo>
                    <a:lnTo>
                      <a:pt x="1192" y="167"/>
                    </a:lnTo>
                    <a:lnTo>
                      <a:pt x="1192" y="190"/>
                    </a:lnTo>
                    <a:lnTo>
                      <a:pt x="1214" y="199"/>
                    </a:lnTo>
                    <a:lnTo>
                      <a:pt x="1214" y="215"/>
                    </a:lnTo>
                    <a:lnTo>
                      <a:pt x="1204" y="245"/>
                    </a:lnTo>
                    <a:lnTo>
                      <a:pt x="1220" y="261"/>
                    </a:lnTo>
                    <a:lnTo>
                      <a:pt x="1230" y="296"/>
                    </a:lnTo>
                    <a:lnTo>
                      <a:pt x="1247" y="312"/>
                    </a:lnTo>
                    <a:lnTo>
                      <a:pt x="1243" y="328"/>
                    </a:lnTo>
                    <a:lnTo>
                      <a:pt x="1247" y="344"/>
                    </a:lnTo>
                    <a:lnTo>
                      <a:pt x="1269" y="361"/>
                    </a:lnTo>
                    <a:lnTo>
                      <a:pt x="1276" y="381"/>
                    </a:lnTo>
                    <a:lnTo>
                      <a:pt x="1269" y="397"/>
                    </a:lnTo>
                    <a:lnTo>
                      <a:pt x="1266" y="429"/>
                    </a:lnTo>
                    <a:lnTo>
                      <a:pt x="1285" y="441"/>
                    </a:lnTo>
                    <a:lnTo>
                      <a:pt x="1292" y="457"/>
                    </a:lnTo>
                    <a:lnTo>
                      <a:pt x="1282" y="473"/>
                    </a:lnTo>
                    <a:lnTo>
                      <a:pt x="1285" y="489"/>
                    </a:lnTo>
                    <a:lnTo>
                      <a:pt x="1298" y="506"/>
                    </a:lnTo>
                    <a:lnTo>
                      <a:pt x="1292" y="526"/>
                    </a:lnTo>
                    <a:lnTo>
                      <a:pt x="1298" y="545"/>
                    </a:lnTo>
                    <a:lnTo>
                      <a:pt x="1305" y="554"/>
                    </a:lnTo>
                    <a:lnTo>
                      <a:pt x="1314" y="574"/>
                    </a:lnTo>
                    <a:lnTo>
                      <a:pt x="1330" y="590"/>
                    </a:lnTo>
                    <a:lnTo>
                      <a:pt x="1337" y="618"/>
                    </a:lnTo>
                    <a:lnTo>
                      <a:pt x="1359" y="645"/>
                    </a:lnTo>
                    <a:lnTo>
                      <a:pt x="1369" y="651"/>
                    </a:lnTo>
                    <a:lnTo>
                      <a:pt x="1365" y="674"/>
                    </a:lnTo>
                    <a:lnTo>
                      <a:pt x="1369" y="680"/>
                    </a:lnTo>
                    <a:lnTo>
                      <a:pt x="303" y="658"/>
                    </a:lnTo>
                    <a:lnTo>
                      <a:pt x="312" y="445"/>
                    </a:lnTo>
                    <a:lnTo>
                      <a:pt x="0" y="419"/>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183">
                <a:extLst>
                  <a:ext uri="{FF2B5EF4-FFF2-40B4-BE49-F238E27FC236}">
                    <a16:creationId xmlns:a16="http://schemas.microsoft.com/office/drawing/2014/main" id="{37C0BDAC-18C6-4F24-8802-868E7B2231E4}"/>
                  </a:ext>
                </a:extLst>
              </p:cNvPr>
              <p:cNvSpPr>
                <a:spLocks/>
              </p:cNvSpPr>
              <p:nvPr/>
            </p:nvSpPr>
            <p:spPr bwMode="gray">
              <a:xfrm>
                <a:off x="4500246" y="3426143"/>
                <a:ext cx="976313" cy="520700"/>
              </a:xfrm>
              <a:custGeom>
                <a:avLst/>
                <a:gdLst>
                  <a:gd name="T0" fmla="*/ 10 w 1230"/>
                  <a:gd name="T1" fmla="*/ 0 h 656"/>
                  <a:gd name="T2" fmla="*/ 277 w 1230"/>
                  <a:gd name="T3" fmla="*/ 6 h 656"/>
                  <a:gd name="T4" fmla="*/ 294 w 1230"/>
                  <a:gd name="T5" fmla="*/ 19 h 656"/>
                  <a:gd name="T6" fmla="*/ 289 w 1230"/>
                  <a:gd name="T7" fmla="*/ 25 h 656"/>
                  <a:gd name="T8" fmla="*/ 287 w 1230"/>
                  <a:gd name="T9" fmla="*/ 32 h 656"/>
                  <a:gd name="T10" fmla="*/ 290 w 1230"/>
                  <a:gd name="T11" fmla="*/ 36 h 656"/>
                  <a:gd name="T12" fmla="*/ 294 w 1230"/>
                  <a:gd name="T13" fmla="*/ 37 h 656"/>
                  <a:gd name="T14" fmla="*/ 297 w 1230"/>
                  <a:gd name="T15" fmla="*/ 46 h 656"/>
                  <a:gd name="T16" fmla="*/ 301 w 1230"/>
                  <a:gd name="T17" fmla="*/ 49 h 656"/>
                  <a:gd name="T18" fmla="*/ 305 w 1230"/>
                  <a:gd name="T19" fmla="*/ 50 h 656"/>
                  <a:gd name="T20" fmla="*/ 306 w 1230"/>
                  <a:gd name="T21" fmla="*/ 51 h 656"/>
                  <a:gd name="T22" fmla="*/ 308 w 1230"/>
                  <a:gd name="T23" fmla="*/ 164 h 656"/>
                  <a:gd name="T24" fmla="*/ 0 w 1230"/>
                  <a:gd name="T25" fmla="*/ 158 h 656"/>
                  <a:gd name="T26" fmla="*/ 10 w 1230"/>
                  <a:gd name="T27" fmla="*/ 0 h 6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30" h="656">
                    <a:moveTo>
                      <a:pt x="39" y="0"/>
                    </a:moveTo>
                    <a:lnTo>
                      <a:pt x="1105" y="22"/>
                    </a:lnTo>
                    <a:lnTo>
                      <a:pt x="1173" y="73"/>
                    </a:lnTo>
                    <a:lnTo>
                      <a:pt x="1154" y="99"/>
                    </a:lnTo>
                    <a:lnTo>
                      <a:pt x="1147" y="126"/>
                    </a:lnTo>
                    <a:lnTo>
                      <a:pt x="1157" y="142"/>
                    </a:lnTo>
                    <a:lnTo>
                      <a:pt x="1176" y="148"/>
                    </a:lnTo>
                    <a:lnTo>
                      <a:pt x="1186" y="183"/>
                    </a:lnTo>
                    <a:lnTo>
                      <a:pt x="1202" y="196"/>
                    </a:lnTo>
                    <a:lnTo>
                      <a:pt x="1218" y="199"/>
                    </a:lnTo>
                    <a:lnTo>
                      <a:pt x="1224" y="202"/>
                    </a:lnTo>
                    <a:lnTo>
                      <a:pt x="1230" y="656"/>
                    </a:lnTo>
                    <a:lnTo>
                      <a:pt x="0" y="631"/>
                    </a:lnTo>
                    <a:lnTo>
                      <a:pt x="39" y="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184">
                <a:extLst>
                  <a:ext uri="{FF2B5EF4-FFF2-40B4-BE49-F238E27FC236}">
                    <a16:creationId xmlns:a16="http://schemas.microsoft.com/office/drawing/2014/main" id="{1753A399-C75F-4C6C-81F5-F4A231C0D14D}"/>
                  </a:ext>
                </a:extLst>
              </p:cNvPr>
              <p:cNvSpPr>
                <a:spLocks/>
              </p:cNvSpPr>
              <p:nvPr/>
            </p:nvSpPr>
            <p:spPr bwMode="gray">
              <a:xfrm>
                <a:off x="4365308" y="3919855"/>
                <a:ext cx="1136650" cy="584200"/>
              </a:xfrm>
              <a:custGeom>
                <a:avLst/>
                <a:gdLst>
                  <a:gd name="T0" fmla="*/ 42 w 1431"/>
                  <a:gd name="T1" fmla="*/ 2 h 738"/>
                  <a:gd name="T2" fmla="*/ 0 w 1431"/>
                  <a:gd name="T3" fmla="*/ 26 h 738"/>
                  <a:gd name="T4" fmla="*/ 122 w 1431"/>
                  <a:gd name="T5" fmla="*/ 133 h 738"/>
                  <a:gd name="T6" fmla="*/ 129 w 1431"/>
                  <a:gd name="T7" fmla="*/ 136 h 738"/>
                  <a:gd name="T8" fmla="*/ 137 w 1431"/>
                  <a:gd name="T9" fmla="*/ 145 h 738"/>
                  <a:gd name="T10" fmla="*/ 150 w 1431"/>
                  <a:gd name="T11" fmla="*/ 142 h 738"/>
                  <a:gd name="T12" fmla="*/ 156 w 1431"/>
                  <a:gd name="T13" fmla="*/ 147 h 738"/>
                  <a:gd name="T14" fmla="*/ 158 w 1431"/>
                  <a:gd name="T15" fmla="*/ 153 h 738"/>
                  <a:gd name="T16" fmla="*/ 170 w 1431"/>
                  <a:gd name="T17" fmla="*/ 156 h 738"/>
                  <a:gd name="T18" fmla="*/ 177 w 1431"/>
                  <a:gd name="T19" fmla="*/ 158 h 738"/>
                  <a:gd name="T20" fmla="*/ 181 w 1431"/>
                  <a:gd name="T21" fmla="*/ 157 h 738"/>
                  <a:gd name="T22" fmla="*/ 188 w 1431"/>
                  <a:gd name="T23" fmla="*/ 162 h 738"/>
                  <a:gd name="T24" fmla="*/ 202 w 1431"/>
                  <a:gd name="T25" fmla="*/ 161 h 738"/>
                  <a:gd name="T26" fmla="*/ 207 w 1431"/>
                  <a:gd name="T27" fmla="*/ 166 h 738"/>
                  <a:gd name="T28" fmla="*/ 208 w 1431"/>
                  <a:gd name="T29" fmla="*/ 173 h 738"/>
                  <a:gd name="T30" fmla="*/ 218 w 1431"/>
                  <a:gd name="T31" fmla="*/ 169 h 738"/>
                  <a:gd name="T32" fmla="*/ 232 w 1431"/>
                  <a:gd name="T33" fmla="*/ 175 h 738"/>
                  <a:gd name="T34" fmla="*/ 238 w 1431"/>
                  <a:gd name="T35" fmla="*/ 173 h 738"/>
                  <a:gd name="T36" fmla="*/ 242 w 1431"/>
                  <a:gd name="T37" fmla="*/ 174 h 738"/>
                  <a:gd name="T38" fmla="*/ 243 w 1431"/>
                  <a:gd name="T39" fmla="*/ 181 h 738"/>
                  <a:gd name="T40" fmla="*/ 245 w 1431"/>
                  <a:gd name="T41" fmla="*/ 177 h 738"/>
                  <a:gd name="T42" fmla="*/ 253 w 1431"/>
                  <a:gd name="T43" fmla="*/ 170 h 738"/>
                  <a:gd name="T44" fmla="*/ 255 w 1431"/>
                  <a:gd name="T45" fmla="*/ 173 h 738"/>
                  <a:gd name="T46" fmla="*/ 262 w 1431"/>
                  <a:gd name="T47" fmla="*/ 175 h 738"/>
                  <a:gd name="T48" fmla="*/ 267 w 1431"/>
                  <a:gd name="T49" fmla="*/ 173 h 738"/>
                  <a:gd name="T50" fmla="*/ 267 w 1431"/>
                  <a:gd name="T51" fmla="*/ 175 h 738"/>
                  <a:gd name="T52" fmla="*/ 278 w 1431"/>
                  <a:gd name="T53" fmla="*/ 182 h 738"/>
                  <a:gd name="T54" fmla="*/ 288 w 1431"/>
                  <a:gd name="T55" fmla="*/ 175 h 738"/>
                  <a:gd name="T56" fmla="*/ 305 w 1431"/>
                  <a:gd name="T57" fmla="*/ 172 h 738"/>
                  <a:gd name="T58" fmla="*/ 311 w 1431"/>
                  <a:gd name="T59" fmla="*/ 171 h 738"/>
                  <a:gd name="T60" fmla="*/ 327 w 1431"/>
                  <a:gd name="T61" fmla="*/ 171 h 738"/>
                  <a:gd name="T62" fmla="*/ 349 w 1431"/>
                  <a:gd name="T63" fmla="*/ 181 h 738"/>
                  <a:gd name="T64" fmla="*/ 355 w 1431"/>
                  <a:gd name="T65" fmla="*/ 183 h 738"/>
                  <a:gd name="T66" fmla="*/ 358 w 1431"/>
                  <a:gd name="T67" fmla="*/ 92 h 738"/>
                  <a:gd name="T68" fmla="*/ 350 w 1431"/>
                  <a:gd name="T69" fmla="*/ 8 h 7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31" h="738">
                    <a:moveTo>
                      <a:pt x="1398" y="35"/>
                    </a:moveTo>
                    <a:lnTo>
                      <a:pt x="168" y="10"/>
                    </a:lnTo>
                    <a:lnTo>
                      <a:pt x="6" y="0"/>
                    </a:lnTo>
                    <a:lnTo>
                      <a:pt x="0" y="104"/>
                    </a:lnTo>
                    <a:lnTo>
                      <a:pt x="500" y="132"/>
                    </a:lnTo>
                    <a:lnTo>
                      <a:pt x="487" y="535"/>
                    </a:lnTo>
                    <a:lnTo>
                      <a:pt x="506" y="539"/>
                    </a:lnTo>
                    <a:lnTo>
                      <a:pt x="513" y="545"/>
                    </a:lnTo>
                    <a:lnTo>
                      <a:pt x="538" y="577"/>
                    </a:lnTo>
                    <a:lnTo>
                      <a:pt x="548" y="583"/>
                    </a:lnTo>
                    <a:lnTo>
                      <a:pt x="583" y="580"/>
                    </a:lnTo>
                    <a:lnTo>
                      <a:pt x="597" y="571"/>
                    </a:lnTo>
                    <a:lnTo>
                      <a:pt x="616" y="580"/>
                    </a:lnTo>
                    <a:lnTo>
                      <a:pt x="622" y="590"/>
                    </a:lnTo>
                    <a:lnTo>
                      <a:pt x="619" y="599"/>
                    </a:lnTo>
                    <a:lnTo>
                      <a:pt x="629" y="615"/>
                    </a:lnTo>
                    <a:lnTo>
                      <a:pt x="632" y="615"/>
                    </a:lnTo>
                    <a:lnTo>
                      <a:pt x="680" y="626"/>
                    </a:lnTo>
                    <a:lnTo>
                      <a:pt x="696" y="636"/>
                    </a:lnTo>
                    <a:lnTo>
                      <a:pt x="705" y="636"/>
                    </a:lnTo>
                    <a:lnTo>
                      <a:pt x="709" y="632"/>
                    </a:lnTo>
                    <a:lnTo>
                      <a:pt x="721" y="629"/>
                    </a:lnTo>
                    <a:lnTo>
                      <a:pt x="732" y="645"/>
                    </a:lnTo>
                    <a:lnTo>
                      <a:pt x="751" y="652"/>
                    </a:lnTo>
                    <a:lnTo>
                      <a:pt x="764" y="639"/>
                    </a:lnTo>
                    <a:lnTo>
                      <a:pt x="806" y="645"/>
                    </a:lnTo>
                    <a:lnTo>
                      <a:pt x="809" y="652"/>
                    </a:lnTo>
                    <a:lnTo>
                      <a:pt x="825" y="668"/>
                    </a:lnTo>
                    <a:lnTo>
                      <a:pt x="831" y="671"/>
                    </a:lnTo>
                    <a:lnTo>
                      <a:pt x="831" y="693"/>
                    </a:lnTo>
                    <a:lnTo>
                      <a:pt x="866" y="700"/>
                    </a:lnTo>
                    <a:lnTo>
                      <a:pt x="871" y="677"/>
                    </a:lnTo>
                    <a:lnTo>
                      <a:pt x="887" y="674"/>
                    </a:lnTo>
                    <a:lnTo>
                      <a:pt x="928" y="703"/>
                    </a:lnTo>
                    <a:lnTo>
                      <a:pt x="935" y="703"/>
                    </a:lnTo>
                    <a:lnTo>
                      <a:pt x="951" y="693"/>
                    </a:lnTo>
                    <a:lnTo>
                      <a:pt x="967" y="693"/>
                    </a:lnTo>
                    <a:lnTo>
                      <a:pt x="967" y="700"/>
                    </a:lnTo>
                    <a:lnTo>
                      <a:pt x="963" y="716"/>
                    </a:lnTo>
                    <a:lnTo>
                      <a:pt x="970" y="728"/>
                    </a:lnTo>
                    <a:lnTo>
                      <a:pt x="983" y="722"/>
                    </a:lnTo>
                    <a:lnTo>
                      <a:pt x="979" y="712"/>
                    </a:lnTo>
                    <a:lnTo>
                      <a:pt x="992" y="693"/>
                    </a:lnTo>
                    <a:lnTo>
                      <a:pt x="1012" y="684"/>
                    </a:lnTo>
                    <a:lnTo>
                      <a:pt x="1016" y="684"/>
                    </a:lnTo>
                    <a:lnTo>
                      <a:pt x="1019" y="696"/>
                    </a:lnTo>
                    <a:lnTo>
                      <a:pt x="1038" y="706"/>
                    </a:lnTo>
                    <a:lnTo>
                      <a:pt x="1048" y="703"/>
                    </a:lnTo>
                    <a:lnTo>
                      <a:pt x="1054" y="696"/>
                    </a:lnTo>
                    <a:lnTo>
                      <a:pt x="1067" y="696"/>
                    </a:lnTo>
                    <a:lnTo>
                      <a:pt x="1070" y="700"/>
                    </a:lnTo>
                    <a:lnTo>
                      <a:pt x="1067" y="703"/>
                    </a:lnTo>
                    <a:lnTo>
                      <a:pt x="1086" y="712"/>
                    </a:lnTo>
                    <a:lnTo>
                      <a:pt x="1112" y="731"/>
                    </a:lnTo>
                    <a:lnTo>
                      <a:pt x="1137" y="709"/>
                    </a:lnTo>
                    <a:lnTo>
                      <a:pt x="1151" y="703"/>
                    </a:lnTo>
                    <a:lnTo>
                      <a:pt x="1189" y="700"/>
                    </a:lnTo>
                    <a:lnTo>
                      <a:pt x="1218" y="690"/>
                    </a:lnTo>
                    <a:lnTo>
                      <a:pt x="1231" y="687"/>
                    </a:lnTo>
                    <a:lnTo>
                      <a:pt x="1244" y="687"/>
                    </a:lnTo>
                    <a:lnTo>
                      <a:pt x="1282" y="693"/>
                    </a:lnTo>
                    <a:lnTo>
                      <a:pt x="1306" y="687"/>
                    </a:lnTo>
                    <a:lnTo>
                      <a:pt x="1312" y="680"/>
                    </a:lnTo>
                    <a:lnTo>
                      <a:pt x="1395" y="725"/>
                    </a:lnTo>
                    <a:lnTo>
                      <a:pt x="1408" y="728"/>
                    </a:lnTo>
                    <a:lnTo>
                      <a:pt x="1417" y="735"/>
                    </a:lnTo>
                    <a:lnTo>
                      <a:pt x="1424" y="738"/>
                    </a:lnTo>
                    <a:lnTo>
                      <a:pt x="1431" y="371"/>
                    </a:lnTo>
                    <a:lnTo>
                      <a:pt x="1398" y="139"/>
                    </a:lnTo>
                    <a:lnTo>
                      <a:pt x="1398" y="35"/>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185">
                <a:extLst>
                  <a:ext uri="{FF2B5EF4-FFF2-40B4-BE49-F238E27FC236}">
                    <a16:creationId xmlns:a16="http://schemas.microsoft.com/office/drawing/2014/main" id="{AFE7DBB4-54E3-4036-9DB8-D697DC45C995}"/>
                  </a:ext>
                </a:extLst>
              </p:cNvPr>
              <p:cNvSpPr>
                <a:spLocks/>
              </p:cNvSpPr>
              <p:nvPr/>
            </p:nvSpPr>
            <p:spPr bwMode="gray">
              <a:xfrm>
                <a:off x="3798571" y="4000818"/>
                <a:ext cx="1844675" cy="1798637"/>
              </a:xfrm>
              <a:custGeom>
                <a:avLst/>
                <a:gdLst>
                  <a:gd name="T0" fmla="*/ 528 w 2323"/>
                  <a:gd name="T1" fmla="*/ 156 h 2265"/>
                  <a:gd name="T2" fmla="*/ 490 w 2323"/>
                  <a:gd name="T3" fmla="*/ 146 h 2265"/>
                  <a:gd name="T4" fmla="*/ 467 w 2323"/>
                  <a:gd name="T5" fmla="*/ 150 h 2265"/>
                  <a:gd name="T6" fmla="*/ 446 w 2323"/>
                  <a:gd name="T7" fmla="*/ 150 h 2265"/>
                  <a:gd name="T8" fmla="*/ 441 w 2323"/>
                  <a:gd name="T9" fmla="*/ 150 h 2265"/>
                  <a:gd name="T10" fmla="*/ 432 w 2323"/>
                  <a:gd name="T11" fmla="*/ 145 h 2265"/>
                  <a:gd name="T12" fmla="*/ 422 w 2323"/>
                  <a:gd name="T13" fmla="*/ 156 h 2265"/>
                  <a:gd name="T14" fmla="*/ 417 w 2323"/>
                  <a:gd name="T15" fmla="*/ 148 h 2265"/>
                  <a:gd name="T16" fmla="*/ 397 w 2323"/>
                  <a:gd name="T17" fmla="*/ 144 h 2265"/>
                  <a:gd name="T18" fmla="*/ 385 w 2323"/>
                  <a:gd name="T19" fmla="*/ 141 h 2265"/>
                  <a:gd name="T20" fmla="*/ 367 w 2323"/>
                  <a:gd name="T21" fmla="*/ 137 h 2265"/>
                  <a:gd name="T22" fmla="*/ 355 w 2323"/>
                  <a:gd name="T23" fmla="*/ 133 h 2265"/>
                  <a:gd name="T24" fmla="*/ 336 w 2323"/>
                  <a:gd name="T25" fmla="*/ 128 h 2265"/>
                  <a:gd name="T26" fmla="*/ 328 w 2323"/>
                  <a:gd name="T27" fmla="*/ 117 h 2265"/>
                  <a:gd name="T28" fmla="*/ 307 w 2323"/>
                  <a:gd name="T29" fmla="*/ 111 h 2265"/>
                  <a:gd name="T30" fmla="*/ 179 w 2323"/>
                  <a:gd name="T31" fmla="*/ 0 h 2265"/>
                  <a:gd name="T32" fmla="*/ 0 w 2323"/>
                  <a:gd name="T33" fmla="*/ 222 h 2265"/>
                  <a:gd name="T34" fmla="*/ 3 w 2323"/>
                  <a:gd name="T35" fmla="*/ 231 h 2265"/>
                  <a:gd name="T36" fmla="*/ 17 w 2323"/>
                  <a:gd name="T37" fmla="*/ 250 h 2265"/>
                  <a:gd name="T38" fmla="*/ 71 w 2323"/>
                  <a:gd name="T39" fmla="*/ 304 h 2265"/>
                  <a:gd name="T40" fmla="*/ 78 w 2323"/>
                  <a:gd name="T41" fmla="*/ 322 h 2265"/>
                  <a:gd name="T42" fmla="*/ 116 w 2323"/>
                  <a:gd name="T43" fmla="*/ 378 h 2265"/>
                  <a:gd name="T44" fmla="*/ 152 w 2323"/>
                  <a:gd name="T45" fmla="*/ 385 h 2265"/>
                  <a:gd name="T46" fmla="*/ 172 w 2323"/>
                  <a:gd name="T47" fmla="*/ 352 h 2265"/>
                  <a:gd name="T48" fmla="*/ 185 w 2323"/>
                  <a:gd name="T49" fmla="*/ 348 h 2265"/>
                  <a:gd name="T50" fmla="*/ 207 w 2323"/>
                  <a:gd name="T51" fmla="*/ 356 h 2265"/>
                  <a:gd name="T52" fmla="*/ 230 w 2323"/>
                  <a:gd name="T53" fmla="*/ 367 h 2265"/>
                  <a:gd name="T54" fmla="*/ 239 w 2323"/>
                  <a:gd name="T55" fmla="*/ 372 h 2265"/>
                  <a:gd name="T56" fmla="*/ 257 w 2323"/>
                  <a:gd name="T57" fmla="*/ 398 h 2265"/>
                  <a:gd name="T58" fmla="*/ 289 w 2323"/>
                  <a:gd name="T59" fmla="*/ 458 h 2265"/>
                  <a:gd name="T60" fmla="*/ 307 w 2323"/>
                  <a:gd name="T61" fmla="*/ 478 h 2265"/>
                  <a:gd name="T62" fmla="*/ 314 w 2323"/>
                  <a:gd name="T63" fmla="*/ 510 h 2265"/>
                  <a:gd name="T64" fmla="*/ 341 w 2323"/>
                  <a:gd name="T65" fmla="*/ 542 h 2265"/>
                  <a:gd name="T66" fmla="*/ 390 w 2323"/>
                  <a:gd name="T67" fmla="*/ 557 h 2265"/>
                  <a:gd name="T68" fmla="*/ 415 w 2323"/>
                  <a:gd name="T69" fmla="*/ 561 h 2265"/>
                  <a:gd name="T70" fmla="*/ 413 w 2323"/>
                  <a:gd name="T71" fmla="*/ 554 h 2265"/>
                  <a:gd name="T72" fmla="*/ 404 w 2323"/>
                  <a:gd name="T73" fmla="*/ 499 h 2265"/>
                  <a:gd name="T74" fmla="*/ 400 w 2323"/>
                  <a:gd name="T75" fmla="*/ 492 h 2265"/>
                  <a:gd name="T76" fmla="*/ 411 w 2323"/>
                  <a:gd name="T77" fmla="*/ 472 h 2265"/>
                  <a:gd name="T78" fmla="*/ 414 w 2323"/>
                  <a:gd name="T79" fmla="*/ 464 h 2265"/>
                  <a:gd name="T80" fmla="*/ 422 w 2323"/>
                  <a:gd name="T81" fmla="*/ 446 h 2265"/>
                  <a:gd name="T82" fmla="*/ 430 w 2323"/>
                  <a:gd name="T83" fmla="*/ 447 h 2265"/>
                  <a:gd name="T84" fmla="*/ 435 w 2323"/>
                  <a:gd name="T85" fmla="*/ 438 h 2265"/>
                  <a:gd name="T86" fmla="*/ 440 w 2323"/>
                  <a:gd name="T87" fmla="*/ 437 h 2265"/>
                  <a:gd name="T88" fmla="*/ 452 w 2323"/>
                  <a:gd name="T89" fmla="*/ 430 h 2265"/>
                  <a:gd name="T90" fmla="*/ 458 w 2323"/>
                  <a:gd name="T91" fmla="*/ 420 h 2265"/>
                  <a:gd name="T92" fmla="*/ 462 w 2323"/>
                  <a:gd name="T93" fmla="*/ 424 h 2265"/>
                  <a:gd name="T94" fmla="*/ 509 w 2323"/>
                  <a:gd name="T95" fmla="*/ 400 h 2265"/>
                  <a:gd name="T96" fmla="*/ 518 w 2323"/>
                  <a:gd name="T97" fmla="*/ 374 h 2265"/>
                  <a:gd name="T98" fmla="*/ 527 w 2323"/>
                  <a:gd name="T99" fmla="*/ 371 h 2265"/>
                  <a:gd name="T100" fmla="*/ 558 w 2323"/>
                  <a:gd name="T101" fmla="*/ 367 h 2265"/>
                  <a:gd name="T102" fmla="*/ 567 w 2323"/>
                  <a:gd name="T103" fmla="*/ 362 h 2265"/>
                  <a:gd name="T104" fmla="*/ 572 w 2323"/>
                  <a:gd name="T105" fmla="*/ 350 h 2265"/>
                  <a:gd name="T106" fmla="*/ 573 w 2323"/>
                  <a:gd name="T107" fmla="*/ 328 h 2265"/>
                  <a:gd name="T108" fmla="*/ 580 w 2323"/>
                  <a:gd name="T109" fmla="*/ 310 h 2265"/>
                  <a:gd name="T110" fmla="*/ 576 w 2323"/>
                  <a:gd name="T111" fmla="*/ 281 h 2265"/>
                  <a:gd name="T112" fmla="*/ 572 w 2323"/>
                  <a:gd name="T113" fmla="*/ 270 h 2265"/>
                  <a:gd name="T114" fmla="*/ 565 w 2323"/>
                  <a:gd name="T115" fmla="*/ 253 h 2265"/>
                  <a:gd name="T116" fmla="*/ 555 w 2323"/>
                  <a:gd name="T117" fmla="*/ 164 h 2265"/>
                  <a:gd name="T118" fmla="*/ 535 w 2323"/>
                  <a:gd name="T119" fmla="*/ 159 h 22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23" h="2265">
                    <a:moveTo>
                      <a:pt x="2139" y="634"/>
                    </a:moveTo>
                    <a:lnTo>
                      <a:pt x="2132" y="631"/>
                    </a:lnTo>
                    <a:lnTo>
                      <a:pt x="2123" y="624"/>
                    </a:lnTo>
                    <a:lnTo>
                      <a:pt x="2110" y="621"/>
                    </a:lnTo>
                    <a:lnTo>
                      <a:pt x="2027" y="576"/>
                    </a:lnTo>
                    <a:lnTo>
                      <a:pt x="2021" y="583"/>
                    </a:lnTo>
                    <a:lnTo>
                      <a:pt x="1997" y="589"/>
                    </a:lnTo>
                    <a:lnTo>
                      <a:pt x="1959" y="583"/>
                    </a:lnTo>
                    <a:lnTo>
                      <a:pt x="1946" y="583"/>
                    </a:lnTo>
                    <a:lnTo>
                      <a:pt x="1933" y="586"/>
                    </a:lnTo>
                    <a:lnTo>
                      <a:pt x="1904" y="596"/>
                    </a:lnTo>
                    <a:lnTo>
                      <a:pt x="1866" y="599"/>
                    </a:lnTo>
                    <a:lnTo>
                      <a:pt x="1852" y="605"/>
                    </a:lnTo>
                    <a:lnTo>
                      <a:pt x="1827" y="627"/>
                    </a:lnTo>
                    <a:lnTo>
                      <a:pt x="1801" y="608"/>
                    </a:lnTo>
                    <a:lnTo>
                      <a:pt x="1782" y="599"/>
                    </a:lnTo>
                    <a:lnTo>
                      <a:pt x="1785" y="596"/>
                    </a:lnTo>
                    <a:lnTo>
                      <a:pt x="1782" y="592"/>
                    </a:lnTo>
                    <a:lnTo>
                      <a:pt x="1769" y="592"/>
                    </a:lnTo>
                    <a:lnTo>
                      <a:pt x="1763" y="599"/>
                    </a:lnTo>
                    <a:lnTo>
                      <a:pt x="1753" y="602"/>
                    </a:lnTo>
                    <a:lnTo>
                      <a:pt x="1734" y="592"/>
                    </a:lnTo>
                    <a:lnTo>
                      <a:pt x="1731" y="580"/>
                    </a:lnTo>
                    <a:lnTo>
                      <a:pt x="1727" y="580"/>
                    </a:lnTo>
                    <a:lnTo>
                      <a:pt x="1707" y="589"/>
                    </a:lnTo>
                    <a:lnTo>
                      <a:pt x="1694" y="608"/>
                    </a:lnTo>
                    <a:lnTo>
                      <a:pt x="1698" y="618"/>
                    </a:lnTo>
                    <a:lnTo>
                      <a:pt x="1685" y="624"/>
                    </a:lnTo>
                    <a:lnTo>
                      <a:pt x="1678" y="612"/>
                    </a:lnTo>
                    <a:lnTo>
                      <a:pt x="1682" y="596"/>
                    </a:lnTo>
                    <a:lnTo>
                      <a:pt x="1682" y="589"/>
                    </a:lnTo>
                    <a:lnTo>
                      <a:pt x="1666" y="589"/>
                    </a:lnTo>
                    <a:lnTo>
                      <a:pt x="1650" y="599"/>
                    </a:lnTo>
                    <a:lnTo>
                      <a:pt x="1643" y="599"/>
                    </a:lnTo>
                    <a:lnTo>
                      <a:pt x="1602" y="570"/>
                    </a:lnTo>
                    <a:lnTo>
                      <a:pt x="1586" y="573"/>
                    </a:lnTo>
                    <a:lnTo>
                      <a:pt x="1581" y="596"/>
                    </a:lnTo>
                    <a:lnTo>
                      <a:pt x="1546" y="589"/>
                    </a:lnTo>
                    <a:lnTo>
                      <a:pt x="1546" y="567"/>
                    </a:lnTo>
                    <a:lnTo>
                      <a:pt x="1540" y="564"/>
                    </a:lnTo>
                    <a:lnTo>
                      <a:pt x="1524" y="548"/>
                    </a:lnTo>
                    <a:lnTo>
                      <a:pt x="1521" y="541"/>
                    </a:lnTo>
                    <a:lnTo>
                      <a:pt x="1479" y="535"/>
                    </a:lnTo>
                    <a:lnTo>
                      <a:pt x="1466" y="548"/>
                    </a:lnTo>
                    <a:lnTo>
                      <a:pt x="1447" y="541"/>
                    </a:lnTo>
                    <a:lnTo>
                      <a:pt x="1436" y="525"/>
                    </a:lnTo>
                    <a:lnTo>
                      <a:pt x="1424" y="528"/>
                    </a:lnTo>
                    <a:lnTo>
                      <a:pt x="1420" y="532"/>
                    </a:lnTo>
                    <a:lnTo>
                      <a:pt x="1411" y="532"/>
                    </a:lnTo>
                    <a:lnTo>
                      <a:pt x="1395" y="522"/>
                    </a:lnTo>
                    <a:lnTo>
                      <a:pt x="1347" y="511"/>
                    </a:lnTo>
                    <a:lnTo>
                      <a:pt x="1344" y="511"/>
                    </a:lnTo>
                    <a:lnTo>
                      <a:pt x="1334" y="495"/>
                    </a:lnTo>
                    <a:lnTo>
                      <a:pt x="1337" y="486"/>
                    </a:lnTo>
                    <a:lnTo>
                      <a:pt x="1331" y="476"/>
                    </a:lnTo>
                    <a:lnTo>
                      <a:pt x="1312" y="467"/>
                    </a:lnTo>
                    <a:lnTo>
                      <a:pt x="1298" y="476"/>
                    </a:lnTo>
                    <a:lnTo>
                      <a:pt x="1263" y="479"/>
                    </a:lnTo>
                    <a:lnTo>
                      <a:pt x="1253" y="473"/>
                    </a:lnTo>
                    <a:lnTo>
                      <a:pt x="1228" y="441"/>
                    </a:lnTo>
                    <a:lnTo>
                      <a:pt x="1221" y="435"/>
                    </a:lnTo>
                    <a:lnTo>
                      <a:pt x="1202" y="431"/>
                    </a:lnTo>
                    <a:lnTo>
                      <a:pt x="1215" y="28"/>
                    </a:lnTo>
                    <a:lnTo>
                      <a:pt x="715" y="0"/>
                    </a:lnTo>
                    <a:lnTo>
                      <a:pt x="705" y="0"/>
                    </a:lnTo>
                    <a:lnTo>
                      <a:pt x="632" y="944"/>
                    </a:lnTo>
                    <a:lnTo>
                      <a:pt x="6" y="882"/>
                    </a:lnTo>
                    <a:lnTo>
                      <a:pt x="0" y="885"/>
                    </a:lnTo>
                    <a:lnTo>
                      <a:pt x="6" y="892"/>
                    </a:lnTo>
                    <a:lnTo>
                      <a:pt x="9" y="895"/>
                    </a:lnTo>
                    <a:lnTo>
                      <a:pt x="0" y="908"/>
                    </a:lnTo>
                    <a:lnTo>
                      <a:pt x="9" y="924"/>
                    </a:lnTo>
                    <a:lnTo>
                      <a:pt x="12" y="927"/>
                    </a:lnTo>
                    <a:lnTo>
                      <a:pt x="46" y="950"/>
                    </a:lnTo>
                    <a:lnTo>
                      <a:pt x="52" y="970"/>
                    </a:lnTo>
                    <a:lnTo>
                      <a:pt x="65" y="998"/>
                    </a:lnTo>
                    <a:lnTo>
                      <a:pt x="97" y="1021"/>
                    </a:lnTo>
                    <a:lnTo>
                      <a:pt x="194" y="1137"/>
                    </a:lnTo>
                    <a:lnTo>
                      <a:pt x="277" y="1201"/>
                    </a:lnTo>
                    <a:lnTo>
                      <a:pt x="283" y="1214"/>
                    </a:lnTo>
                    <a:lnTo>
                      <a:pt x="286" y="1228"/>
                    </a:lnTo>
                    <a:lnTo>
                      <a:pt x="286" y="1247"/>
                    </a:lnTo>
                    <a:lnTo>
                      <a:pt x="293" y="1256"/>
                    </a:lnTo>
                    <a:lnTo>
                      <a:pt x="312" y="1285"/>
                    </a:lnTo>
                    <a:lnTo>
                      <a:pt x="309" y="1352"/>
                    </a:lnTo>
                    <a:lnTo>
                      <a:pt x="312" y="1376"/>
                    </a:lnTo>
                    <a:lnTo>
                      <a:pt x="345" y="1421"/>
                    </a:lnTo>
                    <a:lnTo>
                      <a:pt x="464" y="1511"/>
                    </a:lnTo>
                    <a:lnTo>
                      <a:pt x="551" y="1562"/>
                    </a:lnTo>
                    <a:lnTo>
                      <a:pt x="573" y="1566"/>
                    </a:lnTo>
                    <a:lnTo>
                      <a:pt x="589" y="1556"/>
                    </a:lnTo>
                    <a:lnTo>
                      <a:pt x="606" y="1537"/>
                    </a:lnTo>
                    <a:lnTo>
                      <a:pt x="622" y="1524"/>
                    </a:lnTo>
                    <a:lnTo>
                      <a:pt x="657" y="1440"/>
                    </a:lnTo>
                    <a:lnTo>
                      <a:pt x="673" y="1417"/>
                    </a:lnTo>
                    <a:lnTo>
                      <a:pt x="686" y="1408"/>
                    </a:lnTo>
                    <a:lnTo>
                      <a:pt x="715" y="1417"/>
                    </a:lnTo>
                    <a:lnTo>
                      <a:pt x="721" y="1414"/>
                    </a:lnTo>
                    <a:lnTo>
                      <a:pt x="728" y="1405"/>
                    </a:lnTo>
                    <a:lnTo>
                      <a:pt x="737" y="1392"/>
                    </a:lnTo>
                    <a:lnTo>
                      <a:pt x="754" y="1398"/>
                    </a:lnTo>
                    <a:lnTo>
                      <a:pt x="767" y="1408"/>
                    </a:lnTo>
                    <a:lnTo>
                      <a:pt x="815" y="1414"/>
                    </a:lnTo>
                    <a:lnTo>
                      <a:pt x="828" y="1421"/>
                    </a:lnTo>
                    <a:lnTo>
                      <a:pt x="860" y="1430"/>
                    </a:lnTo>
                    <a:lnTo>
                      <a:pt x="873" y="1424"/>
                    </a:lnTo>
                    <a:lnTo>
                      <a:pt x="912" y="1446"/>
                    </a:lnTo>
                    <a:lnTo>
                      <a:pt x="918" y="1465"/>
                    </a:lnTo>
                    <a:lnTo>
                      <a:pt x="925" y="1469"/>
                    </a:lnTo>
                    <a:lnTo>
                      <a:pt x="928" y="1478"/>
                    </a:lnTo>
                    <a:lnTo>
                      <a:pt x="934" y="1481"/>
                    </a:lnTo>
                    <a:lnTo>
                      <a:pt x="954" y="1488"/>
                    </a:lnTo>
                    <a:lnTo>
                      <a:pt x="973" y="1521"/>
                    </a:lnTo>
                    <a:lnTo>
                      <a:pt x="1008" y="1550"/>
                    </a:lnTo>
                    <a:lnTo>
                      <a:pt x="1028" y="1578"/>
                    </a:lnTo>
                    <a:lnTo>
                      <a:pt x="1028" y="1591"/>
                    </a:lnTo>
                    <a:lnTo>
                      <a:pt x="1083" y="1720"/>
                    </a:lnTo>
                    <a:lnTo>
                      <a:pt x="1092" y="1746"/>
                    </a:lnTo>
                    <a:lnTo>
                      <a:pt x="1150" y="1814"/>
                    </a:lnTo>
                    <a:lnTo>
                      <a:pt x="1156" y="1830"/>
                    </a:lnTo>
                    <a:lnTo>
                      <a:pt x="1196" y="1875"/>
                    </a:lnTo>
                    <a:lnTo>
                      <a:pt x="1208" y="1881"/>
                    </a:lnTo>
                    <a:lnTo>
                      <a:pt x="1224" y="1900"/>
                    </a:lnTo>
                    <a:lnTo>
                      <a:pt x="1228" y="1910"/>
                    </a:lnTo>
                    <a:lnTo>
                      <a:pt x="1224" y="1956"/>
                    </a:lnTo>
                    <a:lnTo>
                      <a:pt x="1237" y="1972"/>
                    </a:lnTo>
                    <a:lnTo>
                      <a:pt x="1244" y="2023"/>
                    </a:lnTo>
                    <a:lnTo>
                      <a:pt x="1256" y="2039"/>
                    </a:lnTo>
                    <a:lnTo>
                      <a:pt x="1298" y="2117"/>
                    </a:lnTo>
                    <a:lnTo>
                      <a:pt x="1305" y="2142"/>
                    </a:lnTo>
                    <a:lnTo>
                      <a:pt x="1331" y="2145"/>
                    </a:lnTo>
                    <a:lnTo>
                      <a:pt x="1363" y="2165"/>
                    </a:lnTo>
                    <a:lnTo>
                      <a:pt x="1405" y="2177"/>
                    </a:lnTo>
                    <a:lnTo>
                      <a:pt x="1463" y="2217"/>
                    </a:lnTo>
                    <a:lnTo>
                      <a:pt x="1543" y="2223"/>
                    </a:lnTo>
                    <a:lnTo>
                      <a:pt x="1559" y="2226"/>
                    </a:lnTo>
                    <a:lnTo>
                      <a:pt x="1602" y="2255"/>
                    </a:lnTo>
                    <a:lnTo>
                      <a:pt x="1621" y="2265"/>
                    </a:lnTo>
                    <a:lnTo>
                      <a:pt x="1643" y="2239"/>
                    </a:lnTo>
                    <a:lnTo>
                      <a:pt x="1659" y="2242"/>
                    </a:lnTo>
                    <a:lnTo>
                      <a:pt x="1666" y="2239"/>
                    </a:lnTo>
                    <a:lnTo>
                      <a:pt x="1666" y="2226"/>
                    </a:lnTo>
                    <a:lnTo>
                      <a:pt x="1650" y="2220"/>
                    </a:lnTo>
                    <a:lnTo>
                      <a:pt x="1650" y="2214"/>
                    </a:lnTo>
                    <a:lnTo>
                      <a:pt x="1634" y="2190"/>
                    </a:lnTo>
                    <a:lnTo>
                      <a:pt x="1608" y="2094"/>
                    </a:lnTo>
                    <a:lnTo>
                      <a:pt x="1595" y="2055"/>
                    </a:lnTo>
                    <a:lnTo>
                      <a:pt x="1614" y="1994"/>
                    </a:lnTo>
                    <a:lnTo>
                      <a:pt x="1611" y="1975"/>
                    </a:lnTo>
                    <a:lnTo>
                      <a:pt x="1605" y="1972"/>
                    </a:lnTo>
                    <a:lnTo>
                      <a:pt x="1602" y="1972"/>
                    </a:lnTo>
                    <a:lnTo>
                      <a:pt x="1598" y="1965"/>
                    </a:lnTo>
                    <a:lnTo>
                      <a:pt x="1598" y="1962"/>
                    </a:lnTo>
                    <a:lnTo>
                      <a:pt x="1602" y="1959"/>
                    </a:lnTo>
                    <a:lnTo>
                      <a:pt x="1627" y="1943"/>
                    </a:lnTo>
                    <a:lnTo>
                      <a:pt x="1643" y="1887"/>
                    </a:lnTo>
                    <a:lnTo>
                      <a:pt x="1630" y="1884"/>
                    </a:lnTo>
                    <a:lnTo>
                      <a:pt x="1624" y="1855"/>
                    </a:lnTo>
                    <a:lnTo>
                      <a:pt x="1637" y="1843"/>
                    </a:lnTo>
                    <a:lnTo>
                      <a:pt x="1656" y="1855"/>
                    </a:lnTo>
                    <a:lnTo>
                      <a:pt x="1685" y="1833"/>
                    </a:lnTo>
                    <a:lnTo>
                      <a:pt x="1694" y="1804"/>
                    </a:lnTo>
                    <a:lnTo>
                      <a:pt x="1678" y="1795"/>
                    </a:lnTo>
                    <a:lnTo>
                      <a:pt x="1685" y="1782"/>
                    </a:lnTo>
                    <a:lnTo>
                      <a:pt x="1694" y="1785"/>
                    </a:lnTo>
                    <a:lnTo>
                      <a:pt x="1701" y="1785"/>
                    </a:lnTo>
                    <a:lnTo>
                      <a:pt x="1707" y="1779"/>
                    </a:lnTo>
                    <a:lnTo>
                      <a:pt x="1717" y="1785"/>
                    </a:lnTo>
                    <a:lnTo>
                      <a:pt x="1727" y="1785"/>
                    </a:lnTo>
                    <a:lnTo>
                      <a:pt x="1734" y="1779"/>
                    </a:lnTo>
                    <a:lnTo>
                      <a:pt x="1737" y="1771"/>
                    </a:lnTo>
                    <a:lnTo>
                      <a:pt x="1737" y="1749"/>
                    </a:lnTo>
                    <a:lnTo>
                      <a:pt x="1740" y="1742"/>
                    </a:lnTo>
                    <a:lnTo>
                      <a:pt x="1747" y="1742"/>
                    </a:lnTo>
                    <a:lnTo>
                      <a:pt x="1753" y="1742"/>
                    </a:lnTo>
                    <a:lnTo>
                      <a:pt x="1759" y="1746"/>
                    </a:lnTo>
                    <a:lnTo>
                      <a:pt x="1801" y="1736"/>
                    </a:lnTo>
                    <a:lnTo>
                      <a:pt x="1807" y="1733"/>
                    </a:lnTo>
                    <a:lnTo>
                      <a:pt x="1811" y="1727"/>
                    </a:lnTo>
                    <a:lnTo>
                      <a:pt x="1807" y="1720"/>
                    </a:lnTo>
                    <a:lnTo>
                      <a:pt x="1782" y="1707"/>
                    </a:lnTo>
                    <a:lnTo>
                      <a:pt x="1782" y="1698"/>
                    </a:lnTo>
                    <a:lnTo>
                      <a:pt x="1823" y="1685"/>
                    </a:lnTo>
                    <a:lnTo>
                      <a:pt x="1830" y="1679"/>
                    </a:lnTo>
                    <a:lnTo>
                      <a:pt x="1846" y="1672"/>
                    </a:lnTo>
                    <a:lnTo>
                      <a:pt x="1846" y="1679"/>
                    </a:lnTo>
                    <a:lnTo>
                      <a:pt x="1839" y="1685"/>
                    </a:lnTo>
                    <a:lnTo>
                      <a:pt x="1846" y="1695"/>
                    </a:lnTo>
                    <a:lnTo>
                      <a:pt x="1852" y="1695"/>
                    </a:lnTo>
                    <a:lnTo>
                      <a:pt x="1862" y="1688"/>
                    </a:lnTo>
                    <a:lnTo>
                      <a:pt x="1924" y="1669"/>
                    </a:lnTo>
                    <a:lnTo>
                      <a:pt x="2033" y="1598"/>
                    </a:lnTo>
                    <a:lnTo>
                      <a:pt x="2037" y="1572"/>
                    </a:lnTo>
                    <a:lnTo>
                      <a:pt x="2088" y="1530"/>
                    </a:lnTo>
                    <a:lnTo>
                      <a:pt x="2088" y="1524"/>
                    </a:lnTo>
                    <a:lnTo>
                      <a:pt x="2069" y="1494"/>
                    </a:lnTo>
                    <a:lnTo>
                      <a:pt x="2072" y="1472"/>
                    </a:lnTo>
                    <a:lnTo>
                      <a:pt x="2104" y="1456"/>
                    </a:lnTo>
                    <a:lnTo>
                      <a:pt x="2110" y="1456"/>
                    </a:lnTo>
                    <a:lnTo>
                      <a:pt x="2107" y="1481"/>
                    </a:lnTo>
                    <a:lnTo>
                      <a:pt x="2110" y="1491"/>
                    </a:lnTo>
                    <a:lnTo>
                      <a:pt x="2150" y="1488"/>
                    </a:lnTo>
                    <a:lnTo>
                      <a:pt x="2153" y="1498"/>
                    </a:lnTo>
                    <a:lnTo>
                      <a:pt x="2229" y="1465"/>
                    </a:lnTo>
                    <a:lnTo>
                      <a:pt x="2274" y="1459"/>
                    </a:lnTo>
                    <a:lnTo>
                      <a:pt x="2271" y="1453"/>
                    </a:lnTo>
                    <a:lnTo>
                      <a:pt x="2265" y="1446"/>
                    </a:lnTo>
                    <a:lnTo>
                      <a:pt x="2261" y="1433"/>
                    </a:lnTo>
                    <a:lnTo>
                      <a:pt x="2268" y="1424"/>
                    </a:lnTo>
                    <a:lnTo>
                      <a:pt x="2271" y="1414"/>
                    </a:lnTo>
                    <a:lnTo>
                      <a:pt x="2285" y="1398"/>
                    </a:lnTo>
                    <a:lnTo>
                      <a:pt x="2301" y="1352"/>
                    </a:lnTo>
                    <a:lnTo>
                      <a:pt x="2288" y="1333"/>
                    </a:lnTo>
                    <a:lnTo>
                      <a:pt x="2288" y="1317"/>
                    </a:lnTo>
                    <a:lnTo>
                      <a:pt x="2291" y="1311"/>
                    </a:lnTo>
                    <a:lnTo>
                      <a:pt x="2291" y="1298"/>
                    </a:lnTo>
                    <a:lnTo>
                      <a:pt x="2294" y="1269"/>
                    </a:lnTo>
                    <a:lnTo>
                      <a:pt x="2310" y="1260"/>
                    </a:lnTo>
                    <a:lnTo>
                      <a:pt x="2317" y="1240"/>
                    </a:lnTo>
                    <a:lnTo>
                      <a:pt x="2323" y="1201"/>
                    </a:lnTo>
                    <a:lnTo>
                      <a:pt x="2323" y="1179"/>
                    </a:lnTo>
                    <a:lnTo>
                      <a:pt x="2317" y="1147"/>
                    </a:lnTo>
                    <a:lnTo>
                      <a:pt x="2304" y="1124"/>
                    </a:lnTo>
                    <a:lnTo>
                      <a:pt x="2298" y="1118"/>
                    </a:lnTo>
                    <a:lnTo>
                      <a:pt x="2301" y="1105"/>
                    </a:lnTo>
                    <a:lnTo>
                      <a:pt x="2291" y="1099"/>
                    </a:lnTo>
                    <a:lnTo>
                      <a:pt x="2285" y="1079"/>
                    </a:lnTo>
                    <a:lnTo>
                      <a:pt x="2271" y="1069"/>
                    </a:lnTo>
                    <a:lnTo>
                      <a:pt x="2268" y="1062"/>
                    </a:lnTo>
                    <a:lnTo>
                      <a:pt x="2274" y="1040"/>
                    </a:lnTo>
                    <a:lnTo>
                      <a:pt x="2258" y="1011"/>
                    </a:lnTo>
                    <a:lnTo>
                      <a:pt x="2236" y="986"/>
                    </a:lnTo>
                    <a:lnTo>
                      <a:pt x="2226" y="976"/>
                    </a:lnTo>
                    <a:lnTo>
                      <a:pt x="2223" y="763"/>
                    </a:lnTo>
                    <a:lnTo>
                      <a:pt x="2220" y="653"/>
                    </a:lnTo>
                    <a:lnTo>
                      <a:pt x="2194" y="647"/>
                    </a:lnTo>
                    <a:lnTo>
                      <a:pt x="2172" y="657"/>
                    </a:lnTo>
                    <a:lnTo>
                      <a:pt x="2166" y="653"/>
                    </a:lnTo>
                    <a:lnTo>
                      <a:pt x="2139" y="634"/>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186">
                <a:extLst>
                  <a:ext uri="{FF2B5EF4-FFF2-40B4-BE49-F238E27FC236}">
                    <a16:creationId xmlns:a16="http://schemas.microsoft.com/office/drawing/2014/main" id="{1DC85A12-136B-4850-B1FE-D8E705E38085}"/>
                  </a:ext>
                </a:extLst>
              </p:cNvPr>
              <p:cNvSpPr>
                <a:spLocks/>
              </p:cNvSpPr>
              <p:nvPr/>
            </p:nvSpPr>
            <p:spPr bwMode="gray">
              <a:xfrm>
                <a:off x="5155883" y="1887855"/>
                <a:ext cx="866775" cy="974725"/>
              </a:xfrm>
              <a:custGeom>
                <a:avLst/>
                <a:gdLst>
                  <a:gd name="T0" fmla="*/ 26 w 1093"/>
                  <a:gd name="T1" fmla="*/ 211 h 1228"/>
                  <a:gd name="T2" fmla="*/ 12 w 1093"/>
                  <a:gd name="T3" fmla="*/ 194 h 1228"/>
                  <a:gd name="T4" fmla="*/ 22 w 1093"/>
                  <a:gd name="T5" fmla="*/ 182 h 1228"/>
                  <a:gd name="T6" fmla="*/ 21 w 1093"/>
                  <a:gd name="T7" fmla="*/ 170 h 1228"/>
                  <a:gd name="T8" fmla="*/ 15 w 1093"/>
                  <a:gd name="T9" fmla="*/ 145 h 1228"/>
                  <a:gd name="T10" fmla="*/ 14 w 1093"/>
                  <a:gd name="T11" fmla="*/ 131 h 1228"/>
                  <a:gd name="T12" fmla="*/ 13 w 1093"/>
                  <a:gd name="T13" fmla="*/ 99 h 1228"/>
                  <a:gd name="T14" fmla="*/ 6 w 1093"/>
                  <a:gd name="T15" fmla="*/ 80 h 1228"/>
                  <a:gd name="T16" fmla="*/ 1 w 1093"/>
                  <a:gd name="T17" fmla="*/ 49 h 1228"/>
                  <a:gd name="T18" fmla="*/ 4 w 1093"/>
                  <a:gd name="T19" fmla="*/ 36 h 1228"/>
                  <a:gd name="T20" fmla="*/ 0 w 1093"/>
                  <a:gd name="T21" fmla="*/ 20 h 1228"/>
                  <a:gd name="T22" fmla="*/ 71 w 1093"/>
                  <a:gd name="T23" fmla="*/ 8 h 1228"/>
                  <a:gd name="T24" fmla="*/ 77 w 1093"/>
                  <a:gd name="T25" fmla="*/ 0 h 1228"/>
                  <a:gd name="T26" fmla="*/ 85 w 1093"/>
                  <a:gd name="T27" fmla="*/ 15 h 1228"/>
                  <a:gd name="T28" fmla="*/ 87 w 1093"/>
                  <a:gd name="T29" fmla="*/ 29 h 1228"/>
                  <a:gd name="T30" fmla="*/ 97 w 1093"/>
                  <a:gd name="T31" fmla="*/ 34 h 1228"/>
                  <a:gd name="T32" fmla="*/ 105 w 1093"/>
                  <a:gd name="T33" fmla="*/ 38 h 1228"/>
                  <a:gd name="T34" fmla="*/ 118 w 1093"/>
                  <a:gd name="T35" fmla="*/ 38 h 1228"/>
                  <a:gd name="T36" fmla="*/ 119 w 1093"/>
                  <a:gd name="T37" fmla="*/ 43 h 1228"/>
                  <a:gd name="T38" fmla="*/ 133 w 1093"/>
                  <a:gd name="T39" fmla="*/ 38 h 1228"/>
                  <a:gd name="T40" fmla="*/ 158 w 1093"/>
                  <a:gd name="T41" fmla="*/ 41 h 1228"/>
                  <a:gd name="T42" fmla="*/ 159 w 1093"/>
                  <a:gd name="T43" fmla="*/ 43 h 1228"/>
                  <a:gd name="T44" fmla="*/ 163 w 1093"/>
                  <a:gd name="T45" fmla="*/ 45 h 1228"/>
                  <a:gd name="T46" fmla="*/ 167 w 1093"/>
                  <a:gd name="T47" fmla="*/ 54 h 1228"/>
                  <a:gd name="T48" fmla="*/ 175 w 1093"/>
                  <a:gd name="T49" fmla="*/ 51 h 1228"/>
                  <a:gd name="T50" fmla="*/ 181 w 1093"/>
                  <a:gd name="T51" fmla="*/ 51 h 1228"/>
                  <a:gd name="T52" fmla="*/ 192 w 1093"/>
                  <a:gd name="T53" fmla="*/ 58 h 1228"/>
                  <a:gd name="T54" fmla="*/ 198 w 1093"/>
                  <a:gd name="T55" fmla="*/ 64 h 1228"/>
                  <a:gd name="T56" fmla="*/ 208 w 1093"/>
                  <a:gd name="T57" fmla="*/ 63 h 1228"/>
                  <a:gd name="T58" fmla="*/ 224 w 1093"/>
                  <a:gd name="T59" fmla="*/ 55 h 1228"/>
                  <a:gd name="T60" fmla="*/ 248 w 1093"/>
                  <a:gd name="T61" fmla="*/ 59 h 1228"/>
                  <a:gd name="T62" fmla="*/ 254 w 1093"/>
                  <a:gd name="T63" fmla="*/ 62 h 1228"/>
                  <a:gd name="T64" fmla="*/ 263 w 1093"/>
                  <a:gd name="T65" fmla="*/ 63 h 1228"/>
                  <a:gd name="T66" fmla="*/ 267 w 1093"/>
                  <a:gd name="T67" fmla="*/ 67 h 1228"/>
                  <a:gd name="T68" fmla="*/ 249 w 1093"/>
                  <a:gd name="T69" fmla="*/ 76 h 1228"/>
                  <a:gd name="T70" fmla="*/ 238 w 1093"/>
                  <a:gd name="T71" fmla="*/ 83 h 1228"/>
                  <a:gd name="T72" fmla="*/ 224 w 1093"/>
                  <a:gd name="T73" fmla="*/ 91 h 1228"/>
                  <a:gd name="T74" fmla="*/ 182 w 1093"/>
                  <a:gd name="T75" fmla="*/ 133 h 1228"/>
                  <a:gd name="T76" fmla="*/ 176 w 1093"/>
                  <a:gd name="T77" fmla="*/ 139 h 1228"/>
                  <a:gd name="T78" fmla="*/ 175 w 1093"/>
                  <a:gd name="T79" fmla="*/ 170 h 1228"/>
                  <a:gd name="T80" fmla="*/ 160 w 1093"/>
                  <a:gd name="T81" fmla="*/ 181 h 1228"/>
                  <a:gd name="T82" fmla="*/ 159 w 1093"/>
                  <a:gd name="T83" fmla="*/ 186 h 1228"/>
                  <a:gd name="T84" fmla="*/ 162 w 1093"/>
                  <a:gd name="T85" fmla="*/ 198 h 1228"/>
                  <a:gd name="T86" fmla="*/ 162 w 1093"/>
                  <a:gd name="T87" fmla="*/ 210 h 1228"/>
                  <a:gd name="T88" fmla="*/ 162 w 1093"/>
                  <a:gd name="T89" fmla="*/ 223 h 1228"/>
                  <a:gd name="T90" fmla="*/ 164 w 1093"/>
                  <a:gd name="T91" fmla="*/ 240 h 1228"/>
                  <a:gd name="T92" fmla="*/ 169 w 1093"/>
                  <a:gd name="T93" fmla="*/ 246 h 1228"/>
                  <a:gd name="T94" fmla="*/ 180 w 1093"/>
                  <a:gd name="T95" fmla="*/ 248 h 1228"/>
                  <a:gd name="T96" fmla="*/ 183 w 1093"/>
                  <a:gd name="T97" fmla="*/ 252 h 1228"/>
                  <a:gd name="T98" fmla="*/ 198 w 1093"/>
                  <a:gd name="T99" fmla="*/ 265 h 1228"/>
                  <a:gd name="T100" fmla="*/ 221 w 1093"/>
                  <a:gd name="T101" fmla="*/ 282 h 1228"/>
                  <a:gd name="T102" fmla="*/ 221 w 1093"/>
                  <a:gd name="T103" fmla="*/ 291 h 1228"/>
                  <a:gd name="T104" fmla="*/ 26 w 1093"/>
                  <a:gd name="T105" fmla="*/ 307 h 12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93" h="1228">
                    <a:moveTo>
                      <a:pt x="107" y="1228"/>
                    </a:moveTo>
                    <a:lnTo>
                      <a:pt x="104" y="844"/>
                    </a:lnTo>
                    <a:lnTo>
                      <a:pt x="53" y="796"/>
                    </a:lnTo>
                    <a:lnTo>
                      <a:pt x="49" y="776"/>
                    </a:lnTo>
                    <a:lnTo>
                      <a:pt x="78" y="750"/>
                    </a:lnTo>
                    <a:lnTo>
                      <a:pt x="88" y="728"/>
                    </a:lnTo>
                    <a:lnTo>
                      <a:pt x="85" y="712"/>
                    </a:lnTo>
                    <a:lnTo>
                      <a:pt x="85" y="680"/>
                    </a:lnTo>
                    <a:lnTo>
                      <a:pt x="88" y="653"/>
                    </a:lnTo>
                    <a:lnTo>
                      <a:pt x="62" y="577"/>
                    </a:lnTo>
                    <a:lnTo>
                      <a:pt x="59" y="561"/>
                    </a:lnTo>
                    <a:lnTo>
                      <a:pt x="59" y="522"/>
                    </a:lnTo>
                    <a:lnTo>
                      <a:pt x="56" y="502"/>
                    </a:lnTo>
                    <a:lnTo>
                      <a:pt x="53" y="396"/>
                    </a:lnTo>
                    <a:lnTo>
                      <a:pt x="40" y="338"/>
                    </a:lnTo>
                    <a:lnTo>
                      <a:pt x="24" y="319"/>
                    </a:lnTo>
                    <a:lnTo>
                      <a:pt x="7" y="251"/>
                    </a:lnTo>
                    <a:lnTo>
                      <a:pt x="7" y="193"/>
                    </a:lnTo>
                    <a:lnTo>
                      <a:pt x="10" y="154"/>
                    </a:lnTo>
                    <a:lnTo>
                      <a:pt x="17" y="142"/>
                    </a:lnTo>
                    <a:lnTo>
                      <a:pt x="0" y="93"/>
                    </a:lnTo>
                    <a:lnTo>
                      <a:pt x="0" y="77"/>
                    </a:lnTo>
                    <a:lnTo>
                      <a:pt x="284" y="77"/>
                    </a:lnTo>
                    <a:lnTo>
                      <a:pt x="284" y="29"/>
                    </a:lnTo>
                    <a:lnTo>
                      <a:pt x="287" y="0"/>
                    </a:lnTo>
                    <a:lnTo>
                      <a:pt x="311" y="0"/>
                    </a:lnTo>
                    <a:lnTo>
                      <a:pt x="339" y="13"/>
                    </a:lnTo>
                    <a:lnTo>
                      <a:pt x="343" y="57"/>
                    </a:lnTo>
                    <a:lnTo>
                      <a:pt x="352" y="86"/>
                    </a:lnTo>
                    <a:lnTo>
                      <a:pt x="349" y="116"/>
                    </a:lnTo>
                    <a:lnTo>
                      <a:pt x="378" y="138"/>
                    </a:lnTo>
                    <a:lnTo>
                      <a:pt x="391" y="135"/>
                    </a:lnTo>
                    <a:lnTo>
                      <a:pt x="413" y="142"/>
                    </a:lnTo>
                    <a:lnTo>
                      <a:pt x="422" y="151"/>
                    </a:lnTo>
                    <a:lnTo>
                      <a:pt x="446" y="148"/>
                    </a:lnTo>
                    <a:lnTo>
                      <a:pt x="475" y="151"/>
                    </a:lnTo>
                    <a:lnTo>
                      <a:pt x="478" y="161"/>
                    </a:lnTo>
                    <a:lnTo>
                      <a:pt x="478" y="170"/>
                    </a:lnTo>
                    <a:lnTo>
                      <a:pt x="523" y="167"/>
                    </a:lnTo>
                    <a:lnTo>
                      <a:pt x="532" y="151"/>
                    </a:lnTo>
                    <a:lnTo>
                      <a:pt x="594" y="148"/>
                    </a:lnTo>
                    <a:lnTo>
                      <a:pt x="632" y="161"/>
                    </a:lnTo>
                    <a:lnTo>
                      <a:pt x="642" y="161"/>
                    </a:lnTo>
                    <a:lnTo>
                      <a:pt x="639" y="170"/>
                    </a:lnTo>
                    <a:lnTo>
                      <a:pt x="648" y="183"/>
                    </a:lnTo>
                    <a:lnTo>
                      <a:pt x="655" y="180"/>
                    </a:lnTo>
                    <a:lnTo>
                      <a:pt x="661" y="186"/>
                    </a:lnTo>
                    <a:lnTo>
                      <a:pt x="668" y="215"/>
                    </a:lnTo>
                    <a:lnTo>
                      <a:pt x="684" y="222"/>
                    </a:lnTo>
                    <a:lnTo>
                      <a:pt x="700" y="202"/>
                    </a:lnTo>
                    <a:lnTo>
                      <a:pt x="709" y="196"/>
                    </a:lnTo>
                    <a:lnTo>
                      <a:pt x="726" y="202"/>
                    </a:lnTo>
                    <a:lnTo>
                      <a:pt x="736" y="222"/>
                    </a:lnTo>
                    <a:lnTo>
                      <a:pt x="768" y="231"/>
                    </a:lnTo>
                    <a:lnTo>
                      <a:pt x="777" y="245"/>
                    </a:lnTo>
                    <a:lnTo>
                      <a:pt x="793" y="255"/>
                    </a:lnTo>
                    <a:lnTo>
                      <a:pt x="813" y="255"/>
                    </a:lnTo>
                    <a:lnTo>
                      <a:pt x="835" y="251"/>
                    </a:lnTo>
                    <a:lnTo>
                      <a:pt x="890" y="212"/>
                    </a:lnTo>
                    <a:lnTo>
                      <a:pt x="897" y="218"/>
                    </a:lnTo>
                    <a:lnTo>
                      <a:pt x="913" y="235"/>
                    </a:lnTo>
                    <a:lnTo>
                      <a:pt x="993" y="235"/>
                    </a:lnTo>
                    <a:lnTo>
                      <a:pt x="1007" y="235"/>
                    </a:lnTo>
                    <a:lnTo>
                      <a:pt x="1019" y="245"/>
                    </a:lnTo>
                    <a:lnTo>
                      <a:pt x="1039" y="261"/>
                    </a:lnTo>
                    <a:lnTo>
                      <a:pt x="1055" y="251"/>
                    </a:lnTo>
                    <a:lnTo>
                      <a:pt x="1093" y="248"/>
                    </a:lnTo>
                    <a:lnTo>
                      <a:pt x="1071" y="267"/>
                    </a:lnTo>
                    <a:lnTo>
                      <a:pt x="1023" y="296"/>
                    </a:lnTo>
                    <a:lnTo>
                      <a:pt x="997" y="303"/>
                    </a:lnTo>
                    <a:lnTo>
                      <a:pt x="977" y="312"/>
                    </a:lnTo>
                    <a:lnTo>
                      <a:pt x="954" y="331"/>
                    </a:lnTo>
                    <a:lnTo>
                      <a:pt x="916" y="351"/>
                    </a:lnTo>
                    <a:lnTo>
                      <a:pt x="897" y="363"/>
                    </a:lnTo>
                    <a:lnTo>
                      <a:pt x="829" y="441"/>
                    </a:lnTo>
                    <a:lnTo>
                      <a:pt x="729" y="532"/>
                    </a:lnTo>
                    <a:lnTo>
                      <a:pt x="717" y="548"/>
                    </a:lnTo>
                    <a:lnTo>
                      <a:pt x="706" y="554"/>
                    </a:lnTo>
                    <a:lnTo>
                      <a:pt x="712" y="667"/>
                    </a:lnTo>
                    <a:lnTo>
                      <a:pt x="700" y="680"/>
                    </a:lnTo>
                    <a:lnTo>
                      <a:pt x="687" y="686"/>
                    </a:lnTo>
                    <a:lnTo>
                      <a:pt x="642" y="722"/>
                    </a:lnTo>
                    <a:lnTo>
                      <a:pt x="642" y="741"/>
                    </a:lnTo>
                    <a:lnTo>
                      <a:pt x="636" y="744"/>
                    </a:lnTo>
                    <a:lnTo>
                      <a:pt x="626" y="776"/>
                    </a:lnTo>
                    <a:lnTo>
                      <a:pt x="648" y="789"/>
                    </a:lnTo>
                    <a:lnTo>
                      <a:pt x="661" y="815"/>
                    </a:lnTo>
                    <a:lnTo>
                      <a:pt x="648" y="838"/>
                    </a:lnTo>
                    <a:lnTo>
                      <a:pt x="652" y="857"/>
                    </a:lnTo>
                    <a:lnTo>
                      <a:pt x="648" y="892"/>
                    </a:lnTo>
                    <a:lnTo>
                      <a:pt x="648" y="948"/>
                    </a:lnTo>
                    <a:lnTo>
                      <a:pt x="658" y="960"/>
                    </a:lnTo>
                    <a:lnTo>
                      <a:pt x="674" y="973"/>
                    </a:lnTo>
                    <a:lnTo>
                      <a:pt x="677" y="983"/>
                    </a:lnTo>
                    <a:lnTo>
                      <a:pt x="717" y="989"/>
                    </a:lnTo>
                    <a:lnTo>
                      <a:pt x="723" y="992"/>
                    </a:lnTo>
                    <a:lnTo>
                      <a:pt x="726" y="1005"/>
                    </a:lnTo>
                    <a:lnTo>
                      <a:pt x="733" y="1008"/>
                    </a:lnTo>
                    <a:lnTo>
                      <a:pt x="777" y="1031"/>
                    </a:lnTo>
                    <a:lnTo>
                      <a:pt x="793" y="1059"/>
                    </a:lnTo>
                    <a:lnTo>
                      <a:pt x="835" y="1093"/>
                    </a:lnTo>
                    <a:lnTo>
                      <a:pt x="884" y="1125"/>
                    </a:lnTo>
                    <a:lnTo>
                      <a:pt x="887" y="1137"/>
                    </a:lnTo>
                    <a:lnTo>
                      <a:pt x="887" y="1163"/>
                    </a:lnTo>
                    <a:lnTo>
                      <a:pt x="894" y="1201"/>
                    </a:lnTo>
                    <a:lnTo>
                      <a:pt x="107" y="1228"/>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Freeform 187">
                <a:extLst>
                  <a:ext uri="{FF2B5EF4-FFF2-40B4-BE49-F238E27FC236}">
                    <a16:creationId xmlns:a16="http://schemas.microsoft.com/office/drawing/2014/main" id="{AAC5FFD4-2481-40CC-A8A4-FF28D0B89E7A}"/>
                  </a:ext>
                </a:extLst>
              </p:cNvPr>
              <p:cNvSpPr>
                <a:spLocks/>
              </p:cNvSpPr>
              <p:nvPr/>
            </p:nvSpPr>
            <p:spPr bwMode="gray">
              <a:xfrm>
                <a:off x="5220971" y="2841943"/>
                <a:ext cx="792163" cy="525462"/>
              </a:xfrm>
              <a:custGeom>
                <a:avLst/>
                <a:gdLst>
                  <a:gd name="T0" fmla="*/ 203 w 999"/>
                  <a:gd name="T1" fmla="*/ 0 h 661"/>
                  <a:gd name="T2" fmla="*/ 209 w 999"/>
                  <a:gd name="T3" fmla="*/ 11 h 661"/>
                  <a:gd name="T4" fmla="*/ 206 w 999"/>
                  <a:gd name="T5" fmla="*/ 19 h 661"/>
                  <a:gd name="T6" fmla="*/ 212 w 999"/>
                  <a:gd name="T7" fmla="*/ 40 h 661"/>
                  <a:gd name="T8" fmla="*/ 227 w 999"/>
                  <a:gd name="T9" fmla="*/ 48 h 661"/>
                  <a:gd name="T10" fmla="*/ 230 w 999"/>
                  <a:gd name="T11" fmla="*/ 55 h 661"/>
                  <a:gd name="T12" fmla="*/ 239 w 999"/>
                  <a:gd name="T13" fmla="*/ 66 h 661"/>
                  <a:gd name="T14" fmla="*/ 249 w 999"/>
                  <a:gd name="T15" fmla="*/ 79 h 661"/>
                  <a:gd name="T16" fmla="*/ 246 w 999"/>
                  <a:gd name="T17" fmla="*/ 88 h 661"/>
                  <a:gd name="T18" fmla="*/ 243 w 999"/>
                  <a:gd name="T19" fmla="*/ 96 h 661"/>
                  <a:gd name="T20" fmla="*/ 230 w 999"/>
                  <a:gd name="T21" fmla="*/ 106 h 661"/>
                  <a:gd name="T22" fmla="*/ 220 w 999"/>
                  <a:gd name="T23" fmla="*/ 108 h 661"/>
                  <a:gd name="T24" fmla="*/ 213 w 999"/>
                  <a:gd name="T25" fmla="*/ 116 h 661"/>
                  <a:gd name="T26" fmla="*/ 220 w 999"/>
                  <a:gd name="T27" fmla="*/ 125 h 661"/>
                  <a:gd name="T28" fmla="*/ 220 w 999"/>
                  <a:gd name="T29" fmla="*/ 137 h 661"/>
                  <a:gd name="T30" fmla="*/ 208 w 999"/>
                  <a:gd name="T31" fmla="*/ 153 h 661"/>
                  <a:gd name="T32" fmla="*/ 206 w 999"/>
                  <a:gd name="T33" fmla="*/ 162 h 661"/>
                  <a:gd name="T34" fmla="*/ 191 w 999"/>
                  <a:gd name="T35" fmla="*/ 154 h 661"/>
                  <a:gd name="T36" fmla="*/ 31 w 999"/>
                  <a:gd name="T37" fmla="*/ 156 h 661"/>
                  <a:gd name="T38" fmla="*/ 31 w 999"/>
                  <a:gd name="T39" fmla="*/ 146 h 661"/>
                  <a:gd name="T40" fmla="*/ 27 w 999"/>
                  <a:gd name="T41" fmla="*/ 138 h 661"/>
                  <a:gd name="T42" fmla="*/ 28 w 999"/>
                  <a:gd name="T43" fmla="*/ 130 h 661"/>
                  <a:gd name="T44" fmla="*/ 24 w 999"/>
                  <a:gd name="T45" fmla="*/ 119 h 661"/>
                  <a:gd name="T46" fmla="*/ 24 w 999"/>
                  <a:gd name="T47" fmla="*/ 110 h 661"/>
                  <a:gd name="T48" fmla="*/ 17 w 999"/>
                  <a:gd name="T49" fmla="*/ 102 h 661"/>
                  <a:gd name="T50" fmla="*/ 14 w 999"/>
                  <a:gd name="T51" fmla="*/ 94 h 661"/>
                  <a:gd name="T52" fmla="*/ 8 w 999"/>
                  <a:gd name="T53" fmla="*/ 81 h 661"/>
                  <a:gd name="T54" fmla="*/ 10 w 999"/>
                  <a:gd name="T55" fmla="*/ 70 h 661"/>
                  <a:gd name="T56" fmla="*/ 5 w 999"/>
                  <a:gd name="T57" fmla="*/ 62 h 661"/>
                  <a:gd name="T58" fmla="*/ 4 w 999"/>
                  <a:gd name="T59" fmla="*/ 55 h 661"/>
                  <a:gd name="T60" fmla="*/ 4 w 999"/>
                  <a:gd name="T61" fmla="*/ 37 h 661"/>
                  <a:gd name="T62" fmla="*/ 5 w 999"/>
                  <a:gd name="T63" fmla="*/ 29 h 661"/>
                  <a:gd name="T64" fmla="*/ 1 w 999"/>
                  <a:gd name="T65" fmla="*/ 18 h 661"/>
                  <a:gd name="T66" fmla="*/ 2 w 999"/>
                  <a:gd name="T67" fmla="*/ 10 h 661"/>
                  <a:gd name="T68" fmla="*/ 4 w 999"/>
                  <a:gd name="T69" fmla="*/ 7 h 6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99" h="661">
                    <a:moveTo>
                      <a:pt x="26" y="27"/>
                    </a:moveTo>
                    <a:lnTo>
                      <a:pt x="813" y="0"/>
                    </a:lnTo>
                    <a:lnTo>
                      <a:pt x="822" y="27"/>
                    </a:lnTo>
                    <a:lnTo>
                      <a:pt x="838" y="43"/>
                    </a:lnTo>
                    <a:lnTo>
                      <a:pt x="838" y="56"/>
                    </a:lnTo>
                    <a:lnTo>
                      <a:pt x="825" y="75"/>
                    </a:lnTo>
                    <a:lnTo>
                      <a:pt x="832" y="100"/>
                    </a:lnTo>
                    <a:lnTo>
                      <a:pt x="848" y="159"/>
                    </a:lnTo>
                    <a:lnTo>
                      <a:pt x="893" y="175"/>
                    </a:lnTo>
                    <a:lnTo>
                      <a:pt x="909" y="191"/>
                    </a:lnTo>
                    <a:lnTo>
                      <a:pt x="916" y="207"/>
                    </a:lnTo>
                    <a:lnTo>
                      <a:pt x="922" y="220"/>
                    </a:lnTo>
                    <a:lnTo>
                      <a:pt x="954" y="242"/>
                    </a:lnTo>
                    <a:lnTo>
                      <a:pt x="958" y="261"/>
                    </a:lnTo>
                    <a:lnTo>
                      <a:pt x="986" y="277"/>
                    </a:lnTo>
                    <a:lnTo>
                      <a:pt x="999" y="314"/>
                    </a:lnTo>
                    <a:lnTo>
                      <a:pt x="996" y="333"/>
                    </a:lnTo>
                    <a:lnTo>
                      <a:pt x="986" y="352"/>
                    </a:lnTo>
                    <a:lnTo>
                      <a:pt x="974" y="365"/>
                    </a:lnTo>
                    <a:lnTo>
                      <a:pt x="974" y="384"/>
                    </a:lnTo>
                    <a:lnTo>
                      <a:pt x="948" y="413"/>
                    </a:lnTo>
                    <a:lnTo>
                      <a:pt x="922" y="422"/>
                    </a:lnTo>
                    <a:lnTo>
                      <a:pt x="916" y="429"/>
                    </a:lnTo>
                    <a:lnTo>
                      <a:pt x="883" y="432"/>
                    </a:lnTo>
                    <a:lnTo>
                      <a:pt x="867" y="439"/>
                    </a:lnTo>
                    <a:lnTo>
                      <a:pt x="854" y="462"/>
                    </a:lnTo>
                    <a:lnTo>
                      <a:pt x="857" y="481"/>
                    </a:lnTo>
                    <a:lnTo>
                      <a:pt x="880" y="500"/>
                    </a:lnTo>
                    <a:lnTo>
                      <a:pt x="883" y="513"/>
                    </a:lnTo>
                    <a:lnTo>
                      <a:pt x="880" y="545"/>
                    </a:lnTo>
                    <a:lnTo>
                      <a:pt x="854" y="597"/>
                    </a:lnTo>
                    <a:lnTo>
                      <a:pt x="832" y="610"/>
                    </a:lnTo>
                    <a:lnTo>
                      <a:pt x="822" y="629"/>
                    </a:lnTo>
                    <a:lnTo>
                      <a:pt x="825" y="645"/>
                    </a:lnTo>
                    <a:lnTo>
                      <a:pt x="813" y="661"/>
                    </a:lnTo>
                    <a:lnTo>
                      <a:pt x="764" y="613"/>
                    </a:lnTo>
                    <a:lnTo>
                      <a:pt x="133" y="632"/>
                    </a:lnTo>
                    <a:lnTo>
                      <a:pt x="126" y="623"/>
                    </a:lnTo>
                    <a:lnTo>
                      <a:pt x="120" y="604"/>
                    </a:lnTo>
                    <a:lnTo>
                      <a:pt x="126" y="584"/>
                    </a:lnTo>
                    <a:lnTo>
                      <a:pt x="113" y="567"/>
                    </a:lnTo>
                    <a:lnTo>
                      <a:pt x="110" y="551"/>
                    </a:lnTo>
                    <a:lnTo>
                      <a:pt x="120" y="535"/>
                    </a:lnTo>
                    <a:lnTo>
                      <a:pt x="113" y="519"/>
                    </a:lnTo>
                    <a:lnTo>
                      <a:pt x="94" y="507"/>
                    </a:lnTo>
                    <a:lnTo>
                      <a:pt x="97" y="475"/>
                    </a:lnTo>
                    <a:lnTo>
                      <a:pt x="104" y="459"/>
                    </a:lnTo>
                    <a:lnTo>
                      <a:pt x="97" y="439"/>
                    </a:lnTo>
                    <a:lnTo>
                      <a:pt x="75" y="422"/>
                    </a:lnTo>
                    <a:lnTo>
                      <a:pt x="71" y="406"/>
                    </a:lnTo>
                    <a:lnTo>
                      <a:pt x="75" y="390"/>
                    </a:lnTo>
                    <a:lnTo>
                      <a:pt x="58" y="374"/>
                    </a:lnTo>
                    <a:lnTo>
                      <a:pt x="48" y="339"/>
                    </a:lnTo>
                    <a:lnTo>
                      <a:pt x="32" y="323"/>
                    </a:lnTo>
                    <a:lnTo>
                      <a:pt x="42" y="293"/>
                    </a:lnTo>
                    <a:lnTo>
                      <a:pt x="42" y="277"/>
                    </a:lnTo>
                    <a:lnTo>
                      <a:pt x="20" y="268"/>
                    </a:lnTo>
                    <a:lnTo>
                      <a:pt x="20" y="245"/>
                    </a:lnTo>
                    <a:lnTo>
                      <a:pt x="20" y="239"/>
                    </a:lnTo>
                    <a:lnTo>
                      <a:pt x="16" y="220"/>
                    </a:lnTo>
                    <a:lnTo>
                      <a:pt x="0" y="181"/>
                    </a:lnTo>
                    <a:lnTo>
                      <a:pt x="16" y="145"/>
                    </a:lnTo>
                    <a:lnTo>
                      <a:pt x="10" y="126"/>
                    </a:lnTo>
                    <a:lnTo>
                      <a:pt x="23" y="113"/>
                    </a:lnTo>
                    <a:lnTo>
                      <a:pt x="16" y="84"/>
                    </a:lnTo>
                    <a:lnTo>
                      <a:pt x="7" y="72"/>
                    </a:lnTo>
                    <a:lnTo>
                      <a:pt x="13" y="52"/>
                    </a:lnTo>
                    <a:lnTo>
                      <a:pt x="10" y="40"/>
                    </a:lnTo>
                    <a:lnTo>
                      <a:pt x="4" y="27"/>
                    </a:lnTo>
                    <a:lnTo>
                      <a:pt x="16" y="27"/>
                    </a:lnTo>
                    <a:lnTo>
                      <a:pt x="26" y="27"/>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188">
                <a:extLst>
                  <a:ext uri="{FF2B5EF4-FFF2-40B4-BE49-F238E27FC236}">
                    <a16:creationId xmlns:a16="http://schemas.microsoft.com/office/drawing/2014/main" id="{9EA39691-B757-417C-84FB-9632229DDB7B}"/>
                  </a:ext>
                </a:extLst>
              </p:cNvPr>
              <p:cNvSpPr>
                <a:spLocks/>
              </p:cNvSpPr>
              <p:nvPr/>
            </p:nvSpPr>
            <p:spPr bwMode="gray">
              <a:xfrm>
                <a:off x="5325746" y="3329305"/>
                <a:ext cx="882650" cy="762000"/>
              </a:xfrm>
              <a:custGeom>
                <a:avLst/>
                <a:gdLst>
                  <a:gd name="T0" fmla="*/ 234 w 1111"/>
                  <a:gd name="T1" fmla="*/ 212 h 961"/>
                  <a:gd name="T2" fmla="*/ 237 w 1111"/>
                  <a:gd name="T3" fmla="*/ 218 h 961"/>
                  <a:gd name="T4" fmla="*/ 238 w 1111"/>
                  <a:gd name="T5" fmla="*/ 226 h 961"/>
                  <a:gd name="T6" fmla="*/ 227 w 1111"/>
                  <a:gd name="T7" fmla="*/ 237 h 961"/>
                  <a:gd name="T8" fmla="*/ 255 w 1111"/>
                  <a:gd name="T9" fmla="*/ 238 h 961"/>
                  <a:gd name="T10" fmla="*/ 256 w 1111"/>
                  <a:gd name="T11" fmla="*/ 228 h 961"/>
                  <a:gd name="T12" fmla="*/ 261 w 1111"/>
                  <a:gd name="T13" fmla="*/ 212 h 961"/>
                  <a:gd name="T14" fmla="*/ 269 w 1111"/>
                  <a:gd name="T15" fmla="*/ 205 h 961"/>
                  <a:gd name="T16" fmla="*/ 274 w 1111"/>
                  <a:gd name="T17" fmla="*/ 205 h 961"/>
                  <a:gd name="T18" fmla="*/ 277 w 1111"/>
                  <a:gd name="T19" fmla="*/ 186 h 961"/>
                  <a:gd name="T20" fmla="*/ 273 w 1111"/>
                  <a:gd name="T21" fmla="*/ 184 h 961"/>
                  <a:gd name="T22" fmla="*/ 272 w 1111"/>
                  <a:gd name="T23" fmla="*/ 182 h 961"/>
                  <a:gd name="T24" fmla="*/ 269 w 1111"/>
                  <a:gd name="T25" fmla="*/ 184 h 961"/>
                  <a:gd name="T26" fmla="*/ 258 w 1111"/>
                  <a:gd name="T27" fmla="*/ 170 h 961"/>
                  <a:gd name="T28" fmla="*/ 261 w 1111"/>
                  <a:gd name="T29" fmla="*/ 166 h 961"/>
                  <a:gd name="T30" fmla="*/ 258 w 1111"/>
                  <a:gd name="T31" fmla="*/ 158 h 961"/>
                  <a:gd name="T32" fmla="*/ 244 w 1111"/>
                  <a:gd name="T33" fmla="*/ 140 h 961"/>
                  <a:gd name="T34" fmla="*/ 226 w 1111"/>
                  <a:gd name="T35" fmla="*/ 130 h 961"/>
                  <a:gd name="T36" fmla="*/ 217 w 1111"/>
                  <a:gd name="T37" fmla="*/ 117 h 961"/>
                  <a:gd name="T38" fmla="*/ 226 w 1111"/>
                  <a:gd name="T39" fmla="*/ 106 h 961"/>
                  <a:gd name="T40" fmla="*/ 227 w 1111"/>
                  <a:gd name="T41" fmla="*/ 91 h 961"/>
                  <a:gd name="T42" fmla="*/ 215 w 1111"/>
                  <a:gd name="T43" fmla="*/ 83 h 961"/>
                  <a:gd name="T44" fmla="*/ 209 w 1111"/>
                  <a:gd name="T45" fmla="*/ 89 h 961"/>
                  <a:gd name="T46" fmla="*/ 200 w 1111"/>
                  <a:gd name="T47" fmla="*/ 68 h 961"/>
                  <a:gd name="T48" fmla="*/ 185 w 1111"/>
                  <a:gd name="T49" fmla="*/ 56 h 961"/>
                  <a:gd name="T50" fmla="*/ 173 w 1111"/>
                  <a:gd name="T51" fmla="*/ 38 h 961"/>
                  <a:gd name="T52" fmla="*/ 169 w 1111"/>
                  <a:gd name="T53" fmla="*/ 19 h 961"/>
                  <a:gd name="T54" fmla="*/ 170 w 1111"/>
                  <a:gd name="T55" fmla="*/ 12 h 961"/>
                  <a:gd name="T56" fmla="*/ 0 w 1111"/>
                  <a:gd name="T57" fmla="*/ 4 h 961"/>
                  <a:gd name="T58" fmla="*/ 7 w 1111"/>
                  <a:gd name="T59" fmla="*/ 13 h 961"/>
                  <a:gd name="T60" fmla="*/ 14 w 1111"/>
                  <a:gd name="T61" fmla="*/ 27 h 961"/>
                  <a:gd name="T62" fmla="*/ 15 w 1111"/>
                  <a:gd name="T63" fmla="*/ 34 h 961"/>
                  <a:gd name="T64" fmla="*/ 33 w 1111"/>
                  <a:gd name="T65" fmla="*/ 49 h 961"/>
                  <a:gd name="T66" fmla="*/ 27 w 1111"/>
                  <a:gd name="T67" fmla="*/ 62 h 961"/>
                  <a:gd name="T68" fmla="*/ 34 w 1111"/>
                  <a:gd name="T69" fmla="*/ 67 h 961"/>
                  <a:gd name="T70" fmla="*/ 41 w 1111"/>
                  <a:gd name="T71" fmla="*/ 79 h 961"/>
                  <a:gd name="T72" fmla="*/ 46 w 1111"/>
                  <a:gd name="T73" fmla="*/ 81 h 961"/>
                  <a:gd name="T74" fmla="*/ 48 w 1111"/>
                  <a:gd name="T75" fmla="*/ 220 h 9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11" h="961">
                    <a:moveTo>
                      <a:pt x="189" y="883"/>
                    </a:moveTo>
                    <a:lnTo>
                      <a:pt x="934" y="851"/>
                    </a:lnTo>
                    <a:lnTo>
                      <a:pt x="931" y="860"/>
                    </a:lnTo>
                    <a:lnTo>
                      <a:pt x="947" y="873"/>
                    </a:lnTo>
                    <a:lnTo>
                      <a:pt x="954" y="889"/>
                    </a:lnTo>
                    <a:lnTo>
                      <a:pt x="950" y="905"/>
                    </a:lnTo>
                    <a:lnTo>
                      <a:pt x="928" y="921"/>
                    </a:lnTo>
                    <a:lnTo>
                      <a:pt x="908" y="948"/>
                    </a:lnTo>
                    <a:lnTo>
                      <a:pt x="904" y="961"/>
                    </a:lnTo>
                    <a:lnTo>
                      <a:pt x="1017" y="954"/>
                    </a:lnTo>
                    <a:lnTo>
                      <a:pt x="1027" y="921"/>
                    </a:lnTo>
                    <a:lnTo>
                      <a:pt x="1024" y="912"/>
                    </a:lnTo>
                    <a:lnTo>
                      <a:pt x="1033" y="876"/>
                    </a:lnTo>
                    <a:lnTo>
                      <a:pt x="1043" y="848"/>
                    </a:lnTo>
                    <a:lnTo>
                      <a:pt x="1053" y="832"/>
                    </a:lnTo>
                    <a:lnTo>
                      <a:pt x="1076" y="822"/>
                    </a:lnTo>
                    <a:lnTo>
                      <a:pt x="1086" y="825"/>
                    </a:lnTo>
                    <a:lnTo>
                      <a:pt x="1095" y="822"/>
                    </a:lnTo>
                    <a:lnTo>
                      <a:pt x="1111" y="767"/>
                    </a:lnTo>
                    <a:lnTo>
                      <a:pt x="1105" y="747"/>
                    </a:lnTo>
                    <a:lnTo>
                      <a:pt x="1095" y="741"/>
                    </a:lnTo>
                    <a:lnTo>
                      <a:pt x="1092" y="738"/>
                    </a:lnTo>
                    <a:lnTo>
                      <a:pt x="1089" y="735"/>
                    </a:lnTo>
                    <a:lnTo>
                      <a:pt x="1086" y="728"/>
                    </a:lnTo>
                    <a:lnTo>
                      <a:pt x="1073" y="728"/>
                    </a:lnTo>
                    <a:lnTo>
                      <a:pt x="1073" y="738"/>
                    </a:lnTo>
                    <a:lnTo>
                      <a:pt x="1067" y="741"/>
                    </a:lnTo>
                    <a:lnTo>
                      <a:pt x="1030" y="683"/>
                    </a:lnTo>
                    <a:lnTo>
                      <a:pt x="1033" y="677"/>
                    </a:lnTo>
                    <a:lnTo>
                      <a:pt x="1043" y="664"/>
                    </a:lnTo>
                    <a:lnTo>
                      <a:pt x="1046" y="654"/>
                    </a:lnTo>
                    <a:lnTo>
                      <a:pt x="1030" y="634"/>
                    </a:lnTo>
                    <a:lnTo>
                      <a:pt x="1021" y="599"/>
                    </a:lnTo>
                    <a:lnTo>
                      <a:pt x="976" y="561"/>
                    </a:lnTo>
                    <a:lnTo>
                      <a:pt x="950" y="551"/>
                    </a:lnTo>
                    <a:lnTo>
                      <a:pt x="904" y="521"/>
                    </a:lnTo>
                    <a:lnTo>
                      <a:pt x="879" y="496"/>
                    </a:lnTo>
                    <a:lnTo>
                      <a:pt x="866" y="470"/>
                    </a:lnTo>
                    <a:lnTo>
                      <a:pt x="873" y="457"/>
                    </a:lnTo>
                    <a:lnTo>
                      <a:pt x="901" y="426"/>
                    </a:lnTo>
                    <a:lnTo>
                      <a:pt x="898" y="394"/>
                    </a:lnTo>
                    <a:lnTo>
                      <a:pt x="908" y="367"/>
                    </a:lnTo>
                    <a:lnTo>
                      <a:pt x="901" y="354"/>
                    </a:lnTo>
                    <a:lnTo>
                      <a:pt x="860" y="335"/>
                    </a:lnTo>
                    <a:lnTo>
                      <a:pt x="850" y="341"/>
                    </a:lnTo>
                    <a:lnTo>
                      <a:pt x="834" y="357"/>
                    </a:lnTo>
                    <a:lnTo>
                      <a:pt x="825" y="348"/>
                    </a:lnTo>
                    <a:lnTo>
                      <a:pt x="799" y="274"/>
                    </a:lnTo>
                    <a:lnTo>
                      <a:pt x="786" y="261"/>
                    </a:lnTo>
                    <a:lnTo>
                      <a:pt x="737" y="225"/>
                    </a:lnTo>
                    <a:lnTo>
                      <a:pt x="689" y="168"/>
                    </a:lnTo>
                    <a:lnTo>
                      <a:pt x="689" y="155"/>
                    </a:lnTo>
                    <a:lnTo>
                      <a:pt x="673" y="120"/>
                    </a:lnTo>
                    <a:lnTo>
                      <a:pt x="673" y="77"/>
                    </a:lnTo>
                    <a:lnTo>
                      <a:pt x="680" y="58"/>
                    </a:lnTo>
                    <a:lnTo>
                      <a:pt x="680" y="48"/>
                    </a:lnTo>
                    <a:lnTo>
                      <a:pt x="631" y="0"/>
                    </a:lnTo>
                    <a:lnTo>
                      <a:pt x="0" y="19"/>
                    </a:lnTo>
                    <a:lnTo>
                      <a:pt x="9" y="39"/>
                    </a:lnTo>
                    <a:lnTo>
                      <a:pt x="25" y="55"/>
                    </a:lnTo>
                    <a:lnTo>
                      <a:pt x="32" y="83"/>
                    </a:lnTo>
                    <a:lnTo>
                      <a:pt x="54" y="110"/>
                    </a:lnTo>
                    <a:lnTo>
                      <a:pt x="64" y="116"/>
                    </a:lnTo>
                    <a:lnTo>
                      <a:pt x="60" y="139"/>
                    </a:lnTo>
                    <a:lnTo>
                      <a:pt x="64" y="145"/>
                    </a:lnTo>
                    <a:lnTo>
                      <a:pt x="132" y="196"/>
                    </a:lnTo>
                    <a:lnTo>
                      <a:pt x="113" y="222"/>
                    </a:lnTo>
                    <a:lnTo>
                      <a:pt x="106" y="249"/>
                    </a:lnTo>
                    <a:lnTo>
                      <a:pt x="116" y="265"/>
                    </a:lnTo>
                    <a:lnTo>
                      <a:pt x="135" y="271"/>
                    </a:lnTo>
                    <a:lnTo>
                      <a:pt x="145" y="306"/>
                    </a:lnTo>
                    <a:lnTo>
                      <a:pt x="161" y="319"/>
                    </a:lnTo>
                    <a:lnTo>
                      <a:pt x="177" y="322"/>
                    </a:lnTo>
                    <a:lnTo>
                      <a:pt x="183" y="325"/>
                    </a:lnTo>
                    <a:lnTo>
                      <a:pt x="189" y="779"/>
                    </a:lnTo>
                    <a:lnTo>
                      <a:pt x="189" y="883"/>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189">
                <a:extLst>
                  <a:ext uri="{FF2B5EF4-FFF2-40B4-BE49-F238E27FC236}">
                    <a16:creationId xmlns:a16="http://schemas.microsoft.com/office/drawing/2014/main" id="{B47DB8D1-3B19-4409-AEE7-939D424AE0F0}"/>
                  </a:ext>
                </a:extLst>
              </p:cNvPr>
              <p:cNvSpPr>
                <a:spLocks/>
              </p:cNvSpPr>
              <p:nvPr/>
            </p:nvSpPr>
            <p:spPr bwMode="gray">
              <a:xfrm>
                <a:off x="5563871" y="4597718"/>
                <a:ext cx="746125" cy="649287"/>
              </a:xfrm>
              <a:custGeom>
                <a:avLst/>
                <a:gdLst>
                  <a:gd name="T0" fmla="*/ 125 w 941"/>
                  <a:gd name="T1" fmla="*/ 4 h 819"/>
                  <a:gd name="T2" fmla="*/ 134 w 941"/>
                  <a:gd name="T3" fmla="*/ 30 h 819"/>
                  <a:gd name="T4" fmla="*/ 132 w 941"/>
                  <a:gd name="T5" fmla="*/ 41 h 819"/>
                  <a:gd name="T6" fmla="*/ 120 w 941"/>
                  <a:gd name="T7" fmla="*/ 67 h 819"/>
                  <a:gd name="T8" fmla="*/ 194 w 941"/>
                  <a:gd name="T9" fmla="*/ 100 h 819"/>
                  <a:gd name="T10" fmla="*/ 194 w 941"/>
                  <a:gd name="T11" fmla="*/ 123 h 819"/>
                  <a:gd name="T12" fmla="*/ 192 w 941"/>
                  <a:gd name="T13" fmla="*/ 139 h 819"/>
                  <a:gd name="T14" fmla="*/ 176 w 941"/>
                  <a:gd name="T15" fmla="*/ 135 h 819"/>
                  <a:gd name="T16" fmla="*/ 171 w 941"/>
                  <a:gd name="T17" fmla="*/ 150 h 819"/>
                  <a:gd name="T18" fmla="*/ 189 w 941"/>
                  <a:gd name="T19" fmla="*/ 147 h 819"/>
                  <a:gd name="T20" fmla="*/ 200 w 941"/>
                  <a:gd name="T21" fmla="*/ 145 h 819"/>
                  <a:gd name="T22" fmla="*/ 196 w 941"/>
                  <a:gd name="T23" fmla="*/ 152 h 819"/>
                  <a:gd name="T24" fmla="*/ 203 w 941"/>
                  <a:gd name="T25" fmla="*/ 158 h 819"/>
                  <a:gd name="T26" fmla="*/ 217 w 941"/>
                  <a:gd name="T27" fmla="*/ 145 h 819"/>
                  <a:gd name="T28" fmla="*/ 224 w 941"/>
                  <a:gd name="T29" fmla="*/ 147 h 819"/>
                  <a:gd name="T30" fmla="*/ 224 w 941"/>
                  <a:gd name="T31" fmla="*/ 156 h 819"/>
                  <a:gd name="T32" fmla="*/ 207 w 941"/>
                  <a:gd name="T33" fmla="*/ 172 h 819"/>
                  <a:gd name="T34" fmla="*/ 218 w 941"/>
                  <a:gd name="T35" fmla="*/ 186 h 819"/>
                  <a:gd name="T36" fmla="*/ 233 w 941"/>
                  <a:gd name="T37" fmla="*/ 199 h 819"/>
                  <a:gd name="T38" fmla="*/ 217 w 941"/>
                  <a:gd name="T39" fmla="*/ 195 h 819"/>
                  <a:gd name="T40" fmla="*/ 195 w 941"/>
                  <a:gd name="T41" fmla="*/ 182 h 819"/>
                  <a:gd name="T42" fmla="*/ 186 w 941"/>
                  <a:gd name="T43" fmla="*/ 192 h 819"/>
                  <a:gd name="T44" fmla="*/ 182 w 941"/>
                  <a:gd name="T45" fmla="*/ 200 h 819"/>
                  <a:gd name="T46" fmla="*/ 173 w 941"/>
                  <a:gd name="T47" fmla="*/ 193 h 819"/>
                  <a:gd name="T48" fmla="*/ 165 w 941"/>
                  <a:gd name="T49" fmla="*/ 193 h 819"/>
                  <a:gd name="T50" fmla="*/ 149 w 941"/>
                  <a:gd name="T51" fmla="*/ 198 h 819"/>
                  <a:gd name="T52" fmla="*/ 125 w 941"/>
                  <a:gd name="T53" fmla="*/ 182 h 819"/>
                  <a:gd name="T54" fmla="*/ 114 w 941"/>
                  <a:gd name="T55" fmla="*/ 174 h 819"/>
                  <a:gd name="T56" fmla="*/ 113 w 941"/>
                  <a:gd name="T57" fmla="*/ 171 h 819"/>
                  <a:gd name="T58" fmla="*/ 104 w 941"/>
                  <a:gd name="T59" fmla="*/ 170 h 819"/>
                  <a:gd name="T60" fmla="*/ 100 w 941"/>
                  <a:gd name="T61" fmla="*/ 166 h 819"/>
                  <a:gd name="T62" fmla="*/ 93 w 941"/>
                  <a:gd name="T63" fmla="*/ 179 h 819"/>
                  <a:gd name="T64" fmla="*/ 43 w 941"/>
                  <a:gd name="T65" fmla="*/ 170 h 819"/>
                  <a:gd name="T66" fmla="*/ 9 w 941"/>
                  <a:gd name="T67" fmla="*/ 170 h 819"/>
                  <a:gd name="T68" fmla="*/ 15 w 941"/>
                  <a:gd name="T69" fmla="*/ 162 h 819"/>
                  <a:gd name="T70" fmla="*/ 16 w 941"/>
                  <a:gd name="T71" fmla="*/ 141 h 819"/>
                  <a:gd name="T72" fmla="*/ 17 w 941"/>
                  <a:gd name="T73" fmla="*/ 129 h 819"/>
                  <a:gd name="T74" fmla="*/ 25 w 941"/>
                  <a:gd name="T75" fmla="*/ 112 h 819"/>
                  <a:gd name="T76" fmla="*/ 20 w 941"/>
                  <a:gd name="T77" fmla="*/ 93 h 819"/>
                  <a:gd name="T78" fmla="*/ 17 w 941"/>
                  <a:gd name="T79" fmla="*/ 87 h 819"/>
                  <a:gd name="T80" fmla="*/ 11 w 941"/>
                  <a:gd name="T81" fmla="*/ 78 h 819"/>
                  <a:gd name="T82" fmla="*/ 3 w 941"/>
                  <a:gd name="T83" fmla="*/ 59 h 8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41" h="819">
                    <a:moveTo>
                      <a:pt x="0" y="13"/>
                    </a:moveTo>
                    <a:lnTo>
                      <a:pt x="506" y="0"/>
                    </a:lnTo>
                    <a:lnTo>
                      <a:pt x="503" y="16"/>
                    </a:lnTo>
                    <a:lnTo>
                      <a:pt x="526" y="59"/>
                    </a:lnTo>
                    <a:lnTo>
                      <a:pt x="529" y="97"/>
                    </a:lnTo>
                    <a:lnTo>
                      <a:pt x="538" y="123"/>
                    </a:lnTo>
                    <a:lnTo>
                      <a:pt x="551" y="132"/>
                    </a:lnTo>
                    <a:lnTo>
                      <a:pt x="551" y="148"/>
                    </a:lnTo>
                    <a:lnTo>
                      <a:pt x="529" y="164"/>
                    </a:lnTo>
                    <a:lnTo>
                      <a:pt x="522" y="171"/>
                    </a:lnTo>
                    <a:lnTo>
                      <a:pt x="513" y="216"/>
                    </a:lnTo>
                    <a:lnTo>
                      <a:pt x="480" y="268"/>
                    </a:lnTo>
                    <a:lnTo>
                      <a:pt x="451" y="355"/>
                    </a:lnTo>
                    <a:lnTo>
                      <a:pt x="448" y="419"/>
                    </a:lnTo>
                    <a:lnTo>
                      <a:pt x="777" y="403"/>
                    </a:lnTo>
                    <a:lnTo>
                      <a:pt x="783" y="416"/>
                    </a:lnTo>
                    <a:lnTo>
                      <a:pt x="774" y="448"/>
                    </a:lnTo>
                    <a:lnTo>
                      <a:pt x="777" y="494"/>
                    </a:lnTo>
                    <a:lnTo>
                      <a:pt x="809" y="529"/>
                    </a:lnTo>
                    <a:lnTo>
                      <a:pt x="819" y="567"/>
                    </a:lnTo>
                    <a:lnTo>
                      <a:pt x="771" y="558"/>
                    </a:lnTo>
                    <a:lnTo>
                      <a:pt x="728" y="538"/>
                    </a:lnTo>
                    <a:lnTo>
                      <a:pt x="718" y="535"/>
                    </a:lnTo>
                    <a:lnTo>
                      <a:pt x="706" y="542"/>
                    </a:lnTo>
                    <a:lnTo>
                      <a:pt x="674" y="570"/>
                    </a:lnTo>
                    <a:lnTo>
                      <a:pt x="674" y="586"/>
                    </a:lnTo>
                    <a:lnTo>
                      <a:pt x="686" y="602"/>
                    </a:lnTo>
                    <a:lnTo>
                      <a:pt x="702" y="607"/>
                    </a:lnTo>
                    <a:lnTo>
                      <a:pt x="738" y="602"/>
                    </a:lnTo>
                    <a:lnTo>
                      <a:pt x="757" y="590"/>
                    </a:lnTo>
                    <a:lnTo>
                      <a:pt x="771" y="583"/>
                    </a:lnTo>
                    <a:lnTo>
                      <a:pt x="793" y="583"/>
                    </a:lnTo>
                    <a:lnTo>
                      <a:pt x="803" y="583"/>
                    </a:lnTo>
                    <a:lnTo>
                      <a:pt x="803" y="590"/>
                    </a:lnTo>
                    <a:lnTo>
                      <a:pt x="799" y="599"/>
                    </a:lnTo>
                    <a:lnTo>
                      <a:pt x="787" y="610"/>
                    </a:lnTo>
                    <a:lnTo>
                      <a:pt x="790" y="623"/>
                    </a:lnTo>
                    <a:lnTo>
                      <a:pt x="803" y="629"/>
                    </a:lnTo>
                    <a:lnTo>
                      <a:pt x="812" y="632"/>
                    </a:lnTo>
                    <a:lnTo>
                      <a:pt x="822" y="626"/>
                    </a:lnTo>
                    <a:lnTo>
                      <a:pt x="835" y="599"/>
                    </a:lnTo>
                    <a:lnTo>
                      <a:pt x="870" y="583"/>
                    </a:lnTo>
                    <a:lnTo>
                      <a:pt x="883" y="577"/>
                    </a:lnTo>
                    <a:lnTo>
                      <a:pt x="892" y="577"/>
                    </a:lnTo>
                    <a:lnTo>
                      <a:pt x="899" y="590"/>
                    </a:lnTo>
                    <a:lnTo>
                      <a:pt x="892" y="602"/>
                    </a:lnTo>
                    <a:lnTo>
                      <a:pt x="899" y="613"/>
                    </a:lnTo>
                    <a:lnTo>
                      <a:pt x="899" y="626"/>
                    </a:lnTo>
                    <a:lnTo>
                      <a:pt x="879" y="635"/>
                    </a:lnTo>
                    <a:lnTo>
                      <a:pt x="857" y="671"/>
                    </a:lnTo>
                    <a:lnTo>
                      <a:pt x="828" y="690"/>
                    </a:lnTo>
                    <a:lnTo>
                      <a:pt x="828" y="706"/>
                    </a:lnTo>
                    <a:lnTo>
                      <a:pt x="835" y="722"/>
                    </a:lnTo>
                    <a:lnTo>
                      <a:pt x="873" y="744"/>
                    </a:lnTo>
                    <a:lnTo>
                      <a:pt x="935" y="771"/>
                    </a:lnTo>
                    <a:lnTo>
                      <a:pt x="941" y="780"/>
                    </a:lnTo>
                    <a:lnTo>
                      <a:pt x="935" y="796"/>
                    </a:lnTo>
                    <a:lnTo>
                      <a:pt x="925" y="800"/>
                    </a:lnTo>
                    <a:lnTo>
                      <a:pt x="876" y="819"/>
                    </a:lnTo>
                    <a:lnTo>
                      <a:pt x="870" y="780"/>
                    </a:lnTo>
                    <a:lnTo>
                      <a:pt x="841" y="768"/>
                    </a:lnTo>
                    <a:lnTo>
                      <a:pt x="790" y="748"/>
                    </a:lnTo>
                    <a:lnTo>
                      <a:pt x="780" y="728"/>
                    </a:lnTo>
                    <a:lnTo>
                      <a:pt x="771" y="722"/>
                    </a:lnTo>
                    <a:lnTo>
                      <a:pt x="757" y="728"/>
                    </a:lnTo>
                    <a:lnTo>
                      <a:pt x="747" y="768"/>
                    </a:lnTo>
                    <a:lnTo>
                      <a:pt x="754" y="771"/>
                    </a:lnTo>
                    <a:lnTo>
                      <a:pt x="754" y="780"/>
                    </a:lnTo>
                    <a:lnTo>
                      <a:pt x="728" y="800"/>
                    </a:lnTo>
                    <a:lnTo>
                      <a:pt x="718" y="796"/>
                    </a:lnTo>
                    <a:lnTo>
                      <a:pt x="702" y="774"/>
                    </a:lnTo>
                    <a:lnTo>
                      <a:pt x="693" y="774"/>
                    </a:lnTo>
                    <a:lnTo>
                      <a:pt x="677" y="780"/>
                    </a:lnTo>
                    <a:lnTo>
                      <a:pt x="667" y="771"/>
                    </a:lnTo>
                    <a:lnTo>
                      <a:pt x="661" y="774"/>
                    </a:lnTo>
                    <a:lnTo>
                      <a:pt x="635" y="800"/>
                    </a:lnTo>
                    <a:lnTo>
                      <a:pt x="605" y="803"/>
                    </a:lnTo>
                    <a:lnTo>
                      <a:pt x="596" y="793"/>
                    </a:lnTo>
                    <a:lnTo>
                      <a:pt x="567" y="790"/>
                    </a:lnTo>
                    <a:lnTo>
                      <a:pt x="526" y="735"/>
                    </a:lnTo>
                    <a:lnTo>
                      <a:pt x="500" y="728"/>
                    </a:lnTo>
                    <a:lnTo>
                      <a:pt x="473" y="719"/>
                    </a:lnTo>
                    <a:lnTo>
                      <a:pt x="464" y="703"/>
                    </a:lnTo>
                    <a:lnTo>
                      <a:pt x="457" y="699"/>
                    </a:lnTo>
                    <a:lnTo>
                      <a:pt x="454" y="699"/>
                    </a:lnTo>
                    <a:lnTo>
                      <a:pt x="454" y="696"/>
                    </a:lnTo>
                    <a:lnTo>
                      <a:pt x="454" y="687"/>
                    </a:lnTo>
                    <a:lnTo>
                      <a:pt x="445" y="683"/>
                    </a:lnTo>
                    <a:lnTo>
                      <a:pt x="438" y="687"/>
                    </a:lnTo>
                    <a:lnTo>
                      <a:pt x="419" y="683"/>
                    </a:lnTo>
                    <a:lnTo>
                      <a:pt x="416" y="680"/>
                    </a:lnTo>
                    <a:lnTo>
                      <a:pt x="409" y="664"/>
                    </a:lnTo>
                    <a:lnTo>
                      <a:pt x="400" y="667"/>
                    </a:lnTo>
                    <a:lnTo>
                      <a:pt x="365" y="696"/>
                    </a:lnTo>
                    <a:lnTo>
                      <a:pt x="381" y="715"/>
                    </a:lnTo>
                    <a:lnTo>
                      <a:pt x="374" y="719"/>
                    </a:lnTo>
                    <a:lnTo>
                      <a:pt x="319" y="722"/>
                    </a:lnTo>
                    <a:lnTo>
                      <a:pt x="226" y="706"/>
                    </a:lnTo>
                    <a:lnTo>
                      <a:pt x="174" y="683"/>
                    </a:lnTo>
                    <a:lnTo>
                      <a:pt x="48" y="703"/>
                    </a:lnTo>
                    <a:lnTo>
                      <a:pt x="42" y="696"/>
                    </a:lnTo>
                    <a:lnTo>
                      <a:pt x="38" y="683"/>
                    </a:lnTo>
                    <a:lnTo>
                      <a:pt x="45" y="674"/>
                    </a:lnTo>
                    <a:lnTo>
                      <a:pt x="48" y="664"/>
                    </a:lnTo>
                    <a:lnTo>
                      <a:pt x="62" y="648"/>
                    </a:lnTo>
                    <a:lnTo>
                      <a:pt x="78" y="602"/>
                    </a:lnTo>
                    <a:lnTo>
                      <a:pt x="65" y="583"/>
                    </a:lnTo>
                    <a:lnTo>
                      <a:pt x="65" y="567"/>
                    </a:lnTo>
                    <a:lnTo>
                      <a:pt x="68" y="561"/>
                    </a:lnTo>
                    <a:lnTo>
                      <a:pt x="68" y="548"/>
                    </a:lnTo>
                    <a:lnTo>
                      <a:pt x="71" y="519"/>
                    </a:lnTo>
                    <a:lnTo>
                      <a:pt x="87" y="510"/>
                    </a:lnTo>
                    <a:lnTo>
                      <a:pt x="94" y="490"/>
                    </a:lnTo>
                    <a:lnTo>
                      <a:pt x="100" y="451"/>
                    </a:lnTo>
                    <a:lnTo>
                      <a:pt x="100" y="429"/>
                    </a:lnTo>
                    <a:lnTo>
                      <a:pt x="94" y="397"/>
                    </a:lnTo>
                    <a:lnTo>
                      <a:pt x="81" y="374"/>
                    </a:lnTo>
                    <a:lnTo>
                      <a:pt x="75" y="368"/>
                    </a:lnTo>
                    <a:lnTo>
                      <a:pt x="78" y="355"/>
                    </a:lnTo>
                    <a:lnTo>
                      <a:pt x="68" y="349"/>
                    </a:lnTo>
                    <a:lnTo>
                      <a:pt x="62" y="329"/>
                    </a:lnTo>
                    <a:lnTo>
                      <a:pt x="48" y="319"/>
                    </a:lnTo>
                    <a:lnTo>
                      <a:pt x="45" y="312"/>
                    </a:lnTo>
                    <a:lnTo>
                      <a:pt x="51" y="290"/>
                    </a:lnTo>
                    <a:lnTo>
                      <a:pt x="35" y="261"/>
                    </a:lnTo>
                    <a:lnTo>
                      <a:pt x="13" y="236"/>
                    </a:lnTo>
                    <a:lnTo>
                      <a:pt x="3" y="226"/>
                    </a:lnTo>
                    <a:lnTo>
                      <a:pt x="0" y="13"/>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Freeform 190">
                <a:extLst>
                  <a:ext uri="{FF2B5EF4-FFF2-40B4-BE49-F238E27FC236}">
                    <a16:creationId xmlns:a16="http://schemas.microsoft.com/office/drawing/2014/main" id="{7189BC76-AC74-4C00-98D6-8127C97B43CF}"/>
                  </a:ext>
                </a:extLst>
              </p:cNvPr>
              <p:cNvSpPr>
                <a:spLocks/>
              </p:cNvSpPr>
              <p:nvPr/>
            </p:nvSpPr>
            <p:spPr bwMode="gray">
              <a:xfrm>
                <a:off x="5652771" y="2268855"/>
                <a:ext cx="695325" cy="738187"/>
              </a:xfrm>
              <a:custGeom>
                <a:avLst/>
                <a:gdLst>
                  <a:gd name="T0" fmla="*/ 91 w 876"/>
                  <a:gd name="T1" fmla="*/ 229 h 928"/>
                  <a:gd name="T2" fmla="*/ 76 w 876"/>
                  <a:gd name="T3" fmla="*/ 221 h 928"/>
                  <a:gd name="T4" fmla="*/ 70 w 876"/>
                  <a:gd name="T5" fmla="*/ 200 h 928"/>
                  <a:gd name="T6" fmla="*/ 74 w 876"/>
                  <a:gd name="T7" fmla="*/ 192 h 928"/>
                  <a:gd name="T8" fmla="*/ 67 w 876"/>
                  <a:gd name="T9" fmla="*/ 181 h 928"/>
                  <a:gd name="T10" fmla="*/ 66 w 876"/>
                  <a:gd name="T11" fmla="*/ 165 h 928"/>
                  <a:gd name="T12" fmla="*/ 53 w 876"/>
                  <a:gd name="T13" fmla="*/ 154 h 928"/>
                  <a:gd name="T14" fmla="*/ 38 w 876"/>
                  <a:gd name="T15" fmla="*/ 138 h 928"/>
                  <a:gd name="T16" fmla="*/ 25 w 876"/>
                  <a:gd name="T17" fmla="*/ 132 h 928"/>
                  <a:gd name="T18" fmla="*/ 23 w 876"/>
                  <a:gd name="T19" fmla="*/ 128 h 928"/>
                  <a:gd name="T20" fmla="*/ 12 w 876"/>
                  <a:gd name="T21" fmla="*/ 124 h 928"/>
                  <a:gd name="T22" fmla="*/ 6 w 876"/>
                  <a:gd name="T23" fmla="*/ 118 h 928"/>
                  <a:gd name="T24" fmla="*/ 7 w 876"/>
                  <a:gd name="T25" fmla="*/ 95 h 928"/>
                  <a:gd name="T26" fmla="*/ 9 w 876"/>
                  <a:gd name="T27" fmla="*/ 84 h 928"/>
                  <a:gd name="T28" fmla="*/ 0 w 876"/>
                  <a:gd name="T29" fmla="*/ 74 h 928"/>
                  <a:gd name="T30" fmla="*/ 4 w 876"/>
                  <a:gd name="T31" fmla="*/ 66 h 928"/>
                  <a:gd name="T32" fmla="*/ 16 w 876"/>
                  <a:gd name="T33" fmla="*/ 52 h 928"/>
                  <a:gd name="T34" fmla="*/ 22 w 876"/>
                  <a:gd name="T35" fmla="*/ 47 h 928"/>
                  <a:gd name="T36" fmla="*/ 23 w 876"/>
                  <a:gd name="T37" fmla="*/ 17 h 928"/>
                  <a:gd name="T38" fmla="*/ 30 w 876"/>
                  <a:gd name="T39" fmla="*/ 15 h 928"/>
                  <a:gd name="T40" fmla="*/ 41 w 876"/>
                  <a:gd name="T41" fmla="*/ 16 h 928"/>
                  <a:gd name="T42" fmla="*/ 69 w 876"/>
                  <a:gd name="T43" fmla="*/ 0 h 928"/>
                  <a:gd name="T44" fmla="*/ 74 w 876"/>
                  <a:gd name="T45" fmla="*/ 1 h 928"/>
                  <a:gd name="T46" fmla="*/ 72 w 876"/>
                  <a:gd name="T47" fmla="*/ 8 h 928"/>
                  <a:gd name="T48" fmla="*/ 70 w 876"/>
                  <a:gd name="T49" fmla="*/ 18 h 928"/>
                  <a:gd name="T50" fmla="*/ 81 w 876"/>
                  <a:gd name="T51" fmla="*/ 15 h 928"/>
                  <a:gd name="T52" fmla="*/ 89 w 876"/>
                  <a:gd name="T53" fmla="*/ 18 h 928"/>
                  <a:gd name="T54" fmla="*/ 96 w 876"/>
                  <a:gd name="T55" fmla="*/ 22 h 928"/>
                  <a:gd name="T56" fmla="*/ 100 w 876"/>
                  <a:gd name="T57" fmla="*/ 30 h 928"/>
                  <a:gd name="T58" fmla="*/ 137 w 876"/>
                  <a:gd name="T59" fmla="*/ 38 h 928"/>
                  <a:gd name="T60" fmla="*/ 149 w 876"/>
                  <a:gd name="T61" fmla="*/ 45 h 928"/>
                  <a:gd name="T62" fmla="*/ 155 w 876"/>
                  <a:gd name="T63" fmla="*/ 46 h 928"/>
                  <a:gd name="T64" fmla="*/ 159 w 876"/>
                  <a:gd name="T65" fmla="*/ 45 h 928"/>
                  <a:gd name="T66" fmla="*/ 174 w 876"/>
                  <a:gd name="T67" fmla="*/ 48 h 928"/>
                  <a:gd name="T68" fmla="*/ 174 w 876"/>
                  <a:gd name="T69" fmla="*/ 51 h 928"/>
                  <a:gd name="T70" fmla="*/ 180 w 876"/>
                  <a:gd name="T71" fmla="*/ 54 h 928"/>
                  <a:gd name="T72" fmla="*/ 187 w 876"/>
                  <a:gd name="T73" fmla="*/ 62 h 928"/>
                  <a:gd name="T74" fmla="*/ 186 w 876"/>
                  <a:gd name="T75" fmla="*/ 76 h 928"/>
                  <a:gd name="T76" fmla="*/ 194 w 876"/>
                  <a:gd name="T77" fmla="*/ 75 h 928"/>
                  <a:gd name="T78" fmla="*/ 191 w 876"/>
                  <a:gd name="T79" fmla="*/ 81 h 928"/>
                  <a:gd name="T80" fmla="*/ 199 w 876"/>
                  <a:gd name="T81" fmla="*/ 90 h 928"/>
                  <a:gd name="T82" fmla="*/ 190 w 876"/>
                  <a:gd name="T83" fmla="*/ 99 h 928"/>
                  <a:gd name="T84" fmla="*/ 183 w 876"/>
                  <a:gd name="T85" fmla="*/ 116 h 928"/>
                  <a:gd name="T86" fmla="*/ 184 w 876"/>
                  <a:gd name="T87" fmla="*/ 120 h 928"/>
                  <a:gd name="T88" fmla="*/ 195 w 876"/>
                  <a:gd name="T89" fmla="*/ 106 h 928"/>
                  <a:gd name="T90" fmla="*/ 206 w 876"/>
                  <a:gd name="T91" fmla="*/ 99 h 928"/>
                  <a:gd name="T92" fmla="*/ 210 w 876"/>
                  <a:gd name="T93" fmla="*/ 93 h 928"/>
                  <a:gd name="T94" fmla="*/ 211 w 876"/>
                  <a:gd name="T95" fmla="*/ 86 h 928"/>
                  <a:gd name="T96" fmla="*/ 213 w 876"/>
                  <a:gd name="T97" fmla="*/ 82 h 928"/>
                  <a:gd name="T98" fmla="*/ 216 w 876"/>
                  <a:gd name="T99" fmla="*/ 77 h 928"/>
                  <a:gd name="T100" fmla="*/ 219 w 876"/>
                  <a:gd name="T101" fmla="*/ 79 h 928"/>
                  <a:gd name="T102" fmla="*/ 213 w 876"/>
                  <a:gd name="T103" fmla="*/ 99 h 928"/>
                  <a:gd name="T104" fmla="*/ 209 w 876"/>
                  <a:gd name="T105" fmla="*/ 107 h 928"/>
                  <a:gd name="T106" fmla="*/ 204 w 876"/>
                  <a:gd name="T107" fmla="*/ 121 h 928"/>
                  <a:gd name="T108" fmla="*/ 204 w 876"/>
                  <a:gd name="T109" fmla="*/ 137 h 928"/>
                  <a:gd name="T110" fmla="*/ 198 w 876"/>
                  <a:gd name="T111" fmla="*/ 145 h 928"/>
                  <a:gd name="T112" fmla="*/ 200 w 876"/>
                  <a:gd name="T113" fmla="*/ 165 h 928"/>
                  <a:gd name="T114" fmla="*/ 194 w 876"/>
                  <a:gd name="T115" fmla="*/ 180 h 928"/>
                  <a:gd name="T116" fmla="*/ 202 w 876"/>
                  <a:gd name="T117" fmla="*/ 212 h 928"/>
                  <a:gd name="T118" fmla="*/ 201 w 876"/>
                  <a:gd name="T119" fmla="*/ 217 h 928"/>
                  <a:gd name="T120" fmla="*/ 201 w 876"/>
                  <a:gd name="T121" fmla="*/ 225 h 9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76" h="928">
                    <a:moveTo>
                      <a:pt x="371" y="928"/>
                    </a:moveTo>
                    <a:lnTo>
                      <a:pt x="364" y="912"/>
                    </a:lnTo>
                    <a:lnTo>
                      <a:pt x="348" y="896"/>
                    </a:lnTo>
                    <a:lnTo>
                      <a:pt x="303" y="880"/>
                    </a:lnTo>
                    <a:lnTo>
                      <a:pt x="287" y="821"/>
                    </a:lnTo>
                    <a:lnTo>
                      <a:pt x="280" y="796"/>
                    </a:lnTo>
                    <a:lnTo>
                      <a:pt x="293" y="777"/>
                    </a:lnTo>
                    <a:lnTo>
                      <a:pt x="293" y="764"/>
                    </a:lnTo>
                    <a:lnTo>
                      <a:pt x="277" y="748"/>
                    </a:lnTo>
                    <a:lnTo>
                      <a:pt x="268" y="721"/>
                    </a:lnTo>
                    <a:lnTo>
                      <a:pt x="261" y="683"/>
                    </a:lnTo>
                    <a:lnTo>
                      <a:pt x="261" y="657"/>
                    </a:lnTo>
                    <a:lnTo>
                      <a:pt x="258" y="645"/>
                    </a:lnTo>
                    <a:lnTo>
                      <a:pt x="209" y="613"/>
                    </a:lnTo>
                    <a:lnTo>
                      <a:pt x="167" y="579"/>
                    </a:lnTo>
                    <a:lnTo>
                      <a:pt x="151" y="551"/>
                    </a:lnTo>
                    <a:lnTo>
                      <a:pt x="107" y="528"/>
                    </a:lnTo>
                    <a:lnTo>
                      <a:pt x="100" y="525"/>
                    </a:lnTo>
                    <a:lnTo>
                      <a:pt x="97" y="512"/>
                    </a:lnTo>
                    <a:lnTo>
                      <a:pt x="91" y="509"/>
                    </a:lnTo>
                    <a:lnTo>
                      <a:pt x="51" y="503"/>
                    </a:lnTo>
                    <a:lnTo>
                      <a:pt x="48" y="493"/>
                    </a:lnTo>
                    <a:lnTo>
                      <a:pt x="32" y="480"/>
                    </a:lnTo>
                    <a:lnTo>
                      <a:pt x="22" y="468"/>
                    </a:lnTo>
                    <a:lnTo>
                      <a:pt x="22" y="412"/>
                    </a:lnTo>
                    <a:lnTo>
                      <a:pt x="26" y="377"/>
                    </a:lnTo>
                    <a:lnTo>
                      <a:pt x="22" y="358"/>
                    </a:lnTo>
                    <a:lnTo>
                      <a:pt x="35" y="335"/>
                    </a:lnTo>
                    <a:lnTo>
                      <a:pt x="22" y="309"/>
                    </a:lnTo>
                    <a:lnTo>
                      <a:pt x="0" y="296"/>
                    </a:lnTo>
                    <a:lnTo>
                      <a:pt x="10" y="264"/>
                    </a:lnTo>
                    <a:lnTo>
                      <a:pt x="16" y="261"/>
                    </a:lnTo>
                    <a:lnTo>
                      <a:pt x="16" y="242"/>
                    </a:lnTo>
                    <a:lnTo>
                      <a:pt x="61" y="206"/>
                    </a:lnTo>
                    <a:lnTo>
                      <a:pt x="74" y="200"/>
                    </a:lnTo>
                    <a:lnTo>
                      <a:pt x="86" y="187"/>
                    </a:lnTo>
                    <a:lnTo>
                      <a:pt x="80" y="74"/>
                    </a:lnTo>
                    <a:lnTo>
                      <a:pt x="91" y="68"/>
                    </a:lnTo>
                    <a:lnTo>
                      <a:pt x="103" y="52"/>
                    </a:lnTo>
                    <a:lnTo>
                      <a:pt x="119" y="58"/>
                    </a:lnTo>
                    <a:lnTo>
                      <a:pt x="139" y="61"/>
                    </a:lnTo>
                    <a:lnTo>
                      <a:pt x="161" y="61"/>
                    </a:lnTo>
                    <a:lnTo>
                      <a:pt x="203" y="36"/>
                    </a:lnTo>
                    <a:lnTo>
                      <a:pt x="274" y="0"/>
                    </a:lnTo>
                    <a:lnTo>
                      <a:pt x="287" y="0"/>
                    </a:lnTo>
                    <a:lnTo>
                      <a:pt x="293" y="3"/>
                    </a:lnTo>
                    <a:lnTo>
                      <a:pt x="293" y="22"/>
                    </a:lnTo>
                    <a:lnTo>
                      <a:pt x="287" y="32"/>
                    </a:lnTo>
                    <a:lnTo>
                      <a:pt x="287" y="42"/>
                    </a:lnTo>
                    <a:lnTo>
                      <a:pt x="277" y="71"/>
                    </a:lnTo>
                    <a:lnTo>
                      <a:pt x="306" y="58"/>
                    </a:lnTo>
                    <a:lnTo>
                      <a:pt x="322" y="58"/>
                    </a:lnTo>
                    <a:lnTo>
                      <a:pt x="338" y="74"/>
                    </a:lnTo>
                    <a:lnTo>
                      <a:pt x="354" y="71"/>
                    </a:lnTo>
                    <a:lnTo>
                      <a:pt x="360" y="84"/>
                    </a:lnTo>
                    <a:lnTo>
                      <a:pt x="384" y="87"/>
                    </a:lnTo>
                    <a:lnTo>
                      <a:pt x="393" y="93"/>
                    </a:lnTo>
                    <a:lnTo>
                      <a:pt x="400" y="119"/>
                    </a:lnTo>
                    <a:lnTo>
                      <a:pt x="409" y="125"/>
                    </a:lnTo>
                    <a:lnTo>
                      <a:pt x="548" y="151"/>
                    </a:lnTo>
                    <a:lnTo>
                      <a:pt x="564" y="151"/>
                    </a:lnTo>
                    <a:lnTo>
                      <a:pt x="593" y="178"/>
                    </a:lnTo>
                    <a:lnTo>
                      <a:pt x="612" y="173"/>
                    </a:lnTo>
                    <a:lnTo>
                      <a:pt x="618" y="184"/>
                    </a:lnTo>
                    <a:lnTo>
                      <a:pt x="625" y="178"/>
                    </a:lnTo>
                    <a:lnTo>
                      <a:pt x="634" y="178"/>
                    </a:lnTo>
                    <a:lnTo>
                      <a:pt x="670" y="181"/>
                    </a:lnTo>
                    <a:lnTo>
                      <a:pt x="693" y="190"/>
                    </a:lnTo>
                    <a:lnTo>
                      <a:pt x="699" y="197"/>
                    </a:lnTo>
                    <a:lnTo>
                      <a:pt x="696" y="203"/>
                    </a:lnTo>
                    <a:lnTo>
                      <a:pt x="696" y="210"/>
                    </a:lnTo>
                    <a:lnTo>
                      <a:pt x="718" y="216"/>
                    </a:lnTo>
                    <a:lnTo>
                      <a:pt x="744" y="229"/>
                    </a:lnTo>
                    <a:lnTo>
                      <a:pt x="747" y="248"/>
                    </a:lnTo>
                    <a:lnTo>
                      <a:pt x="741" y="299"/>
                    </a:lnTo>
                    <a:lnTo>
                      <a:pt x="744" y="302"/>
                    </a:lnTo>
                    <a:lnTo>
                      <a:pt x="770" y="296"/>
                    </a:lnTo>
                    <a:lnTo>
                      <a:pt x="773" y="299"/>
                    </a:lnTo>
                    <a:lnTo>
                      <a:pt x="770" y="312"/>
                    </a:lnTo>
                    <a:lnTo>
                      <a:pt x="763" y="323"/>
                    </a:lnTo>
                    <a:lnTo>
                      <a:pt x="770" y="345"/>
                    </a:lnTo>
                    <a:lnTo>
                      <a:pt x="793" y="358"/>
                    </a:lnTo>
                    <a:lnTo>
                      <a:pt x="786" y="361"/>
                    </a:lnTo>
                    <a:lnTo>
                      <a:pt x="757" y="393"/>
                    </a:lnTo>
                    <a:lnTo>
                      <a:pt x="738" y="431"/>
                    </a:lnTo>
                    <a:lnTo>
                      <a:pt x="731" y="461"/>
                    </a:lnTo>
                    <a:lnTo>
                      <a:pt x="728" y="474"/>
                    </a:lnTo>
                    <a:lnTo>
                      <a:pt x="734" y="477"/>
                    </a:lnTo>
                    <a:lnTo>
                      <a:pt x="757" y="464"/>
                    </a:lnTo>
                    <a:lnTo>
                      <a:pt x="779" y="422"/>
                    </a:lnTo>
                    <a:lnTo>
                      <a:pt x="809" y="399"/>
                    </a:lnTo>
                    <a:lnTo>
                      <a:pt x="822" y="393"/>
                    </a:lnTo>
                    <a:lnTo>
                      <a:pt x="825" y="380"/>
                    </a:lnTo>
                    <a:lnTo>
                      <a:pt x="838" y="371"/>
                    </a:lnTo>
                    <a:lnTo>
                      <a:pt x="841" y="358"/>
                    </a:lnTo>
                    <a:lnTo>
                      <a:pt x="841" y="342"/>
                    </a:lnTo>
                    <a:lnTo>
                      <a:pt x="844" y="332"/>
                    </a:lnTo>
                    <a:lnTo>
                      <a:pt x="851" y="326"/>
                    </a:lnTo>
                    <a:lnTo>
                      <a:pt x="854" y="312"/>
                    </a:lnTo>
                    <a:lnTo>
                      <a:pt x="863" y="306"/>
                    </a:lnTo>
                    <a:lnTo>
                      <a:pt x="870" y="306"/>
                    </a:lnTo>
                    <a:lnTo>
                      <a:pt x="876" y="316"/>
                    </a:lnTo>
                    <a:lnTo>
                      <a:pt x="873" y="339"/>
                    </a:lnTo>
                    <a:lnTo>
                      <a:pt x="851" y="393"/>
                    </a:lnTo>
                    <a:lnTo>
                      <a:pt x="841" y="406"/>
                    </a:lnTo>
                    <a:lnTo>
                      <a:pt x="835" y="425"/>
                    </a:lnTo>
                    <a:lnTo>
                      <a:pt x="835" y="435"/>
                    </a:lnTo>
                    <a:lnTo>
                      <a:pt x="815" y="480"/>
                    </a:lnTo>
                    <a:lnTo>
                      <a:pt x="815" y="516"/>
                    </a:lnTo>
                    <a:lnTo>
                      <a:pt x="815" y="544"/>
                    </a:lnTo>
                    <a:lnTo>
                      <a:pt x="796" y="563"/>
                    </a:lnTo>
                    <a:lnTo>
                      <a:pt x="790" y="576"/>
                    </a:lnTo>
                    <a:lnTo>
                      <a:pt x="796" y="606"/>
                    </a:lnTo>
                    <a:lnTo>
                      <a:pt x="799" y="657"/>
                    </a:lnTo>
                    <a:lnTo>
                      <a:pt x="790" y="667"/>
                    </a:lnTo>
                    <a:lnTo>
                      <a:pt x="773" y="718"/>
                    </a:lnTo>
                    <a:lnTo>
                      <a:pt x="782" y="796"/>
                    </a:lnTo>
                    <a:lnTo>
                      <a:pt x="806" y="847"/>
                    </a:lnTo>
                    <a:lnTo>
                      <a:pt x="799" y="857"/>
                    </a:lnTo>
                    <a:lnTo>
                      <a:pt x="803" y="866"/>
                    </a:lnTo>
                    <a:lnTo>
                      <a:pt x="803" y="880"/>
                    </a:lnTo>
                    <a:lnTo>
                      <a:pt x="803" y="899"/>
                    </a:lnTo>
                    <a:lnTo>
                      <a:pt x="371" y="928"/>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3" name="Freeform 192">
                <a:extLst>
                  <a:ext uri="{FF2B5EF4-FFF2-40B4-BE49-F238E27FC236}">
                    <a16:creationId xmlns:a16="http://schemas.microsoft.com/office/drawing/2014/main" id="{93B9C0AA-BBEF-4E08-AF0B-52D031603B9A}"/>
                  </a:ext>
                </a:extLst>
              </p:cNvPr>
              <p:cNvSpPr>
                <a:spLocks/>
              </p:cNvSpPr>
              <p:nvPr/>
            </p:nvSpPr>
            <p:spPr bwMode="gray">
              <a:xfrm>
                <a:off x="5860733" y="2983230"/>
                <a:ext cx="522288" cy="933450"/>
              </a:xfrm>
              <a:custGeom>
                <a:avLst/>
                <a:gdLst>
                  <a:gd name="T0" fmla="*/ 27 w 660"/>
                  <a:gd name="T1" fmla="*/ 8 h 1176"/>
                  <a:gd name="T2" fmla="*/ 37 w 660"/>
                  <a:gd name="T3" fmla="*/ 16 h 1176"/>
                  <a:gd name="T4" fmla="*/ 45 w 660"/>
                  <a:gd name="T5" fmla="*/ 25 h 1176"/>
                  <a:gd name="T6" fmla="*/ 47 w 660"/>
                  <a:gd name="T7" fmla="*/ 39 h 1176"/>
                  <a:gd name="T8" fmla="*/ 42 w 660"/>
                  <a:gd name="T9" fmla="*/ 47 h 1176"/>
                  <a:gd name="T10" fmla="*/ 35 w 660"/>
                  <a:gd name="T11" fmla="*/ 59 h 1176"/>
                  <a:gd name="T12" fmla="*/ 27 w 660"/>
                  <a:gd name="T13" fmla="*/ 63 h 1176"/>
                  <a:gd name="T14" fmla="*/ 15 w 660"/>
                  <a:gd name="T15" fmla="*/ 66 h 1176"/>
                  <a:gd name="T16" fmla="*/ 12 w 660"/>
                  <a:gd name="T17" fmla="*/ 76 h 1176"/>
                  <a:gd name="T18" fmla="*/ 19 w 660"/>
                  <a:gd name="T19" fmla="*/ 84 h 1176"/>
                  <a:gd name="T20" fmla="*/ 12 w 660"/>
                  <a:gd name="T21" fmla="*/ 105 h 1176"/>
                  <a:gd name="T22" fmla="*/ 4 w 660"/>
                  <a:gd name="T23" fmla="*/ 113 h 1176"/>
                  <a:gd name="T24" fmla="*/ 1 w 660"/>
                  <a:gd name="T25" fmla="*/ 121 h 1176"/>
                  <a:gd name="T26" fmla="*/ 0 w 660"/>
                  <a:gd name="T27" fmla="*/ 128 h 1176"/>
                  <a:gd name="T28" fmla="*/ 4 w 660"/>
                  <a:gd name="T29" fmla="*/ 148 h 1176"/>
                  <a:gd name="T30" fmla="*/ 16 w 660"/>
                  <a:gd name="T31" fmla="*/ 165 h 1176"/>
                  <a:gd name="T32" fmla="*/ 31 w 660"/>
                  <a:gd name="T33" fmla="*/ 178 h 1176"/>
                  <a:gd name="T34" fmla="*/ 40 w 660"/>
                  <a:gd name="T35" fmla="*/ 198 h 1176"/>
                  <a:gd name="T36" fmla="*/ 46 w 660"/>
                  <a:gd name="T37" fmla="*/ 193 h 1176"/>
                  <a:gd name="T38" fmla="*/ 58 w 660"/>
                  <a:gd name="T39" fmla="*/ 201 h 1176"/>
                  <a:gd name="T40" fmla="*/ 57 w 660"/>
                  <a:gd name="T41" fmla="*/ 216 h 1176"/>
                  <a:gd name="T42" fmla="*/ 48 w 660"/>
                  <a:gd name="T43" fmla="*/ 227 h 1176"/>
                  <a:gd name="T44" fmla="*/ 57 w 660"/>
                  <a:gd name="T45" fmla="*/ 239 h 1176"/>
                  <a:gd name="T46" fmla="*/ 75 w 660"/>
                  <a:gd name="T47" fmla="*/ 249 h 1176"/>
                  <a:gd name="T48" fmla="*/ 89 w 660"/>
                  <a:gd name="T49" fmla="*/ 268 h 1176"/>
                  <a:gd name="T50" fmla="*/ 92 w 660"/>
                  <a:gd name="T51" fmla="*/ 275 h 1176"/>
                  <a:gd name="T52" fmla="*/ 89 w 660"/>
                  <a:gd name="T53" fmla="*/ 280 h 1176"/>
                  <a:gd name="T54" fmla="*/ 99 w 660"/>
                  <a:gd name="T55" fmla="*/ 294 h 1176"/>
                  <a:gd name="T56" fmla="*/ 103 w 660"/>
                  <a:gd name="T57" fmla="*/ 291 h 1176"/>
                  <a:gd name="T58" fmla="*/ 106 w 660"/>
                  <a:gd name="T59" fmla="*/ 284 h 1176"/>
                  <a:gd name="T60" fmla="*/ 118 w 660"/>
                  <a:gd name="T61" fmla="*/ 282 h 1176"/>
                  <a:gd name="T62" fmla="*/ 127 w 660"/>
                  <a:gd name="T63" fmla="*/ 289 h 1176"/>
                  <a:gd name="T64" fmla="*/ 131 w 660"/>
                  <a:gd name="T65" fmla="*/ 275 h 1176"/>
                  <a:gd name="T66" fmla="*/ 134 w 660"/>
                  <a:gd name="T67" fmla="*/ 268 h 1176"/>
                  <a:gd name="T68" fmla="*/ 148 w 660"/>
                  <a:gd name="T69" fmla="*/ 263 h 1176"/>
                  <a:gd name="T70" fmla="*/ 143 w 660"/>
                  <a:gd name="T71" fmla="*/ 257 h 1176"/>
                  <a:gd name="T72" fmla="*/ 145 w 660"/>
                  <a:gd name="T73" fmla="*/ 251 h 1176"/>
                  <a:gd name="T74" fmla="*/ 146 w 660"/>
                  <a:gd name="T75" fmla="*/ 248 h 1176"/>
                  <a:gd name="T76" fmla="*/ 146 w 660"/>
                  <a:gd name="T77" fmla="*/ 243 h 1176"/>
                  <a:gd name="T78" fmla="*/ 148 w 660"/>
                  <a:gd name="T79" fmla="*/ 226 h 1176"/>
                  <a:gd name="T80" fmla="*/ 158 w 660"/>
                  <a:gd name="T81" fmla="*/ 212 h 1176"/>
                  <a:gd name="T82" fmla="*/ 164 w 660"/>
                  <a:gd name="T83" fmla="*/ 198 h 1176"/>
                  <a:gd name="T84" fmla="*/ 158 w 660"/>
                  <a:gd name="T85" fmla="*/ 178 h 1176"/>
                  <a:gd name="T86" fmla="*/ 159 w 660"/>
                  <a:gd name="T87" fmla="*/ 166 h 1176"/>
                  <a:gd name="T88" fmla="*/ 150 w 660"/>
                  <a:gd name="T89" fmla="*/ 40 h 1176"/>
                  <a:gd name="T90" fmla="*/ 146 w 660"/>
                  <a:gd name="T91" fmla="*/ 36 h 1176"/>
                  <a:gd name="T92" fmla="*/ 142 w 660"/>
                  <a:gd name="T93" fmla="*/ 21 h 1176"/>
                  <a:gd name="T94" fmla="*/ 135 w 660"/>
                  <a:gd name="T95" fmla="*/ 10 h 11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60" h="1176">
                    <a:moveTo>
                      <a:pt x="542" y="0"/>
                    </a:moveTo>
                    <a:lnTo>
                      <a:pt x="110" y="29"/>
                    </a:lnTo>
                    <a:lnTo>
                      <a:pt x="116" y="42"/>
                    </a:lnTo>
                    <a:lnTo>
                      <a:pt x="148" y="64"/>
                    </a:lnTo>
                    <a:lnTo>
                      <a:pt x="152" y="83"/>
                    </a:lnTo>
                    <a:lnTo>
                      <a:pt x="180" y="99"/>
                    </a:lnTo>
                    <a:lnTo>
                      <a:pt x="193" y="136"/>
                    </a:lnTo>
                    <a:lnTo>
                      <a:pt x="190" y="155"/>
                    </a:lnTo>
                    <a:lnTo>
                      <a:pt x="180" y="174"/>
                    </a:lnTo>
                    <a:lnTo>
                      <a:pt x="168" y="187"/>
                    </a:lnTo>
                    <a:lnTo>
                      <a:pt x="168" y="206"/>
                    </a:lnTo>
                    <a:lnTo>
                      <a:pt x="142" y="235"/>
                    </a:lnTo>
                    <a:lnTo>
                      <a:pt x="116" y="244"/>
                    </a:lnTo>
                    <a:lnTo>
                      <a:pt x="110" y="251"/>
                    </a:lnTo>
                    <a:lnTo>
                      <a:pt x="77" y="254"/>
                    </a:lnTo>
                    <a:lnTo>
                      <a:pt x="61" y="261"/>
                    </a:lnTo>
                    <a:lnTo>
                      <a:pt x="48" y="284"/>
                    </a:lnTo>
                    <a:lnTo>
                      <a:pt x="51" y="303"/>
                    </a:lnTo>
                    <a:lnTo>
                      <a:pt x="74" y="322"/>
                    </a:lnTo>
                    <a:lnTo>
                      <a:pt x="77" y="335"/>
                    </a:lnTo>
                    <a:lnTo>
                      <a:pt x="74" y="367"/>
                    </a:lnTo>
                    <a:lnTo>
                      <a:pt x="48" y="419"/>
                    </a:lnTo>
                    <a:lnTo>
                      <a:pt x="26" y="432"/>
                    </a:lnTo>
                    <a:lnTo>
                      <a:pt x="16" y="451"/>
                    </a:lnTo>
                    <a:lnTo>
                      <a:pt x="19" y="467"/>
                    </a:lnTo>
                    <a:lnTo>
                      <a:pt x="7" y="483"/>
                    </a:lnTo>
                    <a:lnTo>
                      <a:pt x="7" y="493"/>
                    </a:lnTo>
                    <a:lnTo>
                      <a:pt x="0" y="512"/>
                    </a:lnTo>
                    <a:lnTo>
                      <a:pt x="0" y="555"/>
                    </a:lnTo>
                    <a:lnTo>
                      <a:pt x="16" y="590"/>
                    </a:lnTo>
                    <a:lnTo>
                      <a:pt x="16" y="603"/>
                    </a:lnTo>
                    <a:lnTo>
                      <a:pt x="64" y="660"/>
                    </a:lnTo>
                    <a:lnTo>
                      <a:pt x="113" y="696"/>
                    </a:lnTo>
                    <a:lnTo>
                      <a:pt x="126" y="709"/>
                    </a:lnTo>
                    <a:lnTo>
                      <a:pt x="152" y="783"/>
                    </a:lnTo>
                    <a:lnTo>
                      <a:pt x="161" y="792"/>
                    </a:lnTo>
                    <a:lnTo>
                      <a:pt x="177" y="776"/>
                    </a:lnTo>
                    <a:lnTo>
                      <a:pt x="187" y="770"/>
                    </a:lnTo>
                    <a:lnTo>
                      <a:pt x="228" y="789"/>
                    </a:lnTo>
                    <a:lnTo>
                      <a:pt x="235" y="802"/>
                    </a:lnTo>
                    <a:lnTo>
                      <a:pt x="225" y="829"/>
                    </a:lnTo>
                    <a:lnTo>
                      <a:pt x="228" y="861"/>
                    </a:lnTo>
                    <a:lnTo>
                      <a:pt x="200" y="892"/>
                    </a:lnTo>
                    <a:lnTo>
                      <a:pt x="193" y="905"/>
                    </a:lnTo>
                    <a:lnTo>
                      <a:pt x="206" y="931"/>
                    </a:lnTo>
                    <a:lnTo>
                      <a:pt x="231" y="956"/>
                    </a:lnTo>
                    <a:lnTo>
                      <a:pt x="277" y="986"/>
                    </a:lnTo>
                    <a:lnTo>
                      <a:pt x="303" y="996"/>
                    </a:lnTo>
                    <a:lnTo>
                      <a:pt x="348" y="1034"/>
                    </a:lnTo>
                    <a:lnTo>
                      <a:pt x="357" y="1069"/>
                    </a:lnTo>
                    <a:lnTo>
                      <a:pt x="373" y="1089"/>
                    </a:lnTo>
                    <a:lnTo>
                      <a:pt x="370" y="1099"/>
                    </a:lnTo>
                    <a:lnTo>
                      <a:pt x="360" y="1112"/>
                    </a:lnTo>
                    <a:lnTo>
                      <a:pt x="357" y="1118"/>
                    </a:lnTo>
                    <a:lnTo>
                      <a:pt x="394" y="1176"/>
                    </a:lnTo>
                    <a:lnTo>
                      <a:pt x="400" y="1173"/>
                    </a:lnTo>
                    <a:lnTo>
                      <a:pt x="400" y="1163"/>
                    </a:lnTo>
                    <a:lnTo>
                      <a:pt x="413" y="1163"/>
                    </a:lnTo>
                    <a:lnTo>
                      <a:pt x="416" y="1170"/>
                    </a:lnTo>
                    <a:lnTo>
                      <a:pt x="425" y="1134"/>
                    </a:lnTo>
                    <a:lnTo>
                      <a:pt x="445" y="1122"/>
                    </a:lnTo>
                    <a:lnTo>
                      <a:pt x="473" y="1128"/>
                    </a:lnTo>
                    <a:lnTo>
                      <a:pt x="493" y="1138"/>
                    </a:lnTo>
                    <a:lnTo>
                      <a:pt x="512" y="1154"/>
                    </a:lnTo>
                    <a:lnTo>
                      <a:pt x="535" y="1144"/>
                    </a:lnTo>
                    <a:lnTo>
                      <a:pt x="525" y="1099"/>
                    </a:lnTo>
                    <a:lnTo>
                      <a:pt x="525" y="1076"/>
                    </a:lnTo>
                    <a:lnTo>
                      <a:pt x="538" y="1069"/>
                    </a:lnTo>
                    <a:lnTo>
                      <a:pt x="590" y="1053"/>
                    </a:lnTo>
                    <a:lnTo>
                      <a:pt x="593" y="1050"/>
                    </a:lnTo>
                    <a:lnTo>
                      <a:pt x="577" y="1031"/>
                    </a:lnTo>
                    <a:lnTo>
                      <a:pt x="574" y="1025"/>
                    </a:lnTo>
                    <a:lnTo>
                      <a:pt x="580" y="1018"/>
                    </a:lnTo>
                    <a:lnTo>
                      <a:pt x="583" y="1002"/>
                    </a:lnTo>
                    <a:lnTo>
                      <a:pt x="590" y="993"/>
                    </a:lnTo>
                    <a:lnTo>
                      <a:pt x="586" y="989"/>
                    </a:lnTo>
                    <a:lnTo>
                      <a:pt x="586" y="980"/>
                    </a:lnTo>
                    <a:lnTo>
                      <a:pt x="586" y="970"/>
                    </a:lnTo>
                    <a:lnTo>
                      <a:pt x="596" y="934"/>
                    </a:lnTo>
                    <a:lnTo>
                      <a:pt x="596" y="902"/>
                    </a:lnTo>
                    <a:lnTo>
                      <a:pt x="622" y="880"/>
                    </a:lnTo>
                    <a:lnTo>
                      <a:pt x="634" y="845"/>
                    </a:lnTo>
                    <a:lnTo>
                      <a:pt x="638" y="832"/>
                    </a:lnTo>
                    <a:lnTo>
                      <a:pt x="660" y="792"/>
                    </a:lnTo>
                    <a:lnTo>
                      <a:pt x="654" y="748"/>
                    </a:lnTo>
                    <a:lnTo>
                      <a:pt x="634" y="709"/>
                    </a:lnTo>
                    <a:lnTo>
                      <a:pt x="641" y="684"/>
                    </a:lnTo>
                    <a:lnTo>
                      <a:pt x="638" y="663"/>
                    </a:lnTo>
                    <a:lnTo>
                      <a:pt x="644" y="657"/>
                    </a:lnTo>
                    <a:lnTo>
                      <a:pt x="602" y="158"/>
                    </a:lnTo>
                    <a:lnTo>
                      <a:pt x="593" y="155"/>
                    </a:lnTo>
                    <a:lnTo>
                      <a:pt x="586" y="142"/>
                    </a:lnTo>
                    <a:lnTo>
                      <a:pt x="580" y="96"/>
                    </a:lnTo>
                    <a:lnTo>
                      <a:pt x="570" y="83"/>
                    </a:lnTo>
                    <a:lnTo>
                      <a:pt x="558" y="67"/>
                    </a:lnTo>
                    <a:lnTo>
                      <a:pt x="542" y="39"/>
                    </a:lnTo>
                    <a:lnTo>
                      <a:pt x="542" y="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 name="Freeform 193">
                <a:extLst>
                  <a:ext uri="{FF2B5EF4-FFF2-40B4-BE49-F238E27FC236}">
                    <a16:creationId xmlns:a16="http://schemas.microsoft.com/office/drawing/2014/main" id="{29C1D79A-6E21-42CA-8461-49116D268C3D}"/>
                  </a:ext>
                </a:extLst>
              </p:cNvPr>
              <p:cNvSpPr>
                <a:spLocks/>
              </p:cNvSpPr>
              <p:nvPr/>
            </p:nvSpPr>
            <p:spPr bwMode="gray">
              <a:xfrm>
                <a:off x="6417946" y="2397443"/>
                <a:ext cx="511175" cy="701675"/>
              </a:xfrm>
              <a:custGeom>
                <a:avLst/>
                <a:gdLst>
                  <a:gd name="T0" fmla="*/ 80 w 643"/>
                  <a:gd name="T1" fmla="*/ 211 h 883"/>
                  <a:gd name="T2" fmla="*/ 131 w 643"/>
                  <a:gd name="T3" fmla="*/ 207 h 883"/>
                  <a:gd name="T4" fmla="*/ 138 w 643"/>
                  <a:gd name="T5" fmla="*/ 192 h 883"/>
                  <a:gd name="T6" fmla="*/ 140 w 643"/>
                  <a:gd name="T7" fmla="*/ 181 h 883"/>
                  <a:gd name="T8" fmla="*/ 149 w 643"/>
                  <a:gd name="T9" fmla="*/ 169 h 883"/>
                  <a:gd name="T10" fmla="*/ 150 w 643"/>
                  <a:gd name="T11" fmla="*/ 161 h 883"/>
                  <a:gd name="T12" fmla="*/ 154 w 643"/>
                  <a:gd name="T13" fmla="*/ 154 h 883"/>
                  <a:gd name="T14" fmla="*/ 157 w 643"/>
                  <a:gd name="T15" fmla="*/ 158 h 883"/>
                  <a:gd name="T16" fmla="*/ 160 w 643"/>
                  <a:gd name="T17" fmla="*/ 154 h 883"/>
                  <a:gd name="T18" fmla="*/ 160 w 643"/>
                  <a:gd name="T19" fmla="*/ 144 h 883"/>
                  <a:gd name="T20" fmla="*/ 158 w 643"/>
                  <a:gd name="T21" fmla="*/ 129 h 883"/>
                  <a:gd name="T22" fmla="*/ 145 w 643"/>
                  <a:gd name="T23" fmla="*/ 87 h 883"/>
                  <a:gd name="T24" fmla="*/ 129 w 643"/>
                  <a:gd name="T25" fmla="*/ 87 h 883"/>
                  <a:gd name="T26" fmla="*/ 111 w 643"/>
                  <a:gd name="T27" fmla="*/ 112 h 883"/>
                  <a:gd name="T28" fmla="*/ 108 w 643"/>
                  <a:gd name="T29" fmla="*/ 111 h 883"/>
                  <a:gd name="T30" fmla="*/ 101 w 643"/>
                  <a:gd name="T31" fmla="*/ 107 h 883"/>
                  <a:gd name="T32" fmla="*/ 100 w 643"/>
                  <a:gd name="T33" fmla="*/ 94 h 883"/>
                  <a:gd name="T34" fmla="*/ 110 w 643"/>
                  <a:gd name="T35" fmla="*/ 87 h 883"/>
                  <a:gd name="T36" fmla="*/ 111 w 643"/>
                  <a:gd name="T37" fmla="*/ 80 h 883"/>
                  <a:gd name="T38" fmla="*/ 115 w 643"/>
                  <a:gd name="T39" fmla="*/ 75 h 883"/>
                  <a:gd name="T40" fmla="*/ 119 w 643"/>
                  <a:gd name="T41" fmla="*/ 55 h 883"/>
                  <a:gd name="T42" fmla="*/ 115 w 643"/>
                  <a:gd name="T43" fmla="*/ 45 h 883"/>
                  <a:gd name="T44" fmla="*/ 109 w 643"/>
                  <a:gd name="T45" fmla="*/ 37 h 883"/>
                  <a:gd name="T46" fmla="*/ 115 w 643"/>
                  <a:gd name="T47" fmla="*/ 33 h 883"/>
                  <a:gd name="T48" fmla="*/ 110 w 643"/>
                  <a:gd name="T49" fmla="*/ 21 h 883"/>
                  <a:gd name="T50" fmla="*/ 92 w 643"/>
                  <a:gd name="T51" fmla="*/ 14 h 883"/>
                  <a:gd name="T52" fmla="*/ 78 w 643"/>
                  <a:gd name="T53" fmla="*/ 9 h 883"/>
                  <a:gd name="T54" fmla="*/ 64 w 643"/>
                  <a:gd name="T55" fmla="*/ 5 h 883"/>
                  <a:gd name="T56" fmla="*/ 55 w 643"/>
                  <a:gd name="T57" fmla="*/ 3 h 883"/>
                  <a:gd name="T58" fmla="*/ 47 w 643"/>
                  <a:gd name="T59" fmla="*/ 13 h 883"/>
                  <a:gd name="T60" fmla="*/ 48 w 643"/>
                  <a:gd name="T61" fmla="*/ 21 h 883"/>
                  <a:gd name="T62" fmla="*/ 50 w 643"/>
                  <a:gd name="T63" fmla="*/ 23 h 883"/>
                  <a:gd name="T64" fmla="*/ 45 w 643"/>
                  <a:gd name="T65" fmla="*/ 25 h 883"/>
                  <a:gd name="T66" fmla="*/ 40 w 643"/>
                  <a:gd name="T67" fmla="*/ 31 h 883"/>
                  <a:gd name="T68" fmla="*/ 38 w 643"/>
                  <a:gd name="T69" fmla="*/ 42 h 883"/>
                  <a:gd name="T70" fmla="*/ 36 w 643"/>
                  <a:gd name="T71" fmla="*/ 54 h 883"/>
                  <a:gd name="T72" fmla="*/ 30 w 643"/>
                  <a:gd name="T73" fmla="*/ 51 h 883"/>
                  <a:gd name="T74" fmla="*/ 30 w 643"/>
                  <a:gd name="T75" fmla="*/ 41 h 883"/>
                  <a:gd name="T76" fmla="*/ 30 w 643"/>
                  <a:gd name="T77" fmla="*/ 37 h 883"/>
                  <a:gd name="T78" fmla="*/ 26 w 643"/>
                  <a:gd name="T79" fmla="*/ 42 h 883"/>
                  <a:gd name="T80" fmla="*/ 23 w 643"/>
                  <a:gd name="T81" fmla="*/ 50 h 883"/>
                  <a:gd name="T82" fmla="*/ 16 w 643"/>
                  <a:gd name="T83" fmla="*/ 54 h 883"/>
                  <a:gd name="T84" fmla="*/ 14 w 643"/>
                  <a:gd name="T85" fmla="*/ 60 h 883"/>
                  <a:gd name="T86" fmla="*/ 9 w 643"/>
                  <a:gd name="T87" fmla="*/ 74 h 883"/>
                  <a:gd name="T88" fmla="*/ 7 w 643"/>
                  <a:gd name="T89" fmla="*/ 88 h 883"/>
                  <a:gd name="T90" fmla="*/ 2 w 643"/>
                  <a:gd name="T91" fmla="*/ 99 h 883"/>
                  <a:gd name="T92" fmla="*/ 6 w 643"/>
                  <a:gd name="T93" fmla="*/ 115 h 883"/>
                  <a:gd name="T94" fmla="*/ 7 w 643"/>
                  <a:gd name="T95" fmla="*/ 128 h 883"/>
                  <a:gd name="T96" fmla="*/ 19 w 643"/>
                  <a:gd name="T97" fmla="*/ 157 h 883"/>
                  <a:gd name="T98" fmla="*/ 22 w 643"/>
                  <a:gd name="T99" fmla="*/ 169 h 883"/>
                  <a:gd name="T100" fmla="*/ 20 w 643"/>
                  <a:gd name="T101" fmla="*/ 173 h 883"/>
                  <a:gd name="T102" fmla="*/ 17 w 643"/>
                  <a:gd name="T103" fmla="*/ 192 h 883"/>
                  <a:gd name="T104" fmla="*/ 7 w 643"/>
                  <a:gd name="T105" fmla="*/ 215 h 883"/>
                  <a:gd name="T106" fmla="*/ 0 w 643"/>
                  <a:gd name="T107" fmla="*/ 221 h 8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 h="883">
                    <a:moveTo>
                      <a:pt x="0" y="883"/>
                    </a:moveTo>
                    <a:lnTo>
                      <a:pt x="318" y="844"/>
                    </a:lnTo>
                    <a:lnTo>
                      <a:pt x="321" y="853"/>
                    </a:lnTo>
                    <a:lnTo>
                      <a:pt x="524" y="825"/>
                    </a:lnTo>
                    <a:lnTo>
                      <a:pt x="524" y="818"/>
                    </a:lnTo>
                    <a:lnTo>
                      <a:pt x="551" y="767"/>
                    </a:lnTo>
                    <a:lnTo>
                      <a:pt x="560" y="754"/>
                    </a:lnTo>
                    <a:lnTo>
                      <a:pt x="557" y="722"/>
                    </a:lnTo>
                    <a:lnTo>
                      <a:pt x="570" y="696"/>
                    </a:lnTo>
                    <a:lnTo>
                      <a:pt x="595" y="673"/>
                    </a:lnTo>
                    <a:lnTo>
                      <a:pt x="595" y="648"/>
                    </a:lnTo>
                    <a:lnTo>
                      <a:pt x="599" y="641"/>
                    </a:lnTo>
                    <a:lnTo>
                      <a:pt x="599" y="628"/>
                    </a:lnTo>
                    <a:lnTo>
                      <a:pt x="615" y="616"/>
                    </a:lnTo>
                    <a:lnTo>
                      <a:pt x="621" y="628"/>
                    </a:lnTo>
                    <a:lnTo>
                      <a:pt x="627" y="632"/>
                    </a:lnTo>
                    <a:lnTo>
                      <a:pt x="634" y="625"/>
                    </a:lnTo>
                    <a:lnTo>
                      <a:pt x="640" y="616"/>
                    </a:lnTo>
                    <a:lnTo>
                      <a:pt x="643" y="603"/>
                    </a:lnTo>
                    <a:lnTo>
                      <a:pt x="637" y="573"/>
                    </a:lnTo>
                    <a:lnTo>
                      <a:pt x="643" y="538"/>
                    </a:lnTo>
                    <a:lnTo>
                      <a:pt x="631" y="515"/>
                    </a:lnTo>
                    <a:lnTo>
                      <a:pt x="624" y="464"/>
                    </a:lnTo>
                    <a:lnTo>
                      <a:pt x="579" y="348"/>
                    </a:lnTo>
                    <a:lnTo>
                      <a:pt x="535" y="332"/>
                    </a:lnTo>
                    <a:lnTo>
                      <a:pt x="514" y="345"/>
                    </a:lnTo>
                    <a:lnTo>
                      <a:pt x="495" y="364"/>
                    </a:lnTo>
                    <a:lnTo>
                      <a:pt x="441" y="445"/>
                    </a:lnTo>
                    <a:lnTo>
                      <a:pt x="434" y="445"/>
                    </a:lnTo>
                    <a:lnTo>
                      <a:pt x="431" y="442"/>
                    </a:lnTo>
                    <a:lnTo>
                      <a:pt x="409" y="431"/>
                    </a:lnTo>
                    <a:lnTo>
                      <a:pt x="402" y="425"/>
                    </a:lnTo>
                    <a:lnTo>
                      <a:pt x="393" y="409"/>
                    </a:lnTo>
                    <a:lnTo>
                      <a:pt x="399" y="374"/>
                    </a:lnTo>
                    <a:lnTo>
                      <a:pt x="412" y="361"/>
                    </a:lnTo>
                    <a:lnTo>
                      <a:pt x="438" y="345"/>
                    </a:lnTo>
                    <a:lnTo>
                      <a:pt x="444" y="332"/>
                    </a:lnTo>
                    <a:lnTo>
                      <a:pt x="444" y="319"/>
                    </a:lnTo>
                    <a:lnTo>
                      <a:pt x="447" y="303"/>
                    </a:lnTo>
                    <a:lnTo>
                      <a:pt x="460" y="297"/>
                    </a:lnTo>
                    <a:lnTo>
                      <a:pt x="473" y="270"/>
                    </a:lnTo>
                    <a:lnTo>
                      <a:pt x="473" y="219"/>
                    </a:lnTo>
                    <a:lnTo>
                      <a:pt x="463" y="194"/>
                    </a:lnTo>
                    <a:lnTo>
                      <a:pt x="457" y="178"/>
                    </a:lnTo>
                    <a:lnTo>
                      <a:pt x="441" y="158"/>
                    </a:lnTo>
                    <a:lnTo>
                      <a:pt x="434" y="148"/>
                    </a:lnTo>
                    <a:lnTo>
                      <a:pt x="438" y="135"/>
                    </a:lnTo>
                    <a:lnTo>
                      <a:pt x="457" y="129"/>
                    </a:lnTo>
                    <a:lnTo>
                      <a:pt x="460" y="125"/>
                    </a:lnTo>
                    <a:lnTo>
                      <a:pt x="438" y="84"/>
                    </a:lnTo>
                    <a:lnTo>
                      <a:pt x="422" y="77"/>
                    </a:lnTo>
                    <a:lnTo>
                      <a:pt x="366" y="55"/>
                    </a:lnTo>
                    <a:lnTo>
                      <a:pt x="328" y="49"/>
                    </a:lnTo>
                    <a:lnTo>
                      <a:pt x="312" y="33"/>
                    </a:lnTo>
                    <a:lnTo>
                      <a:pt x="283" y="26"/>
                    </a:lnTo>
                    <a:lnTo>
                      <a:pt x="254" y="17"/>
                    </a:lnTo>
                    <a:lnTo>
                      <a:pt x="231" y="0"/>
                    </a:lnTo>
                    <a:lnTo>
                      <a:pt x="218" y="12"/>
                    </a:lnTo>
                    <a:lnTo>
                      <a:pt x="202" y="20"/>
                    </a:lnTo>
                    <a:lnTo>
                      <a:pt x="186" y="49"/>
                    </a:lnTo>
                    <a:lnTo>
                      <a:pt x="186" y="71"/>
                    </a:lnTo>
                    <a:lnTo>
                      <a:pt x="189" y="81"/>
                    </a:lnTo>
                    <a:lnTo>
                      <a:pt x="196" y="81"/>
                    </a:lnTo>
                    <a:lnTo>
                      <a:pt x="199" y="90"/>
                    </a:lnTo>
                    <a:lnTo>
                      <a:pt x="193" y="93"/>
                    </a:lnTo>
                    <a:lnTo>
                      <a:pt x="180" y="100"/>
                    </a:lnTo>
                    <a:lnTo>
                      <a:pt x="170" y="106"/>
                    </a:lnTo>
                    <a:lnTo>
                      <a:pt x="157" y="122"/>
                    </a:lnTo>
                    <a:lnTo>
                      <a:pt x="148" y="141"/>
                    </a:lnTo>
                    <a:lnTo>
                      <a:pt x="151" y="165"/>
                    </a:lnTo>
                    <a:lnTo>
                      <a:pt x="154" y="187"/>
                    </a:lnTo>
                    <a:lnTo>
                      <a:pt x="141" y="213"/>
                    </a:lnTo>
                    <a:lnTo>
                      <a:pt x="122" y="219"/>
                    </a:lnTo>
                    <a:lnTo>
                      <a:pt x="119" y="203"/>
                    </a:lnTo>
                    <a:lnTo>
                      <a:pt x="129" y="184"/>
                    </a:lnTo>
                    <a:lnTo>
                      <a:pt x="119" y="162"/>
                    </a:lnTo>
                    <a:lnTo>
                      <a:pt x="122" y="151"/>
                    </a:lnTo>
                    <a:lnTo>
                      <a:pt x="119" y="145"/>
                    </a:lnTo>
                    <a:lnTo>
                      <a:pt x="113" y="148"/>
                    </a:lnTo>
                    <a:lnTo>
                      <a:pt x="102" y="165"/>
                    </a:lnTo>
                    <a:lnTo>
                      <a:pt x="99" y="187"/>
                    </a:lnTo>
                    <a:lnTo>
                      <a:pt x="92" y="197"/>
                    </a:lnTo>
                    <a:lnTo>
                      <a:pt x="83" y="197"/>
                    </a:lnTo>
                    <a:lnTo>
                      <a:pt x="64" y="213"/>
                    </a:lnTo>
                    <a:lnTo>
                      <a:pt x="54" y="229"/>
                    </a:lnTo>
                    <a:lnTo>
                      <a:pt x="54" y="238"/>
                    </a:lnTo>
                    <a:lnTo>
                      <a:pt x="35" y="261"/>
                    </a:lnTo>
                    <a:lnTo>
                      <a:pt x="35" y="293"/>
                    </a:lnTo>
                    <a:lnTo>
                      <a:pt x="32" y="329"/>
                    </a:lnTo>
                    <a:lnTo>
                      <a:pt x="28" y="351"/>
                    </a:lnTo>
                    <a:lnTo>
                      <a:pt x="19" y="380"/>
                    </a:lnTo>
                    <a:lnTo>
                      <a:pt x="6" y="396"/>
                    </a:lnTo>
                    <a:lnTo>
                      <a:pt x="6" y="412"/>
                    </a:lnTo>
                    <a:lnTo>
                      <a:pt x="22" y="458"/>
                    </a:lnTo>
                    <a:lnTo>
                      <a:pt x="16" y="487"/>
                    </a:lnTo>
                    <a:lnTo>
                      <a:pt x="25" y="509"/>
                    </a:lnTo>
                    <a:lnTo>
                      <a:pt x="54" y="573"/>
                    </a:lnTo>
                    <a:lnTo>
                      <a:pt x="76" y="625"/>
                    </a:lnTo>
                    <a:lnTo>
                      <a:pt x="76" y="667"/>
                    </a:lnTo>
                    <a:lnTo>
                      <a:pt x="86" y="676"/>
                    </a:lnTo>
                    <a:lnTo>
                      <a:pt x="86" y="683"/>
                    </a:lnTo>
                    <a:lnTo>
                      <a:pt x="80" y="689"/>
                    </a:lnTo>
                    <a:lnTo>
                      <a:pt x="73" y="735"/>
                    </a:lnTo>
                    <a:lnTo>
                      <a:pt x="67" y="767"/>
                    </a:lnTo>
                    <a:lnTo>
                      <a:pt x="54" y="796"/>
                    </a:lnTo>
                    <a:lnTo>
                      <a:pt x="28" y="858"/>
                    </a:lnTo>
                    <a:lnTo>
                      <a:pt x="6" y="877"/>
                    </a:lnTo>
                    <a:lnTo>
                      <a:pt x="0" y="883"/>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Freeform 194">
                <a:extLst>
                  <a:ext uri="{FF2B5EF4-FFF2-40B4-BE49-F238E27FC236}">
                    <a16:creationId xmlns:a16="http://schemas.microsoft.com/office/drawing/2014/main" id="{08C4418D-6554-4BD5-A3AD-EFFFD965E65B}"/>
                  </a:ext>
                </a:extLst>
              </p:cNvPr>
              <p:cNvSpPr>
                <a:spLocks/>
              </p:cNvSpPr>
              <p:nvPr/>
            </p:nvSpPr>
            <p:spPr bwMode="gray">
              <a:xfrm>
                <a:off x="5933758" y="2159318"/>
                <a:ext cx="803275" cy="393700"/>
              </a:xfrm>
              <a:custGeom>
                <a:avLst/>
                <a:gdLst>
                  <a:gd name="T0" fmla="*/ 12 w 1012"/>
                  <a:gd name="T1" fmla="*/ 47 h 497"/>
                  <a:gd name="T2" fmla="*/ 25 w 1012"/>
                  <a:gd name="T3" fmla="*/ 38 h 497"/>
                  <a:gd name="T4" fmla="*/ 59 w 1012"/>
                  <a:gd name="T5" fmla="*/ 17 h 497"/>
                  <a:gd name="T6" fmla="*/ 79 w 1012"/>
                  <a:gd name="T7" fmla="*/ 1 h 497"/>
                  <a:gd name="T8" fmla="*/ 94 w 1012"/>
                  <a:gd name="T9" fmla="*/ 1 h 497"/>
                  <a:gd name="T10" fmla="*/ 83 w 1012"/>
                  <a:gd name="T11" fmla="*/ 11 h 497"/>
                  <a:gd name="T12" fmla="*/ 70 w 1012"/>
                  <a:gd name="T13" fmla="*/ 25 h 497"/>
                  <a:gd name="T14" fmla="*/ 71 w 1012"/>
                  <a:gd name="T15" fmla="*/ 35 h 497"/>
                  <a:gd name="T16" fmla="*/ 85 w 1012"/>
                  <a:gd name="T17" fmla="*/ 29 h 497"/>
                  <a:gd name="T18" fmla="*/ 120 w 1012"/>
                  <a:gd name="T19" fmla="*/ 47 h 497"/>
                  <a:gd name="T20" fmla="*/ 131 w 1012"/>
                  <a:gd name="T21" fmla="*/ 49 h 497"/>
                  <a:gd name="T22" fmla="*/ 135 w 1012"/>
                  <a:gd name="T23" fmla="*/ 51 h 497"/>
                  <a:gd name="T24" fmla="*/ 150 w 1012"/>
                  <a:gd name="T25" fmla="*/ 39 h 497"/>
                  <a:gd name="T26" fmla="*/ 195 w 1012"/>
                  <a:gd name="T27" fmla="*/ 25 h 497"/>
                  <a:gd name="T28" fmla="*/ 194 w 1012"/>
                  <a:gd name="T29" fmla="*/ 34 h 497"/>
                  <a:gd name="T30" fmla="*/ 202 w 1012"/>
                  <a:gd name="T31" fmla="*/ 41 h 497"/>
                  <a:gd name="T32" fmla="*/ 220 w 1012"/>
                  <a:gd name="T33" fmla="*/ 40 h 497"/>
                  <a:gd name="T34" fmla="*/ 232 w 1012"/>
                  <a:gd name="T35" fmla="*/ 54 h 497"/>
                  <a:gd name="T36" fmla="*/ 251 w 1012"/>
                  <a:gd name="T37" fmla="*/ 56 h 497"/>
                  <a:gd name="T38" fmla="*/ 250 w 1012"/>
                  <a:gd name="T39" fmla="*/ 64 h 497"/>
                  <a:gd name="T40" fmla="*/ 240 w 1012"/>
                  <a:gd name="T41" fmla="*/ 62 h 497"/>
                  <a:gd name="T42" fmla="*/ 230 w 1012"/>
                  <a:gd name="T43" fmla="*/ 63 h 497"/>
                  <a:gd name="T44" fmla="*/ 212 w 1012"/>
                  <a:gd name="T45" fmla="*/ 63 h 497"/>
                  <a:gd name="T46" fmla="*/ 211 w 1012"/>
                  <a:gd name="T47" fmla="*/ 72 h 497"/>
                  <a:gd name="T48" fmla="*/ 189 w 1012"/>
                  <a:gd name="T49" fmla="*/ 65 h 497"/>
                  <a:gd name="T50" fmla="*/ 174 w 1012"/>
                  <a:gd name="T51" fmla="*/ 71 h 497"/>
                  <a:gd name="T52" fmla="*/ 166 w 1012"/>
                  <a:gd name="T53" fmla="*/ 75 h 497"/>
                  <a:gd name="T54" fmla="*/ 154 w 1012"/>
                  <a:gd name="T55" fmla="*/ 75 h 497"/>
                  <a:gd name="T56" fmla="*/ 141 w 1012"/>
                  <a:gd name="T57" fmla="*/ 92 h 497"/>
                  <a:gd name="T58" fmla="*/ 142 w 1012"/>
                  <a:gd name="T59" fmla="*/ 84 h 497"/>
                  <a:gd name="T60" fmla="*/ 133 w 1012"/>
                  <a:gd name="T61" fmla="*/ 87 h 497"/>
                  <a:gd name="T62" fmla="*/ 127 w 1012"/>
                  <a:gd name="T63" fmla="*/ 81 h 497"/>
                  <a:gd name="T64" fmla="*/ 121 w 1012"/>
                  <a:gd name="T65" fmla="*/ 96 h 497"/>
                  <a:gd name="T66" fmla="*/ 111 w 1012"/>
                  <a:gd name="T67" fmla="*/ 117 h 497"/>
                  <a:gd name="T68" fmla="*/ 104 w 1012"/>
                  <a:gd name="T69" fmla="*/ 121 h 497"/>
                  <a:gd name="T70" fmla="*/ 105 w 1012"/>
                  <a:gd name="T71" fmla="*/ 109 h 497"/>
                  <a:gd name="T72" fmla="*/ 97 w 1012"/>
                  <a:gd name="T73" fmla="*/ 109 h 497"/>
                  <a:gd name="T74" fmla="*/ 91 w 1012"/>
                  <a:gd name="T75" fmla="*/ 88 h 497"/>
                  <a:gd name="T76" fmla="*/ 87 w 1012"/>
                  <a:gd name="T77" fmla="*/ 84 h 497"/>
                  <a:gd name="T78" fmla="*/ 70 w 1012"/>
                  <a:gd name="T79" fmla="*/ 79 h 497"/>
                  <a:gd name="T80" fmla="*/ 65 w 1012"/>
                  <a:gd name="T81" fmla="*/ 78 h 497"/>
                  <a:gd name="T82" fmla="*/ 49 w 1012"/>
                  <a:gd name="T83" fmla="*/ 72 h 497"/>
                  <a:gd name="T84" fmla="*/ 10 w 1012"/>
                  <a:gd name="T85" fmla="*/ 58 h 497"/>
                  <a:gd name="T86" fmla="*/ 0 w 1012"/>
                  <a:gd name="T87" fmla="*/ 52 h 4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12" h="497">
                    <a:moveTo>
                      <a:pt x="0" y="210"/>
                    </a:moveTo>
                    <a:lnTo>
                      <a:pt x="30" y="200"/>
                    </a:lnTo>
                    <a:lnTo>
                      <a:pt x="46" y="191"/>
                    </a:lnTo>
                    <a:lnTo>
                      <a:pt x="75" y="175"/>
                    </a:lnTo>
                    <a:lnTo>
                      <a:pt x="84" y="158"/>
                    </a:lnTo>
                    <a:lnTo>
                      <a:pt x="97" y="155"/>
                    </a:lnTo>
                    <a:lnTo>
                      <a:pt x="151" y="135"/>
                    </a:lnTo>
                    <a:lnTo>
                      <a:pt x="191" y="113"/>
                    </a:lnTo>
                    <a:lnTo>
                      <a:pt x="235" y="68"/>
                    </a:lnTo>
                    <a:lnTo>
                      <a:pt x="251" y="62"/>
                    </a:lnTo>
                    <a:lnTo>
                      <a:pt x="290" y="19"/>
                    </a:lnTo>
                    <a:lnTo>
                      <a:pt x="316" y="6"/>
                    </a:lnTo>
                    <a:lnTo>
                      <a:pt x="361" y="0"/>
                    </a:lnTo>
                    <a:lnTo>
                      <a:pt x="371" y="3"/>
                    </a:lnTo>
                    <a:lnTo>
                      <a:pt x="374" y="6"/>
                    </a:lnTo>
                    <a:lnTo>
                      <a:pt x="348" y="22"/>
                    </a:lnTo>
                    <a:lnTo>
                      <a:pt x="342" y="26"/>
                    </a:lnTo>
                    <a:lnTo>
                      <a:pt x="332" y="46"/>
                    </a:lnTo>
                    <a:lnTo>
                      <a:pt x="304" y="81"/>
                    </a:lnTo>
                    <a:lnTo>
                      <a:pt x="287" y="94"/>
                    </a:lnTo>
                    <a:lnTo>
                      <a:pt x="280" y="103"/>
                    </a:lnTo>
                    <a:lnTo>
                      <a:pt x="271" y="132"/>
                    </a:lnTo>
                    <a:lnTo>
                      <a:pt x="277" y="155"/>
                    </a:lnTo>
                    <a:lnTo>
                      <a:pt x="283" y="142"/>
                    </a:lnTo>
                    <a:lnTo>
                      <a:pt x="310" y="123"/>
                    </a:lnTo>
                    <a:lnTo>
                      <a:pt x="329" y="123"/>
                    </a:lnTo>
                    <a:lnTo>
                      <a:pt x="339" y="116"/>
                    </a:lnTo>
                    <a:lnTo>
                      <a:pt x="396" y="142"/>
                    </a:lnTo>
                    <a:lnTo>
                      <a:pt x="442" y="194"/>
                    </a:lnTo>
                    <a:lnTo>
                      <a:pt x="477" y="188"/>
                    </a:lnTo>
                    <a:lnTo>
                      <a:pt x="497" y="191"/>
                    </a:lnTo>
                    <a:lnTo>
                      <a:pt x="509" y="197"/>
                    </a:lnTo>
                    <a:lnTo>
                      <a:pt x="522" y="197"/>
                    </a:lnTo>
                    <a:lnTo>
                      <a:pt x="525" y="197"/>
                    </a:lnTo>
                    <a:lnTo>
                      <a:pt x="538" y="200"/>
                    </a:lnTo>
                    <a:lnTo>
                      <a:pt x="538" y="207"/>
                    </a:lnTo>
                    <a:lnTo>
                      <a:pt x="548" y="200"/>
                    </a:lnTo>
                    <a:lnTo>
                      <a:pt x="554" y="188"/>
                    </a:lnTo>
                    <a:lnTo>
                      <a:pt x="597" y="158"/>
                    </a:lnTo>
                    <a:lnTo>
                      <a:pt x="726" y="126"/>
                    </a:lnTo>
                    <a:lnTo>
                      <a:pt x="761" y="107"/>
                    </a:lnTo>
                    <a:lnTo>
                      <a:pt x="777" y="100"/>
                    </a:lnTo>
                    <a:lnTo>
                      <a:pt x="783" y="110"/>
                    </a:lnTo>
                    <a:lnTo>
                      <a:pt x="774" y="126"/>
                    </a:lnTo>
                    <a:lnTo>
                      <a:pt x="774" y="139"/>
                    </a:lnTo>
                    <a:lnTo>
                      <a:pt x="790" y="167"/>
                    </a:lnTo>
                    <a:lnTo>
                      <a:pt x="799" y="175"/>
                    </a:lnTo>
                    <a:lnTo>
                      <a:pt x="806" y="167"/>
                    </a:lnTo>
                    <a:lnTo>
                      <a:pt x="828" y="167"/>
                    </a:lnTo>
                    <a:lnTo>
                      <a:pt x="838" y="164"/>
                    </a:lnTo>
                    <a:lnTo>
                      <a:pt x="880" y="161"/>
                    </a:lnTo>
                    <a:lnTo>
                      <a:pt x="896" y="171"/>
                    </a:lnTo>
                    <a:lnTo>
                      <a:pt x="912" y="207"/>
                    </a:lnTo>
                    <a:lnTo>
                      <a:pt x="928" y="216"/>
                    </a:lnTo>
                    <a:lnTo>
                      <a:pt x="960" y="232"/>
                    </a:lnTo>
                    <a:lnTo>
                      <a:pt x="992" y="223"/>
                    </a:lnTo>
                    <a:lnTo>
                      <a:pt x="1003" y="226"/>
                    </a:lnTo>
                    <a:lnTo>
                      <a:pt x="1009" y="232"/>
                    </a:lnTo>
                    <a:lnTo>
                      <a:pt x="1012" y="245"/>
                    </a:lnTo>
                    <a:lnTo>
                      <a:pt x="1000" y="258"/>
                    </a:lnTo>
                    <a:lnTo>
                      <a:pt x="976" y="258"/>
                    </a:lnTo>
                    <a:lnTo>
                      <a:pt x="963" y="255"/>
                    </a:lnTo>
                    <a:lnTo>
                      <a:pt x="960" y="248"/>
                    </a:lnTo>
                    <a:lnTo>
                      <a:pt x="954" y="248"/>
                    </a:lnTo>
                    <a:lnTo>
                      <a:pt x="935" y="261"/>
                    </a:lnTo>
                    <a:lnTo>
                      <a:pt x="919" y="255"/>
                    </a:lnTo>
                    <a:lnTo>
                      <a:pt x="906" y="255"/>
                    </a:lnTo>
                    <a:lnTo>
                      <a:pt x="871" y="261"/>
                    </a:lnTo>
                    <a:lnTo>
                      <a:pt x="847" y="255"/>
                    </a:lnTo>
                    <a:lnTo>
                      <a:pt x="841" y="261"/>
                    </a:lnTo>
                    <a:lnTo>
                      <a:pt x="844" y="280"/>
                    </a:lnTo>
                    <a:lnTo>
                      <a:pt x="841" y="290"/>
                    </a:lnTo>
                    <a:lnTo>
                      <a:pt x="831" y="287"/>
                    </a:lnTo>
                    <a:lnTo>
                      <a:pt x="809" y="268"/>
                    </a:lnTo>
                    <a:lnTo>
                      <a:pt x="755" y="261"/>
                    </a:lnTo>
                    <a:lnTo>
                      <a:pt x="745" y="261"/>
                    </a:lnTo>
                    <a:lnTo>
                      <a:pt x="729" y="258"/>
                    </a:lnTo>
                    <a:lnTo>
                      <a:pt x="693" y="284"/>
                    </a:lnTo>
                    <a:lnTo>
                      <a:pt x="683" y="284"/>
                    </a:lnTo>
                    <a:lnTo>
                      <a:pt x="670" y="290"/>
                    </a:lnTo>
                    <a:lnTo>
                      <a:pt x="664" y="300"/>
                    </a:lnTo>
                    <a:lnTo>
                      <a:pt x="658" y="300"/>
                    </a:lnTo>
                    <a:lnTo>
                      <a:pt x="635" y="296"/>
                    </a:lnTo>
                    <a:lnTo>
                      <a:pt x="613" y="303"/>
                    </a:lnTo>
                    <a:lnTo>
                      <a:pt x="613" y="320"/>
                    </a:lnTo>
                    <a:lnTo>
                      <a:pt x="606" y="329"/>
                    </a:lnTo>
                    <a:lnTo>
                      <a:pt x="561" y="371"/>
                    </a:lnTo>
                    <a:lnTo>
                      <a:pt x="554" y="368"/>
                    </a:lnTo>
                    <a:lnTo>
                      <a:pt x="548" y="361"/>
                    </a:lnTo>
                    <a:lnTo>
                      <a:pt x="567" y="336"/>
                    </a:lnTo>
                    <a:lnTo>
                      <a:pt x="567" y="323"/>
                    </a:lnTo>
                    <a:lnTo>
                      <a:pt x="541" y="323"/>
                    </a:lnTo>
                    <a:lnTo>
                      <a:pt x="532" y="349"/>
                    </a:lnTo>
                    <a:lnTo>
                      <a:pt x="522" y="358"/>
                    </a:lnTo>
                    <a:lnTo>
                      <a:pt x="513" y="345"/>
                    </a:lnTo>
                    <a:lnTo>
                      <a:pt x="506" y="326"/>
                    </a:lnTo>
                    <a:lnTo>
                      <a:pt x="503" y="326"/>
                    </a:lnTo>
                    <a:lnTo>
                      <a:pt x="500" y="358"/>
                    </a:lnTo>
                    <a:lnTo>
                      <a:pt x="481" y="384"/>
                    </a:lnTo>
                    <a:lnTo>
                      <a:pt x="474" y="416"/>
                    </a:lnTo>
                    <a:lnTo>
                      <a:pt x="461" y="435"/>
                    </a:lnTo>
                    <a:lnTo>
                      <a:pt x="442" y="468"/>
                    </a:lnTo>
                    <a:lnTo>
                      <a:pt x="442" y="487"/>
                    </a:lnTo>
                    <a:lnTo>
                      <a:pt x="439" y="497"/>
                    </a:lnTo>
                    <a:lnTo>
                      <a:pt x="416" y="484"/>
                    </a:lnTo>
                    <a:lnTo>
                      <a:pt x="409" y="462"/>
                    </a:lnTo>
                    <a:lnTo>
                      <a:pt x="416" y="451"/>
                    </a:lnTo>
                    <a:lnTo>
                      <a:pt x="419" y="438"/>
                    </a:lnTo>
                    <a:lnTo>
                      <a:pt x="416" y="435"/>
                    </a:lnTo>
                    <a:lnTo>
                      <a:pt x="390" y="441"/>
                    </a:lnTo>
                    <a:lnTo>
                      <a:pt x="387" y="438"/>
                    </a:lnTo>
                    <a:lnTo>
                      <a:pt x="393" y="387"/>
                    </a:lnTo>
                    <a:lnTo>
                      <a:pt x="390" y="368"/>
                    </a:lnTo>
                    <a:lnTo>
                      <a:pt x="364" y="355"/>
                    </a:lnTo>
                    <a:lnTo>
                      <a:pt x="342" y="349"/>
                    </a:lnTo>
                    <a:lnTo>
                      <a:pt x="342" y="342"/>
                    </a:lnTo>
                    <a:lnTo>
                      <a:pt x="345" y="336"/>
                    </a:lnTo>
                    <a:lnTo>
                      <a:pt x="339" y="329"/>
                    </a:lnTo>
                    <a:lnTo>
                      <a:pt x="316" y="320"/>
                    </a:lnTo>
                    <a:lnTo>
                      <a:pt x="280" y="317"/>
                    </a:lnTo>
                    <a:lnTo>
                      <a:pt x="271" y="317"/>
                    </a:lnTo>
                    <a:lnTo>
                      <a:pt x="264" y="323"/>
                    </a:lnTo>
                    <a:lnTo>
                      <a:pt x="258" y="312"/>
                    </a:lnTo>
                    <a:lnTo>
                      <a:pt x="239" y="317"/>
                    </a:lnTo>
                    <a:lnTo>
                      <a:pt x="210" y="290"/>
                    </a:lnTo>
                    <a:lnTo>
                      <a:pt x="194" y="290"/>
                    </a:lnTo>
                    <a:lnTo>
                      <a:pt x="55" y="264"/>
                    </a:lnTo>
                    <a:lnTo>
                      <a:pt x="46" y="258"/>
                    </a:lnTo>
                    <a:lnTo>
                      <a:pt x="39" y="232"/>
                    </a:lnTo>
                    <a:lnTo>
                      <a:pt x="30" y="226"/>
                    </a:lnTo>
                    <a:lnTo>
                      <a:pt x="6" y="223"/>
                    </a:lnTo>
                    <a:lnTo>
                      <a:pt x="0" y="21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195">
                <a:extLst>
                  <a:ext uri="{FF2B5EF4-FFF2-40B4-BE49-F238E27FC236}">
                    <a16:creationId xmlns:a16="http://schemas.microsoft.com/office/drawing/2014/main" id="{A531F2FD-BEC5-428E-8AFB-BC9B8484E59E}"/>
                  </a:ext>
                </a:extLst>
              </p:cNvPr>
              <p:cNvSpPr>
                <a:spLocks/>
              </p:cNvSpPr>
              <p:nvPr/>
            </p:nvSpPr>
            <p:spPr bwMode="gray">
              <a:xfrm>
                <a:off x="6325871" y="3067368"/>
                <a:ext cx="398463" cy="703262"/>
              </a:xfrm>
              <a:custGeom>
                <a:avLst/>
                <a:gdLst>
                  <a:gd name="T0" fmla="*/ 4 w 504"/>
                  <a:gd name="T1" fmla="*/ 13 h 887"/>
                  <a:gd name="T2" fmla="*/ 14 w 504"/>
                  <a:gd name="T3" fmla="*/ 137 h 887"/>
                  <a:gd name="T4" fmla="*/ 13 w 504"/>
                  <a:gd name="T5" fmla="*/ 139 h 887"/>
                  <a:gd name="T6" fmla="*/ 13 w 504"/>
                  <a:gd name="T7" fmla="*/ 144 h 887"/>
                  <a:gd name="T8" fmla="*/ 12 w 504"/>
                  <a:gd name="T9" fmla="*/ 150 h 887"/>
                  <a:gd name="T10" fmla="*/ 17 w 504"/>
                  <a:gd name="T11" fmla="*/ 160 h 887"/>
                  <a:gd name="T12" fmla="*/ 18 w 504"/>
                  <a:gd name="T13" fmla="*/ 171 h 887"/>
                  <a:gd name="T14" fmla="*/ 13 w 504"/>
                  <a:gd name="T15" fmla="*/ 181 h 887"/>
                  <a:gd name="T16" fmla="*/ 12 w 504"/>
                  <a:gd name="T17" fmla="*/ 184 h 887"/>
                  <a:gd name="T18" fmla="*/ 9 w 504"/>
                  <a:gd name="T19" fmla="*/ 193 h 887"/>
                  <a:gd name="T20" fmla="*/ 2 w 504"/>
                  <a:gd name="T21" fmla="*/ 199 h 887"/>
                  <a:gd name="T22" fmla="*/ 2 w 504"/>
                  <a:gd name="T23" fmla="*/ 207 h 887"/>
                  <a:gd name="T24" fmla="*/ 0 w 504"/>
                  <a:gd name="T25" fmla="*/ 216 h 887"/>
                  <a:gd name="T26" fmla="*/ 0 w 504"/>
                  <a:gd name="T27" fmla="*/ 218 h 887"/>
                  <a:gd name="T28" fmla="*/ 0 w 504"/>
                  <a:gd name="T29" fmla="*/ 220 h 887"/>
                  <a:gd name="T30" fmla="*/ 1 w 504"/>
                  <a:gd name="T31" fmla="*/ 220 h 887"/>
                  <a:gd name="T32" fmla="*/ 4 w 504"/>
                  <a:gd name="T33" fmla="*/ 221 h 887"/>
                  <a:gd name="T34" fmla="*/ 7 w 504"/>
                  <a:gd name="T35" fmla="*/ 220 h 887"/>
                  <a:gd name="T36" fmla="*/ 6 w 504"/>
                  <a:gd name="T37" fmla="*/ 218 h 887"/>
                  <a:gd name="T38" fmla="*/ 8 w 504"/>
                  <a:gd name="T39" fmla="*/ 214 h 887"/>
                  <a:gd name="T40" fmla="*/ 16 w 504"/>
                  <a:gd name="T41" fmla="*/ 215 h 887"/>
                  <a:gd name="T42" fmla="*/ 26 w 504"/>
                  <a:gd name="T43" fmla="*/ 211 h 887"/>
                  <a:gd name="T44" fmla="*/ 38 w 504"/>
                  <a:gd name="T45" fmla="*/ 217 h 887"/>
                  <a:gd name="T46" fmla="*/ 38 w 504"/>
                  <a:gd name="T47" fmla="*/ 218 h 887"/>
                  <a:gd name="T48" fmla="*/ 41 w 504"/>
                  <a:gd name="T49" fmla="*/ 217 h 887"/>
                  <a:gd name="T50" fmla="*/ 43 w 504"/>
                  <a:gd name="T51" fmla="*/ 209 h 887"/>
                  <a:gd name="T52" fmla="*/ 50 w 504"/>
                  <a:gd name="T53" fmla="*/ 206 h 887"/>
                  <a:gd name="T54" fmla="*/ 53 w 504"/>
                  <a:gd name="T55" fmla="*/ 211 h 887"/>
                  <a:gd name="T56" fmla="*/ 58 w 504"/>
                  <a:gd name="T57" fmla="*/ 213 h 887"/>
                  <a:gd name="T58" fmla="*/ 61 w 504"/>
                  <a:gd name="T59" fmla="*/ 210 h 887"/>
                  <a:gd name="T60" fmla="*/ 63 w 504"/>
                  <a:gd name="T61" fmla="*/ 199 h 887"/>
                  <a:gd name="T62" fmla="*/ 66 w 504"/>
                  <a:gd name="T63" fmla="*/ 196 h 887"/>
                  <a:gd name="T64" fmla="*/ 69 w 504"/>
                  <a:gd name="T65" fmla="*/ 197 h 887"/>
                  <a:gd name="T66" fmla="*/ 74 w 504"/>
                  <a:gd name="T67" fmla="*/ 202 h 887"/>
                  <a:gd name="T68" fmla="*/ 84 w 504"/>
                  <a:gd name="T69" fmla="*/ 202 h 887"/>
                  <a:gd name="T70" fmla="*/ 86 w 504"/>
                  <a:gd name="T71" fmla="*/ 192 h 887"/>
                  <a:gd name="T72" fmla="*/ 103 w 504"/>
                  <a:gd name="T73" fmla="*/ 171 h 887"/>
                  <a:gd name="T74" fmla="*/ 103 w 504"/>
                  <a:gd name="T75" fmla="*/ 163 h 887"/>
                  <a:gd name="T76" fmla="*/ 107 w 504"/>
                  <a:gd name="T77" fmla="*/ 162 h 887"/>
                  <a:gd name="T78" fmla="*/ 113 w 504"/>
                  <a:gd name="T79" fmla="*/ 162 h 887"/>
                  <a:gd name="T80" fmla="*/ 119 w 504"/>
                  <a:gd name="T81" fmla="*/ 158 h 887"/>
                  <a:gd name="T82" fmla="*/ 123 w 504"/>
                  <a:gd name="T83" fmla="*/ 157 h 887"/>
                  <a:gd name="T84" fmla="*/ 125 w 504"/>
                  <a:gd name="T85" fmla="*/ 154 h 887"/>
                  <a:gd name="T86" fmla="*/ 123 w 504"/>
                  <a:gd name="T87" fmla="*/ 145 h 887"/>
                  <a:gd name="T88" fmla="*/ 123 w 504"/>
                  <a:gd name="T89" fmla="*/ 141 h 887"/>
                  <a:gd name="T90" fmla="*/ 124 w 504"/>
                  <a:gd name="T91" fmla="*/ 137 h 887"/>
                  <a:gd name="T92" fmla="*/ 109 w 504"/>
                  <a:gd name="T93" fmla="*/ 2 h 887"/>
                  <a:gd name="T94" fmla="*/ 108 w 504"/>
                  <a:gd name="T95" fmla="*/ 0 h 887"/>
                  <a:gd name="T96" fmla="*/ 29 w 504"/>
                  <a:gd name="T97" fmla="*/ 9 h 887"/>
                  <a:gd name="T98" fmla="*/ 26 w 504"/>
                  <a:gd name="T99" fmla="*/ 12 h 887"/>
                  <a:gd name="T100" fmla="*/ 20 w 504"/>
                  <a:gd name="T101" fmla="*/ 14 h 887"/>
                  <a:gd name="T102" fmla="*/ 17 w 504"/>
                  <a:gd name="T103" fmla="*/ 16 h 887"/>
                  <a:gd name="T104" fmla="*/ 9 w 504"/>
                  <a:gd name="T105" fmla="*/ 17 h 887"/>
                  <a:gd name="T106" fmla="*/ 4 w 504"/>
                  <a:gd name="T107" fmla="*/ 13 h 8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04" h="887">
                    <a:moveTo>
                      <a:pt x="16" y="52"/>
                    </a:moveTo>
                    <a:lnTo>
                      <a:pt x="58" y="551"/>
                    </a:lnTo>
                    <a:lnTo>
                      <a:pt x="52" y="557"/>
                    </a:lnTo>
                    <a:lnTo>
                      <a:pt x="55" y="578"/>
                    </a:lnTo>
                    <a:lnTo>
                      <a:pt x="48" y="603"/>
                    </a:lnTo>
                    <a:lnTo>
                      <a:pt x="68" y="642"/>
                    </a:lnTo>
                    <a:lnTo>
                      <a:pt x="74" y="686"/>
                    </a:lnTo>
                    <a:lnTo>
                      <a:pt x="52" y="726"/>
                    </a:lnTo>
                    <a:lnTo>
                      <a:pt x="48" y="739"/>
                    </a:lnTo>
                    <a:lnTo>
                      <a:pt x="36" y="774"/>
                    </a:lnTo>
                    <a:lnTo>
                      <a:pt x="10" y="796"/>
                    </a:lnTo>
                    <a:lnTo>
                      <a:pt x="10" y="828"/>
                    </a:lnTo>
                    <a:lnTo>
                      <a:pt x="0" y="864"/>
                    </a:lnTo>
                    <a:lnTo>
                      <a:pt x="0" y="874"/>
                    </a:lnTo>
                    <a:lnTo>
                      <a:pt x="0" y="883"/>
                    </a:lnTo>
                    <a:lnTo>
                      <a:pt x="4" y="883"/>
                    </a:lnTo>
                    <a:lnTo>
                      <a:pt x="16" y="887"/>
                    </a:lnTo>
                    <a:lnTo>
                      <a:pt x="29" y="880"/>
                    </a:lnTo>
                    <a:lnTo>
                      <a:pt x="26" y="874"/>
                    </a:lnTo>
                    <a:lnTo>
                      <a:pt x="32" y="858"/>
                    </a:lnTo>
                    <a:lnTo>
                      <a:pt x="64" y="861"/>
                    </a:lnTo>
                    <a:lnTo>
                      <a:pt x="104" y="844"/>
                    </a:lnTo>
                    <a:lnTo>
                      <a:pt x="152" y="871"/>
                    </a:lnTo>
                    <a:lnTo>
                      <a:pt x="155" y="874"/>
                    </a:lnTo>
                    <a:lnTo>
                      <a:pt x="165" y="871"/>
                    </a:lnTo>
                    <a:lnTo>
                      <a:pt x="174" y="838"/>
                    </a:lnTo>
                    <a:lnTo>
                      <a:pt x="203" y="825"/>
                    </a:lnTo>
                    <a:lnTo>
                      <a:pt x="213" y="844"/>
                    </a:lnTo>
                    <a:lnTo>
                      <a:pt x="233" y="855"/>
                    </a:lnTo>
                    <a:lnTo>
                      <a:pt x="246" y="841"/>
                    </a:lnTo>
                    <a:lnTo>
                      <a:pt x="255" y="799"/>
                    </a:lnTo>
                    <a:lnTo>
                      <a:pt x="268" y="786"/>
                    </a:lnTo>
                    <a:lnTo>
                      <a:pt x="278" y="790"/>
                    </a:lnTo>
                    <a:lnTo>
                      <a:pt x="300" y="809"/>
                    </a:lnTo>
                    <a:lnTo>
                      <a:pt x="338" y="809"/>
                    </a:lnTo>
                    <a:lnTo>
                      <a:pt x="348" y="771"/>
                    </a:lnTo>
                    <a:lnTo>
                      <a:pt x="416" y="686"/>
                    </a:lnTo>
                    <a:lnTo>
                      <a:pt x="416" y="654"/>
                    </a:lnTo>
                    <a:lnTo>
                      <a:pt x="429" y="648"/>
                    </a:lnTo>
                    <a:lnTo>
                      <a:pt x="454" y="651"/>
                    </a:lnTo>
                    <a:lnTo>
                      <a:pt x="477" y="632"/>
                    </a:lnTo>
                    <a:lnTo>
                      <a:pt x="496" y="629"/>
                    </a:lnTo>
                    <a:lnTo>
                      <a:pt x="504" y="616"/>
                    </a:lnTo>
                    <a:lnTo>
                      <a:pt x="493" y="581"/>
                    </a:lnTo>
                    <a:lnTo>
                      <a:pt x="493" y="567"/>
                    </a:lnTo>
                    <a:lnTo>
                      <a:pt x="499" y="551"/>
                    </a:lnTo>
                    <a:lnTo>
                      <a:pt x="438" y="9"/>
                    </a:lnTo>
                    <a:lnTo>
                      <a:pt x="435" y="0"/>
                    </a:lnTo>
                    <a:lnTo>
                      <a:pt x="117" y="39"/>
                    </a:lnTo>
                    <a:lnTo>
                      <a:pt x="107" y="49"/>
                    </a:lnTo>
                    <a:lnTo>
                      <a:pt x="80" y="58"/>
                    </a:lnTo>
                    <a:lnTo>
                      <a:pt x="68" y="65"/>
                    </a:lnTo>
                    <a:lnTo>
                      <a:pt x="39" y="71"/>
                    </a:lnTo>
                    <a:lnTo>
                      <a:pt x="16" y="52"/>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196">
                <a:extLst>
                  <a:ext uri="{FF2B5EF4-FFF2-40B4-BE49-F238E27FC236}">
                    <a16:creationId xmlns:a16="http://schemas.microsoft.com/office/drawing/2014/main" id="{0635A6E7-6292-4514-A13F-1C71797E9F09}"/>
                  </a:ext>
                </a:extLst>
              </p:cNvPr>
              <p:cNvSpPr>
                <a:spLocks/>
              </p:cNvSpPr>
              <p:nvPr/>
            </p:nvSpPr>
            <p:spPr bwMode="gray">
              <a:xfrm>
                <a:off x="6154421" y="3503930"/>
                <a:ext cx="966788" cy="496887"/>
              </a:xfrm>
              <a:custGeom>
                <a:avLst/>
                <a:gdLst>
                  <a:gd name="T0" fmla="*/ 62 w 1218"/>
                  <a:gd name="T1" fmla="*/ 152 h 626"/>
                  <a:gd name="T2" fmla="*/ 60 w 1218"/>
                  <a:gd name="T3" fmla="*/ 144 h 626"/>
                  <a:gd name="T4" fmla="*/ 70 w 1218"/>
                  <a:gd name="T5" fmla="*/ 145 h 626"/>
                  <a:gd name="T6" fmla="*/ 245 w 1218"/>
                  <a:gd name="T7" fmla="*/ 126 h 626"/>
                  <a:gd name="T8" fmla="*/ 262 w 1218"/>
                  <a:gd name="T9" fmla="*/ 117 h 626"/>
                  <a:gd name="T10" fmla="*/ 273 w 1218"/>
                  <a:gd name="T11" fmla="*/ 107 h 626"/>
                  <a:gd name="T12" fmla="*/ 274 w 1218"/>
                  <a:gd name="T13" fmla="*/ 101 h 626"/>
                  <a:gd name="T14" fmla="*/ 278 w 1218"/>
                  <a:gd name="T15" fmla="*/ 95 h 626"/>
                  <a:gd name="T16" fmla="*/ 304 w 1218"/>
                  <a:gd name="T17" fmla="*/ 72 h 626"/>
                  <a:gd name="T18" fmla="*/ 303 w 1218"/>
                  <a:gd name="T19" fmla="*/ 68 h 626"/>
                  <a:gd name="T20" fmla="*/ 299 w 1218"/>
                  <a:gd name="T21" fmla="*/ 66 h 626"/>
                  <a:gd name="T22" fmla="*/ 293 w 1218"/>
                  <a:gd name="T23" fmla="*/ 62 h 626"/>
                  <a:gd name="T24" fmla="*/ 290 w 1218"/>
                  <a:gd name="T25" fmla="*/ 62 h 626"/>
                  <a:gd name="T26" fmla="*/ 276 w 1218"/>
                  <a:gd name="T27" fmla="*/ 43 h 626"/>
                  <a:gd name="T28" fmla="*/ 275 w 1218"/>
                  <a:gd name="T29" fmla="*/ 37 h 626"/>
                  <a:gd name="T30" fmla="*/ 274 w 1218"/>
                  <a:gd name="T31" fmla="*/ 25 h 626"/>
                  <a:gd name="T32" fmla="*/ 269 w 1218"/>
                  <a:gd name="T33" fmla="*/ 21 h 626"/>
                  <a:gd name="T34" fmla="*/ 260 w 1218"/>
                  <a:gd name="T35" fmla="*/ 13 h 626"/>
                  <a:gd name="T36" fmla="*/ 253 w 1218"/>
                  <a:gd name="T37" fmla="*/ 13 h 626"/>
                  <a:gd name="T38" fmla="*/ 248 w 1218"/>
                  <a:gd name="T39" fmla="*/ 17 h 626"/>
                  <a:gd name="T40" fmla="*/ 241 w 1218"/>
                  <a:gd name="T41" fmla="*/ 20 h 626"/>
                  <a:gd name="T42" fmla="*/ 231 w 1218"/>
                  <a:gd name="T43" fmla="*/ 17 h 626"/>
                  <a:gd name="T44" fmla="*/ 220 w 1218"/>
                  <a:gd name="T45" fmla="*/ 16 h 626"/>
                  <a:gd name="T46" fmla="*/ 205 w 1218"/>
                  <a:gd name="T47" fmla="*/ 13 h 626"/>
                  <a:gd name="T48" fmla="*/ 194 w 1218"/>
                  <a:gd name="T49" fmla="*/ 0 h 626"/>
                  <a:gd name="T50" fmla="*/ 187 w 1218"/>
                  <a:gd name="T51" fmla="*/ 3 h 626"/>
                  <a:gd name="T52" fmla="*/ 179 w 1218"/>
                  <a:gd name="T53" fmla="*/ 0 h 626"/>
                  <a:gd name="T54" fmla="*/ 178 w 1218"/>
                  <a:gd name="T55" fmla="*/ 8 h 626"/>
                  <a:gd name="T56" fmla="*/ 178 w 1218"/>
                  <a:gd name="T57" fmla="*/ 20 h 626"/>
                  <a:gd name="T58" fmla="*/ 168 w 1218"/>
                  <a:gd name="T59" fmla="*/ 25 h 626"/>
                  <a:gd name="T60" fmla="*/ 158 w 1218"/>
                  <a:gd name="T61" fmla="*/ 26 h 626"/>
                  <a:gd name="T62" fmla="*/ 141 w 1218"/>
                  <a:gd name="T63" fmla="*/ 55 h 626"/>
                  <a:gd name="T64" fmla="*/ 129 w 1218"/>
                  <a:gd name="T65" fmla="*/ 65 h 626"/>
                  <a:gd name="T66" fmla="*/ 121 w 1218"/>
                  <a:gd name="T67" fmla="*/ 59 h 626"/>
                  <a:gd name="T68" fmla="*/ 116 w 1218"/>
                  <a:gd name="T69" fmla="*/ 73 h 626"/>
                  <a:gd name="T70" fmla="*/ 108 w 1218"/>
                  <a:gd name="T71" fmla="*/ 74 h 626"/>
                  <a:gd name="T72" fmla="*/ 98 w 1218"/>
                  <a:gd name="T73" fmla="*/ 72 h 626"/>
                  <a:gd name="T74" fmla="*/ 93 w 1218"/>
                  <a:gd name="T75" fmla="*/ 81 h 626"/>
                  <a:gd name="T76" fmla="*/ 80 w 1218"/>
                  <a:gd name="T77" fmla="*/ 74 h 626"/>
                  <a:gd name="T78" fmla="*/ 62 w 1218"/>
                  <a:gd name="T79" fmla="*/ 77 h 626"/>
                  <a:gd name="T80" fmla="*/ 62 w 1218"/>
                  <a:gd name="T81" fmla="*/ 83 h 626"/>
                  <a:gd name="T82" fmla="*/ 55 w 1218"/>
                  <a:gd name="T83" fmla="*/ 83 h 626"/>
                  <a:gd name="T84" fmla="*/ 55 w 1218"/>
                  <a:gd name="T85" fmla="*/ 84 h 626"/>
                  <a:gd name="T86" fmla="*/ 53 w 1218"/>
                  <a:gd name="T87" fmla="*/ 91 h 626"/>
                  <a:gd name="T88" fmla="*/ 52 w 1218"/>
                  <a:gd name="T89" fmla="*/ 94 h 626"/>
                  <a:gd name="T90" fmla="*/ 55 w 1218"/>
                  <a:gd name="T91" fmla="*/ 99 h 626"/>
                  <a:gd name="T92" fmla="*/ 39 w 1218"/>
                  <a:gd name="T93" fmla="*/ 105 h 626"/>
                  <a:gd name="T94" fmla="*/ 42 w 1218"/>
                  <a:gd name="T95" fmla="*/ 122 h 626"/>
                  <a:gd name="T96" fmla="*/ 31 w 1218"/>
                  <a:gd name="T97" fmla="*/ 121 h 626"/>
                  <a:gd name="T98" fmla="*/ 19 w 1218"/>
                  <a:gd name="T99" fmla="*/ 117 h 626"/>
                  <a:gd name="T100" fmla="*/ 12 w 1218"/>
                  <a:gd name="T101" fmla="*/ 129 h 626"/>
                  <a:gd name="T102" fmla="*/ 13 w 1218"/>
                  <a:gd name="T103" fmla="*/ 130 h 626"/>
                  <a:gd name="T104" fmla="*/ 17 w 1218"/>
                  <a:gd name="T105" fmla="*/ 137 h 626"/>
                  <a:gd name="T106" fmla="*/ 11 w 1218"/>
                  <a:gd name="T107" fmla="*/ 151 h 626"/>
                  <a:gd name="T108" fmla="*/ 3 w 1218"/>
                  <a:gd name="T109" fmla="*/ 153 h 6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18" h="626">
                    <a:moveTo>
                      <a:pt x="0" y="626"/>
                    </a:moveTo>
                    <a:lnTo>
                      <a:pt x="245" y="606"/>
                    </a:lnTo>
                    <a:lnTo>
                      <a:pt x="245" y="587"/>
                    </a:lnTo>
                    <a:lnTo>
                      <a:pt x="239" y="573"/>
                    </a:lnTo>
                    <a:lnTo>
                      <a:pt x="264" y="570"/>
                    </a:lnTo>
                    <a:lnTo>
                      <a:pt x="277" y="577"/>
                    </a:lnTo>
                    <a:lnTo>
                      <a:pt x="964" y="513"/>
                    </a:lnTo>
                    <a:lnTo>
                      <a:pt x="980" y="503"/>
                    </a:lnTo>
                    <a:lnTo>
                      <a:pt x="989" y="493"/>
                    </a:lnTo>
                    <a:lnTo>
                      <a:pt x="1048" y="465"/>
                    </a:lnTo>
                    <a:lnTo>
                      <a:pt x="1057" y="452"/>
                    </a:lnTo>
                    <a:lnTo>
                      <a:pt x="1089" y="425"/>
                    </a:lnTo>
                    <a:lnTo>
                      <a:pt x="1093" y="412"/>
                    </a:lnTo>
                    <a:lnTo>
                      <a:pt x="1096" y="403"/>
                    </a:lnTo>
                    <a:lnTo>
                      <a:pt x="1112" y="396"/>
                    </a:lnTo>
                    <a:lnTo>
                      <a:pt x="1112" y="377"/>
                    </a:lnTo>
                    <a:lnTo>
                      <a:pt x="1128" y="361"/>
                    </a:lnTo>
                    <a:lnTo>
                      <a:pt x="1215" y="287"/>
                    </a:lnTo>
                    <a:lnTo>
                      <a:pt x="1218" y="271"/>
                    </a:lnTo>
                    <a:lnTo>
                      <a:pt x="1209" y="271"/>
                    </a:lnTo>
                    <a:lnTo>
                      <a:pt x="1196" y="264"/>
                    </a:lnTo>
                    <a:lnTo>
                      <a:pt x="1193" y="261"/>
                    </a:lnTo>
                    <a:lnTo>
                      <a:pt x="1190" y="258"/>
                    </a:lnTo>
                    <a:lnTo>
                      <a:pt x="1170" y="248"/>
                    </a:lnTo>
                    <a:lnTo>
                      <a:pt x="1164" y="251"/>
                    </a:lnTo>
                    <a:lnTo>
                      <a:pt x="1158" y="248"/>
                    </a:lnTo>
                    <a:lnTo>
                      <a:pt x="1137" y="216"/>
                    </a:lnTo>
                    <a:lnTo>
                      <a:pt x="1102" y="172"/>
                    </a:lnTo>
                    <a:lnTo>
                      <a:pt x="1099" y="158"/>
                    </a:lnTo>
                    <a:lnTo>
                      <a:pt x="1099" y="145"/>
                    </a:lnTo>
                    <a:lnTo>
                      <a:pt x="1099" y="126"/>
                    </a:lnTo>
                    <a:lnTo>
                      <a:pt x="1096" y="100"/>
                    </a:lnTo>
                    <a:lnTo>
                      <a:pt x="1089" y="94"/>
                    </a:lnTo>
                    <a:lnTo>
                      <a:pt x="1073" y="81"/>
                    </a:lnTo>
                    <a:lnTo>
                      <a:pt x="1054" y="75"/>
                    </a:lnTo>
                    <a:lnTo>
                      <a:pt x="1038" y="52"/>
                    </a:lnTo>
                    <a:lnTo>
                      <a:pt x="1029" y="39"/>
                    </a:lnTo>
                    <a:lnTo>
                      <a:pt x="1009" y="52"/>
                    </a:lnTo>
                    <a:lnTo>
                      <a:pt x="1006" y="65"/>
                    </a:lnTo>
                    <a:lnTo>
                      <a:pt x="992" y="68"/>
                    </a:lnTo>
                    <a:lnTo>
                      <a:pt x="989" y="75"/>
                    </a:lnTo>
                    <a:lnTo>
                      <a:pt x="964" y="78"/>
                    </a:lnTo>
                    <a:lnTo>
                      <a:pt x="935" y="65"/>
                    </a:lnTo>
                    <a:lnTo>
                      <a:pt x="922" y="68"/>
                    </a:lnTo>
                    <a:lnTo>
                      <a:pt x="909" y="84"/>
                    </a:lnTo>
                    <a:lnTo>
                      <a:pt x="877" y="62"/>
                    </a:lnTo>
                    <a:lnTo>
                      <a:pt x="841" y="65"/>
                    </a:lnTo>
                    <a:lnTo>
                      <a:pt x="819" y="52"/>
                    </a:lnTo>
                    <a:lnTo>
                      <a:pt x="806" y="23"/>
                    </a:lnTo>
                    <a:lnTo>
                      <a:pt x="774" y="0"/>
                    </a:lnTo>
                    <a:lnTo>
                      <a:pt x="755" y="10"/>
                    </a:lnTo>
                    <a:lnTo>
                      <a:pt x="745" y="10"/>
                    </a:lnTo>
                    <a:lnTo>
                      <a:pt x="729" y="0"/>
                    </a:lnTo>
                    <a:lnTo>
                      <a:pt x="715" y="0"/>
                    </a:lnTo>
                    <a:lnTo>
                      <a:pt x="709" y="16"/>
                    </a:lnTo>
                    <a:lnTo>
                      <a:pt x="709" y="30"/>
                    </a:lnTo>
                    <a:lnTo>
                      <a:pt x="720" y="65"/>
                    </a:lnTo>
                    <a:lnTo>
                      <a:pt x="712" y="78"/>
                    </a:lnTo>
                    <a:lnTo>
                      <a:pt x="693" y="81"/>
                    </a:lnTo>
                    <a:lnTo>
                      <a:pt x="670" y="100"/>
                    </a:lnTo>
                    <a:lnTo>
                      <a:pt x="645" y="97"/>
                    </a:lnTo>
                    <a:lnTo>
                      <a:pt x="632" y="103"/>
                    </a:lnTo>
                    <a:lnTo>
                      <a:pt x="632" y="135"/>
                    </a:lnTo>
                    <a:lnTo>
                      <a:pt x="564" y="220"/>
                    </a:lnTo>
                    <a:lnTo>
                      <a:pt x="554" y="258"/>
                    </a:lnTo>
                    <a:lnTo>
                      <a:pt x="516" y="258"/>
                    </a:lnTo>
                    <a:lnTo>
                      <a:pt x="494" y="239"/>
                    </a:lnTo>
                    <a:lnTo>
                      <a:pt x="484" y="235"/>
                    </a:lnTo>
                    <a:lnTo>
                      <a:pt x="471" y="248"/>
                    </a:lnTo>
                    <a:lnTo>
                      <a:pt x="462" y="290"/>
                    </a:lnTo>
                    <a:lnTo>
                      <a:pt x="449" y="304"/>
                    </a:lnTo>
                    <a:lnTo>
                      <a:pt x="429" y="293"/>
                    </a:lnTo>
                    <a:lnTo>
                      <a:pt x="419" y="274"/>
                    </a:lnTo>
                    <a:lnTo>
                      <a:pt x="390" y="287"/>
                    </a:lnTo>
                    <a:lnTo>
                      <a:pt x="381" y="320"/>
                    </a:lnTo>
                    <a:lnTo>
                      <a:pt x="371" y="323"/>
                    </a:lnTo>
                    <a:lnTo>
                      <a:pt x="368" y="320"/>
                    </a:lnTo>
                    <a:lnTo>
                      <a:pt x="320" y="293"/>
                    </a:lnTo>
                    <a:lnTo>
                      <a:pt x="280" y="310"/>
                    </a:lnTo>
                    <a:lnTo>
                      <a:pt x="248" y="307"/>
                    </a:lnTo>
                    <a:lnTo>
                      <a:pt x="242" y="323"/>
                    </a:lnTo>
                    <a:lnTo>
                      <a:pt x="245" y="329"/>
                    </a:lnTo>
                    <a:lnTo>
                      <a:pt x="232" y="336"/>
                    </a:lnTo>
                    <a:lnTo>
                      <a:pt x="220" y="332"/>
                    </a:lnTo>
                    <a:lnTo>
                      <a:pt x="216" y="332"/>
                    </a:lnTo>
                    <a:lnTo>
                      <a:pt x="220" y="336"/>
                    </a:lnTo>
                    <a:lnTo>
                      <a:pt x="213" y="345"/>
                    </a:lnTo>
                    <a:lnTo>
                      <a:pt x="210" y="361"/>
                    </a:lnTo>
                    <a:lnTo>
                      <a:pt x="204" y="368"/>
                    </a:lnTo>
                    <a:lnTo>
                      <a:pt x="207" y="374"/>
                    </a:lnTo>
                    <a:lnTo>
                      <a:pt x="223" y="393"/>
                    </a:lnTo>
                    <a:lnTo>
                      <a:pt x="220" y="396"/>
                    </a:lnTo>
                    <a:lnTo>
                      <a:pt x="168" y="412"/>
                    </a:lnTo>
                    <a:lnTo>
                      <a:pt x="155" y="419"/>
                    </a:lnTo>
                    <a:lnTo>
                      <a:pt x="155" y="442"/>
                    </a:lnTo>
                    <a:lnTo>
                      <a:pt x="165" y="487"/>
                    </a:lnTo>
                    <a:lnTo>
                      <a:pt x="142" y="497"/>
                    </a:lnTo>
                    <a:lnTo>
                      <a:pt x="123" y="481"/>
                    </a:lnTo>
                    <a:lnTo>
                      <a:pt x="103" y="471"/>
                    </a:lnTo>
                    <a:lnTo>
                      <a:pt x="75" y="465"/>
                    </a:lnTo>
                    <a:lnTo>
                      <a:pt x="55" y="477"/>
                    </a:lnTo>
                    <a:lnTo>
                      <a:pt x="46" y="513"/>
                    </a:lnTo>
                    <a:lnTo>
                      <a:pt x="49" y="516"/>
                    </a:lnTo>
                    <a:lnTo>
                      <a:pt x="52" y="519"/>
                    </a:lnTo>
                    <a:lnTo>
                      <a:pt x="62" y="525"/>
                    </a:lnTo>
                    <a:lnTo>
                      <a:pt x="68" y="545"/>
                    </a:lnTo>
                    <a:lnTo>
                      <a:pt x="52" y="600"/>
                    </a:lnTo>
                    <a:lnTo>
                      <a:pt x="43" y="603"/>
                    </a:lnTo>
                    <a:lnTo>
                      <a:pt x="33" y="600"/>
                    </a:lnTo>
                    <a:lnTo>
                      <a:pt x="10" y="610"/>
                    </a:lnTo>
                    <a:lnTo>
                      <a:pt x="0" y="626"/>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197">
                <a:extLst>
                  <a:ext uri="{FF2B5EF4-FFF2-40B4-BE49-F238E27FC236}">
                    <a16:creationId xmlns:a16="http://schemas.microsoft.com/office/drawing/2014/main" id="{A459F071-369E-456A-933D-7AEDEB6AAF04}"/>
                  </a:ext>
                </a:extLst>
              </p:cNvPr>
              <p:cNvSpPr>
                <a:spLocks/>
              </p:cNvSpPr>
              <p:nvPr/>
            </p:nvSpPr>
            <p:spPr bwMode="gray">
              <a:xfrm>
                <a:off x="6070283" y="3878580"/>
                <a:ext cx="1081088" cy="377825"/>
              </a:xfrm>
              <a:custGeom>
                <a:avLst/>
                <a:gdLst>
                  <a:gd name="T0" fmla="*/ 341 w 1362"/>
                  <a:gd name="T1" fmla="*/ 0 h 477"/>
                  <a:gd name="T2" fmla="*/ 272 w 1362"/>
                  <a:gd name="T3" fmla="*/ 8 h 477"/>
                  <a:gd name="T4" fmla="*/ 268 w 1362"/>
                  <a:gd name="T5" fmla="*/ 10 h 477"/>
                  <a:gd name="T6" fmla="*/ 96 w 1362"/>
                  <a:gd name="T7" fmla="*/ 26 h 477"/>
                  <a:gd name="T8" fmla="*/ 93 w 1362"/>
                  <a:gd name="T9" fmla="*/ 24 h 477"/>
                  <a:gd name="T10" fmla="*/ 86 w 1362"/>
                  <a:gd name="T11" fmla="*/ 25 h 477"/>
                  <a:gd name="T12" fmla="*/ 88 w 1362"/>
                  <a:gd name="T13" fmla="*/ 29 h 477"/>
                  <a:gd name="T14" fmla="*/ 88 w 1362"/>
                  <a:gd name="T15" fmla="*/ 33 h 477"/>
                  <a:gd name="T16" fmla="*/ 27 w 1362"/>
                  <a:gd name="T17" fmla="*/ 38 h 477"/>
                  <a:gd name="T18" fmla="*/ 24 w 1362"/>
                  <a:gd name="T19" fmla="*/ 45 h 477"/>
                  <a:gd name="T20" fmla="*/ 22 w 1362"/>
                  <a:gd name="T21" fmla="*/ 54 h 477"/>
                  <a:gd name="T22" fmla="*/ 23 w 1362"/>
                  <a:gd name="T23" fmla="*/ 57 h 477"/>
                  <a:gd name="T24" fmla="*/ 20 w 1362"/>
                  <a:gd name="T25" fmla="*/ 65 h 477"/>
                  <a:gd name="T26" fmla="*/ 19 w 1362"/>
                  <a:gd name="T27" fmla="*/ 67 h 477"/>
                  <a:gd name="T28" fmla="*/ 20 w 1362"/>
                  <a:gd name="T29" fmla="*/ 70 h 477"/>
                  <a:gd name="T30" fmla="*/ 18 w 1362"/>
                  <a:gd name="T31" fmla="*/ 75 h 477"/>
                  <a:gd name="T32" fmla="*/ 13 w 1362"/>
                  <a:gd name="T33" fmla="*/ 80 h 477"/>
                  <a:gd name="T34" fmla="*/ 11 w 1362"/>
                  <a:gd name="T35" fmla="*/ 91 h 477"/>
                  <a:gd name="T36" fmla="*/ 5 w 1362"/>
                  <a:gd name="T37" fmla="*/ 98 h 477"/>
                  <a:gd name="T38" fmla="*/ 7 w 1362"/>
                  <a:gd name="T39" fmla="*/ 105 h 477"/>
                  <a:gd name="T40" fmla="*/ 6 w 1362"/>
                  <a:gd name="T41" fmla="*/ 114 h 477"/>
                  <a:gd name="T42" fmla="*/ 4 w 1362"/>
                  <a:gd name="T43" fmla="*/ 115 h 477"/>
                  <a:gd name="T44" fmla="*/ 0 w 1362"/>
                  <a:gd name="T45" fmla="*/ 119 h 477"/>
                  <a:gd name="T46" fmla="*/ 88 w 1362"/>
                  <a:gd name="T47" fmla="*/ 112 h 477"/>
                  <a:gd name="T48" fmla="*/ 197 w 1362"/>
                  <a:gd name="T49" fmla="*/ 103 h 477"/>
                  <a:gd name="T50" fmla="*/ 240 w 1362"/>
                  <a:gd name="T51" fmla="*/ 98 h 477"/>
                  <a:gd name="T52" fmla="*/ 241 w 1362"/>
                  <a:gd name="T53" fmla="*/ 86 h 477"/>
                  <a:gd name="T54" fmla="*/ 245 w 1362"/>
                  <a:gd name="T55" fmla="*/ 86 h 477"/>
                  <a:gd name="T56" fmla="*/ 247 w 1362"/>
                  <a:gd name="T57" fmla="*/ 85 h 477"/>
                  <a:gd name="T58" fmla="*/ 250 w 1362"/>
                  <a:gd name="T59" fmla="*/ 83 h 477"/>
                  <a:gd name="T60" fmla="*/ 250 w 1362"/>
                  <a:gd name="T61" fmla="*/ 79 h 477"/>
                  <a:gd name="T62" fmla="*/ 250 w 1362"/>
                  <a:gd name="T63" fmla="*/ 77 h 477"/>
                  <a:gd name="T64" fmla="*/ 251 w 1362"/>
                  <a:gd name="T65" fmla="*/ 74 h 477"/>
                  <a:gd name="T66" fmla="*/ 254 w 1362"/>
                  <a:gd name="T67" fmla="*/ 70 h 477"/>
                  <a:gd name="T68" fmla="*/ 263 w 1362"/>
                  <a:gd name="T69" fmla="*/ 67 h 477"/>
                  <a:gd name="T70" fmla="*/ 273 w 1362"/>
                  <a:gd name="T71" fmla="*/ 63 h 477"/>
                  <a:gd name="T72" fmla="*/ 283 w 1362"/>
                  <a:gd name="T73" fmla="*/ 55 h 477"/>
                  <a:gd name="T74" fmla="*/ 286 w 1362"/>
                  <a:gd name="T75" fmla="*/ 53 h 477"/>
                  <a:gd name="T76" fmla="*/ 293 w 1362"/>
                  <a:gd name="T77" fmla="*/ 48 h 477"/>
                  <a:gd name="T78" fmla="*/ 293 w 1362"/>
                  <a:gd name="T79" fmla="*/ 43 h 477"/>
                  <a:gd name="T80" fmla="*/ 295 w 1362"/>
                  <a:gd name="T81" fmla="*/ 42 h 477"/>
                  <a:gd name="T82" fmla="*/ 297 w 1362"/>
                  <a:gd name="T83" fmla="*/ 42 h 477"/>
                  <a:gd name="T84" fmla="*/ 299 w 1362"/>
                  <a:gd name="T85" fmla="*/ 41 h 477"/>
                  <a:gd name="T86" fmla="*/ 300 w 1362"/>
                  <a:gd name="T87" fmla="*/ 39 h 477"/>
                  <a:gd name="T88" fmla="*/ 303 w 1362"/>
                  <a:gd name="T89" fmla="*/ 36 h 477"/>
                  <a:gd name="T90" fmla="*/ 305 w 1362"/>
                  <a:gd name="T91" fmla="*/ 36 h 477"/>
                  <a:gd name="T92" fmla="*/ 307 w 1362"/>
                  <a:gd name="T93" fmla="*/ 38 h 477"/>
                  <a:gd name="T94" fmla="*/ 310 w 1362"/>
                  <a:gd name="T95" fmla="*/ 36 h 477"/>
                  <a:gd name="T96" fmla="*/ 311 w 1362"/>
                  <a:gd name="T97" fmla="*/ 34 h 477"/>
                  <a:gd name="T98" fmla="*/ 316 w 1362"/>
                  <a:gd name="T99" fmla="*/ 30 h 477"/>
                  <a:gd name="T100" fmla="*/ 319 w 1362"/>
                  <a:gd name="T101" fmla="*/ 29 h 477"/>
                  <a:gd name="T102" fmla="*/ 326 w 1362"/>
                  <a:gd name="T103" fmla="*/ 29 h 477"/>
                  <a:gd name="T104" fmla="*/ 334 w 1362"/>
                  <a:gd name="T105" fmla="*/ 17 h 477"/>
                  <a:gd name="T106" fmla="*/ 339 w 1362"/>
                  <a:gd name="T107" fmla="*/ 13 h 477"/>
                  <a:gd name="T108" fmla="*/ 339 w 1362"/>
                  <a:gd name="T109" fmla="*/ 10 h 477"/>
                  <a:gd name="T110" fmla="*/ 341 w 1362"/>
                  <a:gd name="T111" fmla="*/ 6 h 477"/>
                  <a:gd name="T112" fmla="*/ 339 w 1362"/>
                  <a:gd name="T113" fmla="*/ 3 h 477"/>
                  <a:gd name="T114" fmla="*/ 341 w 1362"/>
                  <a:gd name="T115" fmla="*/ 0 h 4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62" h="477">
                    <a:moveTo>
                      <a:pt x="1362" y="0"/>
                    </a:moveTo>
                    <a:lnTo>
                      <a:pt x="1085" y="32"/>
                    </a:lnTo>
                    <a:lnTo>
                      <a:pt x="1069" y="42"/>
                    </a:lnTo>
                    <a:lnTo>
                      <a:pt x="382" y="106"/>
                    </a:lnTo>
                    <a:lnTo>
                      <a:pt x="369" y="99"/>
                    </a:lnTo>
                    <a:lnTo>
                      <a:pt x="344" y="102"/>
                    </a:lnTo>
                    <a:lnTo>
                      <a:pt x="350" y="116"/>
                    </a:lnTo>
                    <a:lnTo>
                      <a:pt x="350" y="135"/>
                    </a:lnTo>
                    <a:lnTo>
                      <a:pt x="105" y="155"/>
                    </a:lnTo>
                    <a:lnTo>
                      <a:pt x="95" y="183"/>
                    </a:lnTo>
                    <a:lnTo>
                      <a:pt x="86" y="219"/>
                    </a:lnTo>
                    <a:lnTo>
                      <a:pt x="89" y="228"/>
                    </a:lnTo>
                    <a:lnTo>
                      <a:pt x="79" y="261"/>
                    </a:lnTo>
                    <a:lnTo>
                      <a:pt x="73" y="271"/>
                    </a:lnTo>
                    <a:lnTo>
                      <a:pt x="79" y="280"/>
                    </a:lnTo>
                    <a:lnTo>
                      <a:pt x="70" y="300"/>
                    </a:lnTo>
                    <a:lnTo>
                      <a:pt x="51" y="322"/>
                    </a:lnTo>
                    <a:lnTo>
                      <a:pt x="41" y="364"/>
                    </a:lnTo>
                    <a:lnTo>
                      <a:pt x="19" y="393"/>
                    </a:lnTo>
                    <a:lnTo>
                      <a:pt x="25" y="422"/>
                    </a:lnTo>
                    <a:lnTo>
                      <a:pt x="22" y="457"/>
                    </a:lnTo>
                    <a:lnTo>
                      <a:pt x="16" y="461"/>
                    </a:lnTo>
                    <a:lnTo>
                      <a:pt x="0" y="477"/>
                    </a:lnTo>
                    <a:lnTo>
                      <a:pt x="350" y="451"/>
                    </a:lnTo>
                    <a:lnTo>
                      <a:pt x="788" y="413"/>
                    </a:lnTo>
                    <a:lnTo>
                      <a:pt x="959" y="393"/>
                    </a:lnTo>
                    <a:lnTo>
                      <a:pt x="962" y="344"/>
                    </a:lnTo>
                    <a:lnTo>
                      <a:pt x="979" y="344"/>
                    </a:lnTo>
                    <a:lnTo>
                      <a:pt x="985" y="341"/>
                    </a:lnTo>
                    <a:lnTo>
                      <a:pt x="998" y="332"/>
                    </a:lnTo>
                    <a:lnTo>
                      <a:pt x="998" y="319"/>
                    </a:lnTo>
                    <a:lnTo>
                      <a:pt x="998" y="309"/>
                    </a:lnTo>
                    <a:lnTo>
                      <a:pt x="1001" y="296"/>
                    </a:lnTo>
                    <a:lnTo>
                      <a:pt x="1014" y="280"/>
                    </a:lnTo>
                    <a:lnTo>
                      <a:pt x="1049" y="268"/>
                    </a:lnTo>
                    <a:lnTo>
                      <a:pt x="1091" y="255"/>
                    </a:lnTo>
                    <a:lnTo>
                      <a:pt x="1130" y="222"/>
                    </a:lnTo>
                    <a:lnTo>
                      <a:pt x="1143" y="215"/>
                    </a:lnTo>
                    <a:lnTo>
                      <a:pt x="1169" y="193"/>
                    </a:lnTo>
                    <a:lnTo>
                      <a:pt x="1172" y="174"/>
                    </a:lnTo>
                    <a:lnTo>
                      <a:pt x="1178" y="171"/>
                    </a:lnTo>
                    <a:lnTo>
                      <a:pt x="1188" y="171"/>
                    </a:lnTo>
                    <a:lnTo>
                      <a:pt x="1194" y="164"/>
                    </a:lnTo>
                    <a:lnTo>
                      <a:pt x="1198" y="158"/>
                    </a:lnTo>
                    <a:lnTo>
                      <a:pt x="1210" y="145"/>
                    </a:lnTo>
                    <a:lnTo>
                      <a:pt x="1217" y="145"/>
                    </a:lnTo>
                    <a:lnTo>
                      <a:pt x="1226" y="155"/>
                    </a:lnTo>
                    <a:lnTo>
                      <a:pt x="1239" y="145"/>
                    </a:lnTo>
                    <a:lnTo>
                      <a:pt x="1242" y="139"/>
                    </a:lnTo>
                    <a:lnTo>
                      <a:pt x="1263" y="123"/>
                    </a:lnTo>
                    <a:lnTo>
                      <a:pt x="1275" y="119"/>
                    </a:lnTo>
                    <a:lnTo>
                      <a:pt x="1304" y="116"/>
                    </a:lnTo>
                    <a:lnTo>
                      <a:pt x="1333" y="70"/>
                    </a:lnTo>
                    <a:lnTo>
                      <a:pt x="1355" y="54"/>
                    </a:lnTo>
                    <a:lnTo>
                      <a:pt x="1355" y="42"/>
                    </a:lnTo>
                    <a:lnTo>
                      <a:pt x="1362" y="26"/>
                    </a:lnTo>
                    <a:lnTo>
                      <a:pt x="1355" y="13"/>
                    </a:lnTo>
                    <a:lnTo>
                      <a:pt x="1362" y="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198">
                <a:extLst>
                  <a:ext uri="{FF2B5EF4-FFF2-40B4-BE49-F238E27FC236}">
                    <a16:creationId xmlns:a16="http://schemas.microsoft.com/office/drawing/2014/main" id="{731A32D4-C767-4199-BAA5-881C8146D8FE}"/>
                  </a:ext>
                </a:extLst>
              </p:cNvPr>
              <p:cNvSpPr>
                <a:spLocks/>
              </p:cNvSpPr>
              <p:nvPr/>
            </p:nvSpPr>
            <p:spPr bwMode="gray">
              <a:xfrm>
                <a:off x="5917883" y="4235768"/>
                <a:ext cx="463550" cy="811212"/>
              </a:xfrm>
              <a:custGeom>
                <a:avLst/>
                <a:gdLst>
                  <a:gd name="T0" fmla="*/ 136 w 583"/>
                  <a:gd name="T1" fmla="*/ 0 h 1021"/>
                  <a:gd name="T2" fmla="*/ 48 w 583"/>
                  <a:gd name="T3" fmla="*/ 7 h 1021"/>
                  <a:gd name="T4" fmla="*/ 47 w 583"/>
                  <a:gd name="T5" fmla="*/ 10 h 1021"/>
                  <a:gd name="T6" fmla="*/ 39 w 583"/>
                  <a:gd name="T7" fmla="*/ 17 h 1021"/>
                  <a:gd name="T8" fmla="*/ 36 w 583"/>
                  <a:gd name="T9" fmla="*/ 25 h 1021"/>
                  <a:gd name="T10" fmla="*/ 37 w 583"/>
                  <a:gd name="T11" fmla="*/ 33 h 1021"/>
                  <a:gd name="T12" fmla="*/ 36 w 583"/>
                  <a:gd name="T13" fmla="*/ 37 h 1021"/>
                  <a:gd name="T14" fmla="*/ 28 w 583"/>
                  <a:gd name="T15" fmla="*/ 43 h 1021"/>
                  <a:gd name="T16" fmla="*/ 23 w 583"/>
                  <a:gd name="T17" fmla="*/ 50 h 1021"/>
                  <a:gd name="T18" fmla="*/ 21 w 583"/>
                  <a:gd name="T19" fmla="*/ 53 h 1021"/>
                  <a:gd name="T20" fmla="*/ 21 w 583"/>
                  <a:gd name="T21" fmla="*/ 60 h 1021"/>
                  <a:gd name="T22" fmla="*/ 17 w 583"/>
                  <a:gd name="T23" fmla="*/ 64 h 1021"/>
                  <a:gd name="T24" fmla="*/ 17 w 583"/>
                  <a:gd name="T25" fmla="*/ 70 h 1021"/>
                  <a:gd name="T26" fmla="*/ 14 w 583"/>
                  <a:gd name="T27" fmla="*/ 76 h 1021"/>
                  <a:gd name="T28" fmla="*/ 10 w 583"/>
                  <a:gd name="T29" fmla="*/ 83 h 1021"/>
                  <a:gd name="T30" fmla="*/ 12 w 583"/>
                  <a:gd name="T31" fmla="*/ 92 h 1021"/>
                  <a:gd name="T32" fmla="*/ 16 w 583"/>
                  <a:gd name="T33" fmla="*/ 96 h 1021"/>
                  <a:gd name="T34" fmla="*/ 16 w 583"/>
                  <a:gd name="T35" fmla="*/ 101 h 1021"/>
                  <a:gd name="T36" fmla="*/ 17 w 583"/>
                  <a:gd name="T37" fmla="*/ 103 h 1021"/>
                  <a:gd name="T38" fmla="*/ 17 w 583"/>
                  <a:gd name="T39" fmla="*/ 105 h 1021"/>
                  <a:gd name="T40" fmla="*/ 15 w 583"/>
                  <a:gd name="T41" fmla="*/ 107 h 1021"/>
                  <a:gd name="T42" fmla="*/ 14 w 583"/>
                  <a:gd name="T43" fmla="*/ 111 h 1021"/>
                  <a:gd name="T44" fmla="*/ 15 w 583"/>
                  <a:gd name="T45" fmla="*/ 114 h 1021"/>
                  <a:gd name="T46" fmla="*/ 14 w 583"/>
                  <a:gd name="T47" fmla="*/ 118 h 1021"/>
                  <a:gd name="T48" fmla="*/ 20 w 583"/>
                  <a:gd name="T49" fmla="*/ 129 h 1021"/>
                  <a:gd name="T50" fmla="*/ 21 w 583"/>
                  <a:gd name="T51" fmla="*/ 138 h 1021"/>
                  <a:gd name="T52" fmla="*/ 23 w 583"/>
                  <a:gd name="T53" fmla="*/ 145 h 1021"/>
                  <a:gd name="T54" fmla="*/ 26 w 583"/>
                  <a:gd name="T55" fmla="*/ 147 h 1021"/>
                  <a:gd name="T56" fmla="*/ 26 w 583"/>
                  <a:gd name="T57" fmla="*/ 151 h 1021"/>
                  <a:gd name="T58" fmla="*/ 21 w 583"/>
                  <a:gd name="T59" fmla="*/ 155 h 1021"/>
                  <a:gd name="T60" fmla="*/ 19 w 583"/>
                  <a:gd name="T61" fmla="*/ 157 h 1021"/>
                  <a:gd name="T62" fmla="*/ 17 w 583"/>
                  <a:gd name="T63" fmla="*/ 168 h 1021"/>
                  <a:gd name="T64" fmla="*/ 8 w 583"/>
                  <a:gd name="T65" fmla="*/ 181 h 1021"/>
                  <a:gd name="T66" fmla="*/ 1 w 583"/>
                  <a:gd name="T67" fmla="*/ 203 h 1021"/>
                  <a:gd name="T68" fmla="*/ 0 w 583"/>
                  <a:gd name="T69" fmla="*/ 219 h 1021"/>
                  <a:gd name="T70" fmla="*/ 83 w 583"/>
                  <a:gd name="T71" fmla="*/ 215 h 1021"/>
                  <a:gd name="T72" fmla="*/ 84 w 583"/>
                  <a:gd name="T73" fmla="*/ 218 h 1021"/>
                  <a:gd name="T74" fmla="*/ 82 w 583"/>
                  <a:gd name="T75" fmla="*/ 226 h 1021"/>
                  <a:gd name="T76" fmla="*/ 83 w 583"/>
                  <a:gd name="T77" fmla="*/ 237 h 1021"/>
                  <a:gd name="T78" fmla="*/ 91 w 583"/>
                  <a:gd name="T79" fmla="*/ 246 h 1021"/>
                  <a:gd name="T80" fmla="*/ 93 w 583"/>
                  <a:gd name="T81" fmla="*/ 256 h 1021"/>
                  <a:gd name="T82" fmla="*/ 99 w 583"/>
                  <a:gd name="T83" fmla="*/ 256 h 1021"/>
                  <a:gd name="T84" fmla="*/ 107 w 583"/>
                  <a:gd name="T85" fmla="*/ 248 h 1021"/>
                  <a:gd name="T86" fmla="*/ 128 w 583"/>
                  <a:gd name="T87" fmla="*/ 243 h 1021"/>
                  <a:gd name="T88" fmla="*/ 132 w 583"/>
                  <a:gd name="T89" fmla="*/ 244 h 1021"/>
                  <a:gd name="T90" fmla="*/ 140 w 583"/>
                  <a:gd name="T91" fmla="*/ 242 h 1021"/>
                  <a:gd name="T92" fmla="*/ 140 w 583"/>
                  <a:gd name="T93" fmla="*/ 244 h 1021"/>
                  <a:gd name="T94" fmla="*/ 144 w 583"/>
                  <a:gd name="T95" fmla="*/ 245 h 1021"/>
                  <a:gd name="T96" fmla="*/ 146 w 583"/>
                  <a:gd name="T97" fmla="*/ 244 h 1021"/>
                  <a:gd name="T98" fmla="*/ 137 w 583"/>
                  <a:gd name="T99" fmla="*/ 166 h 1021"/>
                  <a:gd name="T100" fmla="*/ 136 w 583"/>
                  <a:gd name="T101" fmla="*/ 159 h 1021"/>
                  <a:gd name="T102" fmla="*/ 140 w 583"/>
                  <a:gd name="T103" fmla="*/ 6 h 1021"/>
                  <a:gd name="T104" fmla="*/ 136 w 583"/>
                  <a:gd name="T105" fmla="*/ 0 h 10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83" h="1021">
                    <a:moveTo>
                      <a:pt x="541" y="0"/>
                    </a:moveTo>
                    <a:lnTo>
                      <a:pt x="191" y="26"/>
                    </a:lnTo>
                    <a:lnTo>
                      <a:pt x="187" y="38"/>
                    </a:lnTo>
                    <a:lnTo>
                      <a:pt x="154" y="67"/>
                    </a:lnTo>
                    <a:lnTo>
                      <a:pt x="142" y="100"/>
                    </a:lnTo>
                    <a:lnTo>
                      <a:pt x="145" y="132"/>
                    </a:lnTo>
                    <a:lnTo>
                      <a:pt x="142" y="148"/>
                    </a:lnTo>
                    <a:lnTo>
                      <a:pt x="110" y="171"/>
                    </a:lnTo>
                    <a:lnTo>
                      <a:pt x="90" y="199"/>
                    </a:lnTo>
                    <a:lnTo>
                      <a:pt x="81" y="209"/>
                    </a:lnTo>
                    <a:lnTo>
                      <a:pt x="81" y="239"/>
                    </a:lnTo>
                    <a:lnTo>
                      <a:pt x="65" y="255"/>
                    </a:lnTo>
                    <a:lnTo>
                      <a:pt x="65" y="277"/>
                    </a:lnTo>
                    <a:lnTo>
                      <a:pt x="55" y="303"/>
                    </a:lnTo>
                    <a:lnTo>
                      <a:pt x="39" y="331"/>
                    </a:lnTo>
                    <a:lnTo>
                      <a:pt x="46" y="365"/>
                    </a:lnTo>
                    <a:lnTo>
                      <a:pt x="62" y="381"/>
                    </a:lnTo>
                    <a:lnTo>
                      <a:pt x="62" y="403"/>
                    </a:lnTo>
                    <a:lnTo>
                      <a:pt x="68" y="409"/>
                    </a:lnTo>
                    <a:lnTo>
                      <a:pt x="68" y="419"/>
                    </a:lnTo>
                    <a:lnTo>
                      <a:pt x="58" y="425"/>
                    </a:lnTo>
                    <a:lnTo>
                      <a:pt x="55" y="444"/>
                    </a:lnTo>
                    <a:lnTo>
                      <a:pt x="58" y="454"/>
                    </a:lnTo>
                    <a:lnTo>
                      <a:pt x="55" y="470"/>
                    </a:lnTo>
                    <a:lnTo>
                      <a:pt x="78" y="513"/>
                    </a:lnTo>
                    <a:lnTo>
                      <a:pt x="81" y="551"/>
                    </a:lnTo>
                    <a:lnTo>
                      <a:pt x="90" y="577"/>
                    </a:lnTo>
                    <a:lnTo>
                      <a:pt x="103" y="586"/>
                    </a:lnTo>
                    <a:lnTo>
                      <a:pt x="103" y="602"/>
                    </a:lnTo>
                    <a:lnTo>
                      <a:pt x="81" y="618"/>
                    </a:lnTo>
                    <a:lnTo>
                      <a:pt x="74" y="625"/>
                    </a:lnTo>
                    <a:lnTo>
                      <a:pt x="65" y="670"/>
                    </a:lnTo>
                    <a:lnTo>
                      <a:pt x="32" y="722"/>
                    </a:lnTo>
                    <a:lnTo>
                      <a:pt x="3" y="809"/>
                    </a:lnTo>
                    <a:lnTo>
                      <a:pt x="0" y="873"/>
                    </a:lnTo>
                    <a:lnTo>
                      <a:pt x="329" y="857"/>
                    </a:lnTo>
                    <a:lnTo>
                      <a:pt x="335" y="870"/>
                    </a:lnTo>
                    <a:lnTo>
                      <a:pt x="326" y="902"/>
                    </a:lnTo>
                    <a:lnTo>
                      <a:pt x="329" y="948"/>
                    </a:lnTo>
                    <a:lnTo>
                      <a:pt x="361" y="983"/>
                    </a:lnTo>
                    <a:lnTo>
                      <a:pt x="371" y="1021"/>
                    </a:lnTo>
                    <a:lnTo>
                      <a:pt x="393" y="1021"/>
                    </a:lnTo>
                    <a:lnTo>
                      <a:pt x="428" y="992"/>
                    </a:lnTo>
                    <a:lnTo>
                      <a:pt x="509" y="970"/>
                    </a:lnTo>
                    <a:lnTo>
                      <a:pt x="525" y="976"/>
                    </a:lnTo>
                    <a:lnTo>
                      <a:pt x="557" y="967"/>
                    </a:lnTo>
                    <a:lnTo>
                      <a:pt x="560" y="973"/>
                    </a:lnTo>
                    <a:lnTo>
                      <a:pt x="576" y="980"/>
                    </a:lnTo>
                    <a:lnTo>
                      <a:pt x="583" y="976"/>
                    </a:lnTo>
                    <a:lnTo>
                      <a:pt x="548" y="664"/>
                    </a:lnTo>
                    <a:lnTo>
                      <a:pt x="544" y="634"/>
                    </a:lnTo>
                    <a:lnTo>
                      <a:pt x="557" y="22"/>
                    </a:lnTo>
                    <a:lnTo>
                      <a:pt x="541" y="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199">
                <a:extLst>
                  <a:ext uri="{FF2B5EF4-FFF2-40B4-BE49-F238E27FC236}">
                    <a16:creationId xmlns:a16="http://schemas.microsoft.com/office/drawing/2014/main" id="{9C70956D-82C1-4BA7-A6AB-84EDB0205C2D}"/>
                  </a:ext>
                </a:extLst>
              </p:cNvPr>
              <p:cNvSpPr>
                <a:spLocks/>
              </p:cNvSpPr>
              <p:nvPr/>
            </p:nvSpPr>
            <p:spPr bwMode="gray">
              <a:xfrm>
                <a:off x="6348096" y="4205605"/>
                <a:ext cx="506413" cy="808037"/>
              </a:xfrm>
              <a:custGeom>
                <a:avLst/>
                <a:gdLst>
                  <a:gd name="T0" fmla="*/ 0 w 639"/>
                  <a:gd name="T1" fmla="*/ 10 h 1018"/>
                  <a:gd name="T2" fmla="*/ 4 w 639"/>
                  <a:gd name="T3" fmla="*/ 15 h 1018"/>
                  <a:gd name="T4" fmla="*/ 0 w 639"/>
                  <a:gd name="T5" fmla="*/ 168 h 1018"/>
                  <a:gd name="T6" fmla="*/ 1 w 639"/>
                  <a:gd name="T7" fmla="*/ 176 h 1018"/>
                  <a:gd name="T8" fmla="*/ 10 w 639"/>
                  <a:gd name="T9" fmla="*/ 254 h 1018"/>
                  <a:gd name="T10" fmla="*/ 12 w 639"/>
                  <a:gd name="T11" fmla="*/ 252 h 1018"/>
                  <a:gd name="T12" fmla="*/ 15 w 639"/>
                  <a:gd name="T13" fmla="*/ 251 h 1018"/>
                  <a:gd name="T14" fmla="*/ 22 w 639"/>
                  <a:gd name="T15" fmla="*/ 253 h 1018"/>
                  <a:gd name="T16" fmla="*/ 23 w 639"/>
                  <a:gd name="T17" fmla="*/ 250 h 1018"/>
                  <a:gd name="T18" fmla="*/ 25 w 639"/>
                  <a:gd name="T19" fmla="*/ 239 h 1018"/>
                  <a:gd name="T20" fmla="*/ 28 w 639"/>
                  <a:gd name="T21" fmla="*/ 231 h 1018"/>
                  <a:gd name="T22" fmla="*/ 32 w 639"/>
                  <a:gd name="T23" fmla="*/ 239 h 1018"/>
                  <a:gd name="T24" fmla="*/ 31 w 639"/>
                  <a:gd name="T25" fmla="*/ 241 h 1018"/>
                  <a:gd name="T26" fmla="*/ 34 w 639"/>
                  <a:gd name="T27" fmla="*/ 248 h 1018"/>
                  <a:gd name="T28" fmla="*/ 39 w 639"/>
                  <a:gd name="T29" fmla="*/ 255 h 1018"/>
                  <a:gd name="T30" fmla="*/ 43 w 639"/>
                  <a:gd name="T31" fmla="*/ 255 h 1018"/>
                  <a:gd name="T32" fmla="*/ 47 w 639"/>
                  <a:gd name="T33" fmla="*/ 255 h 1018"/>
                  <a:gd name="T34" fmla="*/ 52 w 639"/>
                  <a:gd name="T35" fmla="*/ 249 h 1018"/>
                  <a:gd name="T36" fmla="*/ 53 w 639"/>
                  <a:gd name="T37" fmla="*/ 248 h 1018"/>
                  <a:gd name="T38" fmla="*/ 56 w 639"/>
                  <a:gd name="T39" fmla="*/ 247 h 1018"/>
                  <a:gd name="T40" fmla="*/ 56 w 639"/>
                  <a:gd name="T41" fmla="*/ 245 h 1018"/>
                  <a:gd name="T42" fmla="*/ 55 w 639"/>
                  <a:gd name="T43" fmla="*/ 244 h 1018"/>
                  <a:gd name="T44" fmla="*/ 53 w 639"/>
                  <a:gd name="T45" fmla="*/ 243 h 1018"/>
                  <a:gd name="T46" fmla="*/ 53 w 639"/>
                  <a:gd name="T47" fmla="*/ 241 h 1018"/>
                  <a:gd name="T48" fmla="*/ 55 w 639"/>
                  <a:gd name="T49" fmla="*/ 237 h 1018"/>
                  <a:gd name="T50" fmla="*/ 54 w 639"/>
                  <a:gd name="T51" fmla="*/ 235 h 1018"/>
                  <a:gd name="T52" fmla="*/ 51 w 639"/>
                  <a:gd name="T53" fmla="*/ 232 h 1018"/>
                  <a:gd name="T54" fmla="*/ 49 w 639"/>
                  <a:gd name="T55" fmla="*/ 232 h 1018"/>
                  <a:gd name="T56" fmla="*/ 47 w 639"/>
                  <a:gd name="T57" fmla="*/ 230 h 1018"/>
                  <a:gd name="T58" fmla="*/ 43 w 639"/>
                  <a:gd name="T59" fmla="*/ 225 h 1018"/>
                  <a:gd name="T60" fmla="*/ 43 w 639"/>
                  <a:gd name="T61" fmla="*/ 222 h 1018"/>
                  <a:gd name="T62" fmla="*/ 44 w 639"/>
                  <a:gd name="T63" fmla="*/ 220 h 1018"/>
                  <a:gd name="T64" fmla="*/ 44 w 639"/>
                  <a:gd name="T65" fmla="*/ 219 h 1018"/>
                  <a:gd name="T66" fmla="*/ 44 w 639"/>
                  <a:gd name="T67" fmla="*/ 216 h 1018"/>
                  <a:gd name="T68" fmla="*/ 159 w 639"/>
                  <a:gd name="T69" fmla="*/ 206 h 1018"/>
                  <a:gd name="T70" fmla="*/ 158 w 639"/>
                  <a:gd name="T71" fmla="*/ 201 h 1018"/>
                  <a:gd name="T72" fmla="*/ 154 w 639"/>
                  <a:gd name="T73" fmla="*/ 193 h 1018"/>
                  <a:gd name="T74" fmla="*/ 154 w 639"/>
                  <a:gd name="T75" fmla="*/ 181 h 1018"/>
                  <a:gd name="T76" fmla="*/ 149 w 639"/>
                  <a:gd name="T77" fmla="*/ 168 h 1018"/>
                  <a:gd name="T78" fmla="*/ 148 w 639"/>
                  <a:gd name="T79" fmla="*/ 160 h 1018"/>
                  <a:gd name="T80" fmla="*/ 151 w 639"/>
                  <a:gd name="T81" fmla="*/ 153 h 1018"/>
                  <a:gd name="T82" fmla="*/ 151 w 639"/>
                  <a:gd name="T83" fmla="*/ 146 h 1018"/>
                  <a:gd name="T84" fmla="*/ 155 w 639"/>
                  <a:gd name="T85" fmla="*/ 141 h 1018"/>
                  <a:gd name="T86" fmla="*/ 156 w 639"/>
                  <a:gd name="T87" fmla="*/ 140 h 1018"/>
                  <a:gd name="T88" fmla="*/ 152 w 639"/>
                  <a:gd name="T89" fmla="*/ 135 h 1018"/>
                  <a:gd name="T90" fmla="*/ 153 w 639"/>
                  <a:gd name="T91" fmla="*/ 130 h 1018"/>
                  <a:gd name="T92" fmla="*/ 150 w 639"/>
                  <a:gd name="T93" fmla="*/ 127 h 1018"/>
                  <a:gd name="T94" fmla="*/ 146 w 639"/>
                  <a:gd name="T95" fmla="*/ 125 h 1018"/>
                  <a:gd name="T96" fmla="*/ 145 w 639"/>
                  <a:gd name="T97" fmla="*/ 121 h 1018"/>
                  <a:gd name="T98" fmla="*/ 142 w 639"/>
                  <a:gd name="T99" fmla="*/ 113 h 1018"/>
                  <a:gd name="T100" fmla="*/ 140 w 639"/>
                  <a:gd name="T101" fmla="*/ 111 h 1018"/>
                  <a:gd name="T102" fmla="*/ 109 w 639"/>
                  <a:gd name="T103" fmla="*/ 0 h 1018"/>
                  <a:gd name="T104" fmla="*/ 0 w 639"/>
                  <a:gd name="T105" fmla="*/ 10 h 10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39" h="1018">
                    <a:moveTo>
                      <a:pt x="0" y="38"/>
                    </a:moveTo>
                    <a:lnTo>
                      <a:pt x="16" y="60"/>
                    </a:lnTo>
                    <a:lnTo>
                      <a:pt x="3" y="672"/>
                    </a:lnTo>
                    <a:lnTo>
                      <a:pt x="7" y="702"/>
                    </a:lnTo>
                    <a:lnTo>
                      <a:pt x="42" y="1014"/>
                    </a:lnTo>
                    <a:lnTo>
                      <a:pt x="51" y="1008"/>
                    </a:lnTo>
                    <a:lnTo>
                      <a:pt x="62" y="1002"/>
                    </a:lnTo>
                    <a:lnTo>
                      <a:pt x="91" y="1011"/>
                    </a:lnTo>
                    <a:lnTo>
                      <a:pt x="94" y="998"/>
                    </a:lnTo>
                    <a:lnTo>
                      <a:pt x="100" y="953"/>
                    </a:lnTo>
                    <a:lnTo>
                      <a:pt x="113" y="921"/>
                    </a:lnTo>
                    <a:lnTo>
                      <a:pt x="129" y="953"/>
                    </a:lnTo>
                    <a:lnTo>
                      <a:pt x="126" y="963"/>
                    </a:lnTo>
                    <a:lnTo>
                      <a:pt x="136" y="989"/>
                    </a:lnTo>
                    <a:lnTo>
                      <a:pt x="158" y="1018"/>
                    </a:lnTo>
                    <a:lnTo>
                      <a:pt x="174" y="1018"/>
                    </a:lnTo>
                    <a:lnTo>
                      <a:pt x="190" y="1018"/>
                    </a:lnTo>
                    <a:lnTo>
                      <a:pt x="210" y="995"/>
                    </a:lnTo>
                    <a:lnTo>
                      <a:pt x="213" y="992"/>
                    </a:lnTo>
                    <a:lnTo>
                      <a:pt x="226" y="986"/>
                    </a:lnTo>
                    <a:lnTo>
                      <a:pt x="226" y="979"/>
                    </a:lnTo>
                    <a:lnTo>
                      <a:pt x="223" y="976"/>
                    </a:lnTo>
                    <a:lnTo>
                      <a:pt x="213" y="970"/>
                    </a:lnTo>
                    <a:lnTo>
                      <a:pt x="213" y="963"/>
                    </a:lnTo>
                    <a:lnTo>
                      <a:pt x="220" y="946"/>
                    </a:lnTo>
                    <a:lnTo>
                      <a:pt x="217" y="937"/>
                    </a:lnTo>
                    <a:lnTo>
                      <a:pt x="204" y="927"/>
                    </a:lnTo>
                    <a:lnTo>
                      <a:pt x="197" y="927"/>
                    </a:lnTo>
                    <a:lnTo>
                      <a:pt x="190" y="917"/>
                    </a:lnTo>
                    <a:lnTo>
                      <a:pt x="174" y="898"/>
                    </a:lnTo>
                    <a:lnTo>
                      <a:pt x="174" y="885"/>
                    </a:lnTo>
                    <a:lnTo>
                      <a:pt x="177" y="879"/>
                    </a:lnTo>
                    <a:lnTo>
                      <a:pt x="177" y="876"/>
                    </a:lnTo>
                    <a:lnTo>
                      <a:pt x="177" y="863"/>
                    </a:lnTo>
                    <a:lnTo>
                      <a:pt x="639" y="821"/>
                    </a:lnTo>
                    <a:lnTo>
                      <a:pt x="635" y="804"/>
                    </a:lnTo>
                    <a:lnTo>
                      <a:pt x="616" y="772"/>
                    </a:lnTo>
                    <a:lnTo>
                      <a:pt x="619" y="721"/>
                    </a:lnTo>
                    <a:lnTo>
                      <a:pt x="596" y="672"/>
                    </a:lnTo>
                    <a:lnTo>
                      <a:pt x="593" y="637"/>
                    </a:lnTo>
                    <a:lnTo>
                      <a:pt x="606" y="611"/>
                    </a:lnTo>
                    <a:lnTo>
                      <a:pt x="606" y="583"/>
                    </a:lnTo>
                    <a:lnTo>
                      <a:pt x="623" y="564"/>
                    </a:lnTo>
                    <a:lnTo>
                      <a:pt x="626" y="557"/>
                    </a:lnTo>
                    <a:lnTo>
                      <a:pt x="609" y="537"/>
                    </a:lnTo>
                    <a:lnTo>
                      <a:pt x="612" y="518"/>
                    </a:lnTo>
                    <a:lnTo>
                      <a:pt x="602" y="505"/>
                    </a:lnTo>
                    <a:lnTo>
                      <a:pt x="586" y="498"/>
                    </a:lnTo>
                    <a:lnTo>
                      <a:pt x="580" y="482"/>
                    </a:lnTo>
                    <a:lnTo>
                      <a:pt x="570" y="451"/>
                    </a:lnTo>
                    <a:lnTo>
                      <a:pt x="561" y="441"/>
                    </a:lnTo>
                    <a:lnTo>
                      <a:pt x="438" y="0"/>
                    </a:lnTo>
                    <a:lnTo>
                      <a:pt x="0" y="38"/>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200">
                <a:extLst>
                  <a:ext uri="{FF2B5EF4-FFF2-40B4-BE49-F238E27FC236}">
                    <a16:creationId xmlns:a16="http://schemas.microsoft.com/office/drawing/2014/main" id="{83FDB3A4-76C3-4119-829C-6243FF8A0A60}"/>
                  </a:ext>
                </a:extLst>
              </p:cNvPr>
              <p:cNvSpPr>
                <a:spLocks/>
              </p:cNvSpPr>
              <p:nvPr/>
            </p:nvSpPr>
            <p:spPr bwMode="gray">
              <a:xfrm>
                <a:off x="6673533" y="2965768"/>
                <a:ext cx="549275" cy="619125"/>
              </a:xfrm>
              <a:custGeom>
                <a:avLst/>
                <a:gdLst>
                  <a:gd name="T0" fmla="*/ 15 w 693"/>
                  <a:gd name="T1" fmla="*/ 170 h 779"/>
                  <a:gd name="T2" fmla="*/ 22 w 693"/>
                  <a:gd name="T3" fmla="*/ 173 h 779"/>
                  <a:gd name="T4" fmla="*/ 30 w 693"/>
                  <a:gd name="T5" fmla="*/ 170 h 779"/>
                  <a:gd name="T6" fmla="*/ 41 w 693"/>
                  <a:gd name="T7" fmla="*/ 183 h 779"/>
                  <a:gd name="T8" fmla="*/ 55 w 693"/>
                  <a:gd name="T9" fmla="*/ 186 h 779"/>
                  <a:gd name="T10" fmla="*/ 67 w 693"/>
                  <a:gd name="T11" fmla="*/ 187 h 779"/>
                  <a:gd name="T12" fmla="*/ 77 w 693"/>
                  <a:gd name="T13" fmla="*/ 190 h 779"/>
                  <a:gd name="T14" fmla="*/ 84 w 693"/>
                  <a:gd name="T15" fmla="*/ 187 h 779"/>
                  <a:gd name="T16" fmla="*/ 88 w 693"/>
                  <a:gd name="T17" fmla="*/ 183 h 779"/>
                  <a:gd name="T18" fmla="*/ 96 w 693"/>
                  <a:gd name="T19" fmla="*/ 183 h 779"/>
                  <a:gd name="T20" fmla="*/ 104 w 693"/>
                  <a:gd name="T21" fmla="*/ 190 h 779"/>
                  <a:gd name="T22" fmla="*/ 110 w 693"/>
                  <a:gd name="T23" fmla="*/ 195 h 779"/>
                  <a:gd name="T24" fmla="*/ 120 w 693"/>
                  <a:gd name="T25" fmla="*/ 188 h 779"/>
                  <a:gd name="T26" fmla="*/ 123 w 693"/>
                  <a:gd name="T27" fmla="*/ 180 h 779"/>
                  <a:gd name="T28" fmla="*/ 126 w 693"/>
                  <a:gd name="T29" fmla="*/ 161 h 779"/>
                  <a:gd name="T30" fmla="*/ 134 w 693"/>
                  <a:gd name="T31" fmla="*/ 168 h 779"/>
                  <a:gd name="T32" fmla="*/ 136 w 693"/>
                  <a:gd name="T33" fmla="*/ 157 h 779"/>
                  <a:gd name="T34" fmla="*/ 144 w 693"/>
                  <a:gd name="T35" fmla="*/ 144 h 779"/>
                  <a:gd name="T36" fmla="*/ 147 w 693"/>
                  <a:gd name="T37" fmla="*/ 138 h 779"/>
                  <a:gd name="T38" fmla="*/ 155 w 693"/>
                  <a:gd name="T39" fmla="*/ 137 h 779"/>
                  <a:gd name="T40" fmla="*/ 163 w 693"/>
                  <a:gd name="T41" fmla="*/ 127 h 779"/>
                  <a:gd name="T42" fmla="*/ 170 w 693"/>
                  <a:gd name="T43" fmla="*/ 121 h 779"/>
                  <a:gd name="T44" fmla="*/ 169 w 693"/>
                  <a:gd name="T45" fmla="*/ 112 h 779"/>
                  <a:gd name="T46" fmla="*/ 171 w 693"/>
                  <a:gd name="T47" fmla="*/ 104 h 779"/>
                  <a:gd name="T48" fmla="*/ 166 w 693"/>
                  <a:gd name="T49" fmla="*/ 82 h 779"/>
                  <a:gd name="T50" fmla="*/ 170 w 693"/>
                  <a:gd name="T51" fmla="*/ 71 h 779"/>
                  <a:gd name="T52" fmla="*/ 173 w 693"/>
                  <a:gd name="T53" fmla="*/ 69 h 779"/>
                  <a:gd name="T54" fmla="*/ 142 w 693"/>
                  <a:gd name="T55" fmla="*/ 10 h 779"/>
                  <a:gd name="T56" fmla="*/ 130 w 693"/>
                  <a:gd name="T57" fmla="*/ 19 h 779"/>
                  <a:gd name="T58" fmla="*/ 114 w 693"/>
                  <a:gd name="T59" fmla="*/ 32 h 779"/>
                  <a:gd name="T60" fmla="*/ 105 w 693"/>
                  <a:gd name="T61" fmla="*/ 32 h 779"/>
                  <a:gd name="T62" fmla="*/ 92 w 693"/>
                  <a:gd name="T63" fmla="*/ 41 h 779"/>
                  <a:gd name="T64" fmla="*/ 81 w 693"/>
                  <a:gd name="T65" fmla="*/ 38 h 779"/>
                  <a:gd name="T66" fmla="*/ 76 w 693"/>
                  <a:gd name="T67" fmla="*/ 39 h 779"/>
                  <a:gd name="T68" fmla="*/ 76 w 693"/>
                  <a:gd name="T69" fmla="*/ 35 h 779"/>
                  <a:gd name="T70" fmla="*/ 59 w 693"/>
                  <a:gd name="T71" fmla="*/ 30 h 779"/>
                  <a:gd name="T72" fmla="*/ 50 w 693"/>
                  <a:gd name="T73" fmla="*/ 31 h 779"/>
                  <a:gd name="T74" fmla="*/ 0 w 693"/>
                  <a:gd name="T75" fmla="*/ 35 h 7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93" h="779">
                    <a:moveTo>
                      <a:pt x="0" y="137"/>
                    </a:moveTo>
                    <a:lnTo>
                      <a:pt x="61" y="679"/>
                    </a:lnTo>
                    <a:lnTo>
                      <a:pt x="75" y="679"/>
                    </a:lnTo>
                    <a:lnTo>
                      <a:pt x="91" y="689"/>
                    </a:lnTo>
                    <a:lnTo>
                      <a:pt x="101" y="689"/>
                    </a:lnTo>
                    <a:lnTo>
                      <a:pt x="120" y="679"/>
                    </a:lnTo>
                    <a:lnTo>
                      <a:pt x="152" y="702"/>
                    </a:lnTo>
                    <a:lnTo>
                      <a:pt x="165" y="731"/>
                    </a:lnTo>
                    <a:lnTo>
                      <a:pt x="187" y="744"/>
                    </a:lnTo>
                    <a:lnTo>
                      <a:pt x="223" y="741"/>
                    </a:lnTo>
                    <a:lnTo>
                      <a:pt x="255" y="763"/>
                    </a:lnTo>
                    <a:lnTo>
                      <a:pt x="268" y="747"/>
                    </a:lnTo>
                    <a:lnTo>
                      <a:pt x="281" y="744"/>
                    </a:lnTo>
                    <a:lnTo>
                      <a:pt x="310" y="757"/>
                    </a:lnTo>
                    <a:lnTo>
                      <a:pt x="335" y="754"/>
                    </a:lnTo>
                    <a:lnTo>
                      <a:pt x="338" y="747"/>
                    </a:lnTo>
                    <a:lnTo>
                      <a:pt x="352" y="744"/>
                    </a:lnTo>
                    <a:lnTo>
                      <a:pt x="355" y="731"/>
                    </a:lnTo>
                    <a:lnTo>
                      <a:pt x="375" y="718"/>
                    </a:lnTo>
                    <a:lnTo>
                      <a:pt x="384" y="731"/>
                    </a:lnTo>
                    <a:lnTo>
                      <a:pt x="400" y="754"/>
                    </a:lnTo>
                    <a:lnTo>
                      <a:pt x="419" y="760"/>
                    </a:lnTo>
                    <a:lnTo>
                      <a:pt x="435" y="773"/>
                    </a:lnTo>
                    <a:lnTo>
                      <a:pt x="442" y="779"/>
                    </a:lnTo>
                    <a:lnTo>
                      <a:pt x="464" y="779"/>
                    </a:lnTo>
                    <a:lnTo>
                      <a:pt x="480" y="750"/>
                    </a:lnTo>
                    <a:lnTo>
                      <a:pt x="491" y="741"/>
                    </a:lnTo>
                    <a:lnTo>
                      <a:pt x="494" y="718"/>
                    </a:lnTo>
                    <a:lnTo>
                      <a:pt x="491" y="695"/>
                    </a:lnTo>
                    <a:lnTo>
                      <a:pt x="507" y="644"/>
                    </a:lnTo>
                    <a:lnTo>
                      <a:pt x="520" y="644"/>
                    </a:lnTo>
                    <a:lnTo>
                      <a:pt x="536" y="669"/>
                    </a:lnTo>
                    <a:lnTo>
                      <a:pt x="552" y="647"/>
                    </a:lnTo>
                    <a:lnTo>
                      <a:pt x="545" y="625"/>
                    </a:lnTo>
                    <a:lnTo>
                      <a:pt x="561" y="586"/>
                    </a:lnTo>
                    <a:lnTo>
                      <a:pt x="577" y="573"/>
                    </a:lnTo>
                    <a:lnTo>
                      <a:pt x="577" y="564"/>
                    </a:lnTo>
                    <a:lnTo>
                      <a:pt x="590" y="550"/>
                    </a:lnTo>
                    <a:lnTo>
                      <a:pt x="606" y="553"/>
                    </a:lnTo>
                    <a:lnTo>
                      <a:pt x="622" y="547"/>
                    </a:lnTo>
                    <a:lnTo>
                      <a:pt x="626" y="540"/>
                    </a:lnTo>
                    <a:lnTo>
                      <a:pt x="655" y="505"/>
                    </a:lnTo>
                    <a:lnTo>
                      <a:pt x="665" y="502"/>
                    </a:lnTo>
                    <a:lnTo>
                      <a:pt x="681" y="483"/>
                    </a:lnTo>
                    <a:lnTo>
                      <a:pt x="681" y="460"/>
                    </a:lnTo>
                    <a:lnTo>
                      <a:pt x="677" y="448"/>
                    </a:lnTo>
                    <a:lnTo>
                      <a:pt x="677" y="432"/>
                    </a:lnTo>
                    <a:lnTo>
                      <a:pt x="684" y="415"/>
                    </a:lnTo>
                    <a:lnTo>
                      <a:pt x="693" y="341"/>
                    </a:lnTo>
                    <a:lnTo>
                      <a:pt x="665" y="325"/>
                    </a:lnTo>
                    <a:lnTo>
                      <a:pt x="687" y="306"/>
                    </a:lnTo>
                    <a:lnTo>
                      <a:pt x="681" y="283"/>
                    </a:lnTo>
                    <a:lnTo>
                      <a:pt x="690" y="273"/>
                    </a:lnTo>
                    <a:lnTo>
                      <a:pt x="693" y="276"/>
                    </a:lnTo>
                    <a:lnTo>
                      <a:pt x="645" y="0"/>
                    </a:lnTo>
                    <a:lnTo>
                      <a:pt x="568" y="38"/>
                    </a:lnTo>
                    <a:lnTo>
                      <a:pt x="536" y="61"/>
                    </a:lnTo>
                    <a:lnTo>
                      <a:pt x="520" y="73"/>
                    </a:lnTo>
                    <a:lnTo>
                      <a:pt x="474" y="121"/>
                    </a:lnTo>
                    <a:lnTo>
                      <a:pt x="458" y="128"/>
                    </a:lnTo>
                    <a:lnTo>
                      <a:pt x="448" y="128"/>
                    </a:lnTo>
                    <a:lnTo>
                      <a:pt x="423" y="128"/>
                    </a:lnTo>
                    <a:lnTo>
                      <a:pt x="407" y="131"/>
                    </a:lnTo>
                    <a:lnTo>
                      <a:pt x="368" y="164"/>
                    </a:lnTo>
                    <a:lnTo>
                      <a:pt x="355" y="161"/>
                    </a:lnTo>
                    <a:lnTo>
                      <a:pt x="326" y="151"/>
                    </a:lnTo>
                    <a:lnTo>
                      <a:pt x="316" y="154"/>
                    </a:lnTo>
                    <a:lnTo>
                      <a:pt x="306" y="154"/>
                    </a:lnTo>
                    <a:lnTo>
                      <a:pt x="313" y="137"/>
                    </a:lnTo>
                    <a:lnTo>
                      <a:pt x="306" y="137"/>
                    </a:lnTo>
                    <a:lnTo>
                      <a:pt x="284" y="134"/>
                    </a:lnTo>
                    <a:lnTo>
                      <a:pt x="236" y="118"/>
                    </a:lnTo>
                    <a:lnTo>
                      <a:pt x="226" y="112"/>
                    </a:lnTo>
                    <a:lnTo>
                      <a:pt x="203" y="121"/>
                    </a:lnTo>
                    <a:lnTo>
                      <a:pt x="203" y="109"/>
                    </a:lnTo>
                    <a:lnTo>
                      <a:pt x="0" y="137"/>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Freeform 201">
                <a:extLst>
                  <a:ext uri="{FF2B5EF4-FFF2-40B4-BE49-F238E27FC236}">
                    <a16:creationId xmlns:a16="http://schemas.microsoft.com/office/drawing/2014/main" id="{72150368-8596-4C82-B202-65B99836ACC0}"/>
                  </a:ext>
                </a:extLst>
              </p:cNvPr>
              <p:cNvSpPr>
                <a:spLocks/>
              </p:cNvSpPr>
              <p:nvPr/>
            </p:nvSpPr>
            <p:spPr bwMode="gray">
              <a:xfrm>
                <a:off x="7268846" y="2292668"/>
                <a:ext cx="995363" cy="762000"/>
              </a:xfrm>
              <a:custGeom>
                <a:avLst/>
                <a:gdLst>
                  <a:gd name="T0" fmla="*/ 240 w 1253"/>
                  <a:gd name="T1" fmla="*/ 216 h 961"/>
                  <a:gd name="T2" fmla="*/ 235 w 1253"/>
                  <a:gd name="T3" fmla="*/ 224 h 961"/>
                  <a:gd name="T4" fmla="*/ 231 w 1253"/>
                  <a:gd name="T5" fmla="*/ 231 h 961"/>
                  <a:gd name="T6" fmla="*/ 229 w 1253"/>
                  <a:gd name="T7" fmla="*/ 240 h 961"/>
                  <a:gd name="T8" fmla="*/ 236 w 1253"/>
                  <a:gd name="T9" fmla="*/ 233 h 961"/>
                  <a:gd name="T10" fmla="*/ 250 w 1253"/>
                  <a:gd name="T11" fmla="*/ 231 h 961"/>
                  <a:gd name="T12" fmla="*/ 267 w 1253"/>
                  <a:gd name="T13" fmla="*/ 225 h 961"/>
                  <a:gd name="T14" fmla="*/ 295 w 1253"/>
                  <a:gd name="T15" fmla="*/ 204 h 961"/>
                  <a:gd name="T16" fmla="*/ 305 w 1253"/>
                  <a:gd name="T17" fmla="*/ 197 h 961"/>
                  <a:gd name="T18" fmla="*/ 313 w 1253"/>
                  <a:gd name="T19" fmla="*/ 188 h 961"/>
                  <a:gd name="T20" fmla="*/ 308 w 1253"/>
                  <a:gd name="T21" fmla="*/ 190 h 961"/>
                  <a:gd name="T22" fmla="*/ 297 w 1253"/>
                  <a:gd name="T23" fmla="*/ 196 h 961"/>
                  <a:gd name="T24" fmla="*/ 290 w 1253"/>
                  <a:gd name="T25" fmla="*/ 200 h 961"/>
                  <a:gd name="T26" fmla="*/ 299 w 1253"/>
                  <a:gd name="T27" fmla="*/ 187 h 961"/>
                  <a:gd name="T28" fmla="*/ 291 w 1253"/>
                  <a:gd name="T29" fmla="*/ 192 h 961"/>
                  <a:gd name="T30" fmla="*/ 265 w 1253"/>
                  <a:gd name="T31" fmla="*/ 208 h 961"/>
                  <a:gd name="T32" fmla="*/ 245 w 1253"/>
                  <a:gd name="T33" fmla="*/ 221 h 961"/>
                  <a:gd name="T34" fmla="*/ 244 w 1253"/>
                  <a:gd name="T35" fmla="*/ 210 h 961"/>
                  <a:gd name="T36" fmla="*/ 249 w 1253"/>
                  <a:gd name="T37" fmla="*/ 196 h 961"/>
                  <a:gd name="T38" fmla="*/ 242 w 1253"/>
                  <a:gd name="T39" fmla="*/ 152 h 961"/>
                  <a:gd name="T40" fmla="*/ 236 w 1253"/>
                  <a:gd name="T41" fmla="*/ 106 h 961"/>
                  <a:gd name="T42" fmla="*/ 232 w 1253"/>
                  <a:gd name="T43" fmla="*/ 77 h 961"/>
                  <a:gd name="T44" fmla="*/ 226 w 1253"/>
                  <a:gd name="T45" fmla="*/ 73 h 961"/>
                  <a:gd name="T46" fmla="*/ 224 w 1253"/>
                  <a:gd name="T47" fmla="*/ 64 h 961"/>
                  <a:gd name="T48" fmla="*/ 220 w 1253"/>
                  <a:gd name="T49" fmla="*/ 38 h 961"/>
                  <a:gd name="T50" fmla="*/ 211 w 1253"/>
                  <a:gd name="T51" fmla="*/ 10 h 961"/>
                  <a:gd name="T52" fmla="*/ 208 w 1253"/>
                  <a:gd name="T53" fmla="*/ 0 h 961"/>
                  <a:gd name="T54" fmla="*/ 158 w 1253"/>
                  <a:gd name="T55" fmla="*/ 11 h 961"/>
                  <a:gd name="T56" fmla="*/ 141 w 1253"/>
                  <a:gd name="T57" fmla="*/ 26 h 961"/>
                  <a:gd name="T58" fmla="*/ 127 w 1253"/>
                  <a:gd name="T59" fmla="*/ 48 h 961"/>
                  <a:gd name="T60" fmla="*/ 111 w 1253"/>
                  <a:gd name="T61" fmla="*/ 69 h 961"/>
                  <a:gd name="T62" fmla="*/ 113 w 1253"/>
                  <a:gd name="T63" fmla="*/ 78 h 961"/>
                  <a:gd name="T64" fmla="*/ 118 w 1253"/>
                  <a:gd name="T65" fmla="*/ 81 h 961"/>
                  <a:gd name="T66" fmla="*/ 121 w 1253"/>
                  <a:gd name="T67" fmla="*/ 92 h 961"/>
                  <a:gd name="T68" fmla="*/ 100 w 1253"/>
                  <a:gd name="T69" fmla="*/ 116 h 961"/>
                  <a:gd name="T70" fmla="*/ 65 w 1253"/>
                  <a:gd name="T71" fmla="*/ 122 h 961"/>
                  <a:gd name="T72" fmla="*/ 38 w 1253"/>
                  <a:gd name="T73" fmla="*/ 124 h 961"/>
                  <a:gd name="T74" fmla="*/ 20 w 1253"/>
                  <a:gd name="T75" fmla="*/ 138 h 961"/>
                  <a:gd name="T76" fmla="*/ 29 w 1253"/>
                  <a:gd name="T77" fmla="*/ 157 h 961"/>
                  <a:gd name="T78" fmla="*/ 22 w 1253"/>
                  <a:gd name="T79" fmla="*/ 170 h 961"/>
                  <a:gd name="T80" fmla="*/ 3 w 1253"/>
                  <a:gd name="T81" fmla="*/ 204 h 961"/>
                  <a:gd name="T82" fmla="*/ 175 w 1253"/>
                  <a:gd name="T83" fmla="*/ 175 h 961"/>
                  <a:gd name="T84" fmla="*/ 179 w 1253"/>
                  <a:gd name="T85" fmla="*/ 178 h 961"/>
                  <a:gd name="T86" fmla="*/ 188 w 1253"/>
                  <a:gd name="T87" fmla="*/ 192 h 961"/>
                  <a:gd name="T88" fmla="*/ 200 w 1253"/>
                  <a:gd name="T89" fmla="*/ 196 h 9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53" h="961">
                    <a:moveTo>
                      <a:pt x="812" y="793"/>
                    </a:moveTo>
                    <a:lnTo>
                      <a:pt x="947" y="841"/>
                    </a:lnTo>
                    <a:lnTo>
                      <a:pt x="957" y="865"/>
                    </a:lnTo>
                    <a:lnTo>
                      <a:pt x="947" y="874"/>
                    </a:lnTo>
                    <a:lnTo>
                      <a:pt x="941" y="884"/>
                    </a:lnTo>
                    <a:lnTo>
                      <a:pt x="938" y="897"/>
                    </a:lnTo>
                    <a:lnTo>
                      <a:pt x="938" y="919"/>
                    </a:lnTo>
                    <a:lnTo>
                      <a:pt x="931" y="919"/>
                    </a:lnTo>
                    <a:lnTo>
                      <a:pt x="922" y="926"/>
                    </a:lnTo>
                    <a:lnTo>
                      <a:pt x="912" y="951"/>
                    </a:lnTo>
                    <a:lnTo>
                      <a:pt x="912" y="961"/>
                    </a:lnTo>
                    <a:lnTo>
                      <a:pt x="915" y="961"/>
                    </a:lnTo>
                    <a:lnTo>
                      <a:pt x="922" y="958"/>
                    </a:lnTo>
                    <a:lnTo>
                      <a:pt x="925" y="951"/>
                    </a:lnTo>
                    <a:lnTo>
                      <a:pt x="944" y="932"/>
                    </a:lnTo>
                    <a:lnTo>
                      <a:pt x="957" y="935"/>
                    </a:lnTo>
                    <a:lnTo>
                      <a:pt x="989" y="935"/>
                    </a:lnTo>
                    <a:lnTo>
                      <a:pt x="1000" y="926"/>
                    </a:lnTo>
                    <a:lnTo>
                      <a:pt x="1025" y="919"/>
                    </a:lnTo>
                    <a:lnTo>
                      <a:pt x="1051" y="910"/>
                    </a:lnTo>
                    <a:lnTo>
                      <a:pt x="1067" y="900"/>
                    </a:lnTo>
                    <a:lnTo>
                      <a:pt x="1083" y="884"/>
                    </a:lnTo>
                    <a:lnTo>
                      <a:pt x="1161" y="832"/>
                    </a:lnTo>
                    <a:lnTo>
                      <a:pt x="1180" y="819"/>
                    </a:lnTo>
                    <a:lnTo>
                      <a:pt x="1196" y="803"/>
                    </a:lnTo>
                    <a:lnTo>
                      <a:pt x="1209" y="800"/>
                    </a:lnTo>
                    <a:lnTo>
                      <a:pt x="1218" y="790"/>
                    </a:lnTo>
                    <a:lnTo>
                      <a:pt x="1231" y="781"/>
                    </a:lnTo>
                    <a:lnTo>
                      <a:pt x="1244" y="774"/>
                    </a:lnTo>
                    <a:lnTo>
                      <a:pt x="1250" y="755"/>
                    </a:lnTo>
                    <a:lnTo>
                      <a:pt x="1253" y="749"/>
                    </a:lnTo>
                    <a:lnTo>
                      <a:pt x="1250" y="745"/>
                    </a:lnTo>
                    <a:lnTo>
                      <a:pt x="1231" y="761"/>
                    </a:lnTo>
                    <a:lnTo>
                      <a:pt x="1215" y="768"/>
                    </a:lnTo>
                    <a:lnTo>
                      <a:pt x="1196" y="774"/>
                    </a:lnTo>
                    <a:lnTo>
                      <a:pt x="1186" y="787"/>
                    </a:lnTo>
                    <a:lnTo>
                      <a:pt x="1180" y="797"/>
                    </a:lnTo>
                    <a:lnTo>
                      <a:pt x="1161" y="806"/>
                    </a:lnTo>
                    <a:lnTo>
                      <a:pt x="1157" y="800"/>
                    </a:lnTo>
                    <a:lnTo>
                      <a:pt x="1164" y="787"/>
                    </a:lnTo>
                    <a:lnTo>
                      <a:pt x="1177" y="774"/>
                    </a:lnTo>
                    <a:lnTo>
                      <a:pt x="1193" y="749"/>
                    </a:lnTo>
                    <a:lnTo>
                      <a:pt x="1186" y="745"/>
                    </a:lnTo>
                    <a:lnTo>
                      <a:pt x="1173" y="758"/>
                    </a:lnTo>
                    <a:lnTo>
                      <a:pt x="1164" y="771"/>
                    </a:lnTo>
                    <a:lnTo>
                      <a:pt x="1154" y="781"/>
                    </a:lnTo>
                    <a:lnTo>
                      <a:pt x="1112" y="806"/>
                    </a:lnTo>
                    <a:lnTo>
                      <a:pt x="1057" y="832"/>
                    </a:lnTo>
                    <a:lnTo>
                      <a:pt x="1012" y="855"/>
                    </a:lnTo>
                    <a:lnTo>
                      <a:pt x="996" y="862"/>
                    </a:lnTo>
                    <a:lnTo>
                      <a:pt x="979" y="887"/>
                    </a:lnTo>
                    <a:lnTo>
                      <a:pt x="970" y="878"/>
                    </a:lnTo>
                    <a:lnTo>
                      <a:pt x="967" y="862"/>
                    </a:lnTo>
                    <a:lnTo>
                      <a:pt x="973" y="841"/>
                    </a:lnTo>
                    <a:lnTo>
                      <a:pt x="989" y="832"/>
                    </a:lnTo>
                    <a:lnTo>
                      <a:pt x="973" y="813"/>
                    </a:lnTo>
                    <a:lnTo>
                      <a:pt x="996" y="787"/>
                    </a:lnTo>
                    <a:lnTo>
                      <a:pt x="1000" y="777"/>
                    </a:lnTo>
                    <a:lnTo>
                      <a:pt x="986" y="765"/>
                    </a:lnTo>
                    <a:lnTo>
                      <a:pt x="967" y="610"/>
                    </a:lnTo>
                    <a:lnTo>
                      <a:pt x="960" y="604"/>
                    </a:lnTo>
                    <a:lnTo>
                      <a:pt x="963" y="462"/>
                    </a:lnTo>
                    <a:lnTo>
                      <a:pt x="944" y="426"/>
                    </a:lnTo>
                    <a:lnTo>
                      <a:pt x="935" y="394"/>
                    </a:lnTo>
                    <a:lnTo>
                      <a:pt x="935" y="362"/>
                    </a:lnTo>
                    <a:lnTo>
                      <a:pt x="925" y="311"/>
                    </a:lnTo>
                    <a:lnTo>
                      <a:pt x="909" y="284"/>
                    </a:lnTo>
                    <a:lnTo>
                      <a:pt x="899" y="288"/>
                    </a:lnTo>
                    <a:lnTo>
                      <a:pt x="903" y="295"/>
                    </a:lnTo>
                    <a:lnTo>
                      <a:pt x="899" y="295"/>
                    </a:lnTo>
                    <a:lnTo>
                      <a:pt x="893" y="284"/>
                    </a:lnTo>
                    <a:lnTo>
                      <a:pt x="896" y="258"/>
                    </a:lnTo>
                    <a:lnTo>
                      <a:pt x="871" y="198"/>
                    </a:lnTo>
                    <a:lnTo>
                      <a:pt x="867" y="178"/>
                    </a:lnTo>
                    <a:lnTo>
                      <a:pt x="877" y="153"/>
                    </a:lnTo>
                    <a:lnTo>
                      <a:pt x="871" y="110"/>
                    </a:lnTo>
                    <a:lnTo>
                      <a:pt x="847" y="49"/>
                    </a:lnTo>
                    <a:lnTo>
                      <a:pt x="844" y="43"/>
                    </a:lnTo>
                    <a:lnTo>
                      <a:pt x="838" y="33"/>
                    </a:lnTo>
                    <a:lnTo>
                      <a:pt x="841" y="24"/>
                    </a:lnTo>
                    <a:lnTo>
                      <a:pt x="831" y="0"/>
                    </a:lnTo>
                    <a:lnTo>
                      <a:pt x="632" y="53"/>
                    </a:lnTo>
                    <a:lnTo>
                      <a:pt x="629" y="46"/>
                    </a:lnTo>
                    <a:lnTo>
                      <a:pt x="622" y="49"/>
                    </a:lnTo>
                    <a:lnTo>
                      <a:pt x="606" y="59"/>
                    </a:lnTo>
                    <a:lnTo>
                      <a:pt x="561" y="107"/>
                    </a:lnTo>
                    <a:lnTo>
                      <a:pt x="513" y="172"/>
                    </a:lnTo>
                    <a:lnTo>
                      <a:pt x="503" y="185"/>
                    </a:lnTo>
                    <a:lnTo>
                      <a:pt x="506" y="194"/>
                    </a:lnTo>
                    <a:lnTo>
                      <a:pt x="500" y="220"/>
                    </a:lnTo>
                    <a:lnTo>
                      <a:pt x="490" y="230"/>
                    </a:lnTo>
                    <a:lnTo>
                      <a:pt x="442" y="278"/>
                    </a:lnTo>
                    <a:lnTo>
                      <a:pt x="436" y="288"/>
                    </a:lnTo>
                    <a:lnTo>
                      <a:pt x="445" y="311"/>
                    </a:lnTo>
                    <a:lnTo>
                      <a:pt x="449" y="314"/>
                    </a:lnTo>
                    <a:lnTo>
                      <a:pt x="461" y="311"/>
                    </a:lnTo>
                    <a:lnTo>
                      <a:pt x="471" y="317"/>
                    </a:lnTo>
                    <a:lnTo>
                      <a:pt x="471" y="327"/>
                    </a:lnTo>
                    <a:lnTo>
                      <a:pt x="465" y="336"/>
                    </a:lnTo>
                    <a:lnTo>
                      <a:pt x="468" y="352"/>
                    </a:lnTo>
                    <a:lnTo>
                      <a:pt x="481" y="371"/>
                    </a:lnTo>
                    <a:lnTo>
                      <a:pt x="477" y="400"/>
                    </a:lnTo>
                    <a:lnTo>
                      <a:pt x="445" y="416"/>
                    </a:lnTo>
                    <a:lnTo>
                      <a:pt x="400" y="465"/>
                    </a:lnTo>
                    <a:lnTo>
                      <a:pt x="364" y="478"/>
                    </a:lnTo>
                    <a:lnTo>
                      <a:pt x="287" y="497"/>
                    </a:lnTo>
                    <a:lnTo>
                      <a:pt x="258" y="488"/>
                    </a:lnTo>
                    <a:lnTo>
                      <a:pt x="235" y="484"/>
                    </a:lnTo>
                    <a:lnTo>
                      <a:pt x="194" y="488"/>
                    </a:lnTo>
                    <a:lnTo>
                      <a:pt x="151" y="497"/>
                    </a:lnTo>
                    <a:lnTo>
                      <a:pt x="106" y="516"/>
                    </a:lnTo>
                    <a:lnTo>
                      <a:pt x="84" y="529"/>
                    </a:lnTo>
                    <a:lnTo>
                      <a:pt x="78" y="555"/>
                    </a:lnTo>
                    <a:lnTo>
                      <a:pt x="78" y="572"/>
                    </a:lnTo>
                    <a:lnTo>
                      <a:pt x="113" y="613"/>
                    </a:lnTo>
                    <a:lnTo>
                      <a:pt x="116" y="629"/>
                    </a:lnTo>
                    <a:lnTo>
                      <a:pt x="110" y="642"/>
                    </a:lnTo>
                    <a:lnTo>
                      <a:pt x="100" y="648"/>
                    </a:lnTo>
                    <a:lnTo>
                      <a:pt x="87" y="680"/>
                    </a:lnTo>
                    <a:lnTo>
                      <a:pt x="23" y="742"/>
                    </a:lnTo>
                    <a:lnTo>
                      <a:pt x="0" y="761"/>
                    </a:lnTo>
                    <a:lnTo>
                      <a:pt x="9" y="816"/>
                    </a:lnTo>
                    <a:lnTo>
                      <a:pt x="683" y="680"/>
                    </a:lnTo>
                    <a:lnTo>
                      <a:pt x="693" y="690"/>
                    </a:lnTo>
                    <a:lnTo>
                      <a:pt x="699" y="703"/>
                    </a:lnTo>
                    <a:lnTo>
                      <a:pt x="702" y="706"/>
                    </a:lnTo>
                    <a:lnTo>
                      <a:pt x="709" y="706"/>
                    </a:lnTo>
                    <a:lnTo>
                      <a:pt x="716" y="714"/>
                    </a:lnTo>
                    <a:lnTo>
                      <a:pt x="726" y="717"/>
                    </a:lnTo>
                    <a:lnTo>
                      <a:pt x="748" y="755"/>
                    </a:lnTo>
                    <a:lnTo>
                      <a:pt x="751" y="768"/>
                    </a:lnTo>
                    <a:lnTo>
                      <a:pt x="758" y="774"/>
                    </a:lnTo>
                    <a:lnTo>
                      <a:pt x="758" y="781"/>
                    </a:lnTo>
                    <a:lnTo>
                      <a:pt x="799" y="784"/>
                    </a:lnTo>
                    <a:lnTo>
                      <a:pt x="812" y="793"/>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202">
                <a:extLst>
                  <a:ext uri="{FF2B5EF4-FFF2-40B4-BE49-F238E27FC236}">
                    <a16:creationId xmlns:a16="http://schemas.microsoft.com/office/drawing/2014/main" id="{F9AA7A73-28A7-4D2C-B1E4-4036D0B583A1}"/>
                  </a:ext>
                </a:extLst>
              </p:cNvPr>
              <p:cNvSpPr>
                <a:spLocks/>
              </p:cNvSpPr>
              <p:nvPr/>
            </p:nvSpPr>
            <p:spPr bwMode="gray">
              <a:xfrm>
                <a:off x="7184708" y="2832418"/>
                <a:ext cx="773113" cy="498475"/>
              </a:xfrm>
              <a:custGeom>
                <a:avLst/>
                <a:gdLst>
                  <a:gd name="T0" fmla="*/ 61 w 973"/>
                  <a:gd name="T1" fmla="*/ 149 h 629"/>
                  <a:gd name="T2" fmla="*/ 171 w 973"/>
                  <a:gd name="T3" fmla="*/ 128 h 629"/>
                  <a:gd name="T4" fmla="*/ 206 w 973"/>
                  <a:gd name="T5" fmla="*/ 122 h 629"/>
                  <a:gd name="T6" fmla="*/ 206 w 973"/>
                  <a:gd name="T7" fmla="*/ 121 h 629"/>
                  <a:gd name="T8" fmla="*/ 208 w 973"/>
                  <a:gd name="T9" fmla="*/ 121 h 629"/>
                  <a:gd name="T10" fmla="*/ 208 w 973"/>
                  <a:gd name="T11" fmla="*/ 117 h 629"/>
                  <a:gd name="T12" fmla="*/ 211 w 973"/>
                  <a:gd name="T13" fmla="*/ 114 h 629"/>
                  <a:gd name="T14" fmla="*/ 216 w 973"/>
                  <a:gd name="T15" fmla="*/ 113 h 629"/>
                  <a:gd name="T16" fmla="*/ 219 w 973"/>
                  <a:gd name="T17" fmla="*/ 114 h 629"/>
                  <a:gd name="T18" fmla="*/ 229 w 973"/>
                  <a:gd name="T19" fmla="*/ 107 h 629"/>
                  <a:gd name="T20" fmla="*/ 231 w 973"/>
                  <a:gd name="T21" fmla="*/ 101 h 629"/>
                  <a:gd name="T22" fmla="*/ 237 w 973"/>
                  <a:gd name="T23" fmla="*/ 95 h 629"/>
                  <a:gd name="T24" fmla="*/ 244 w 973"/>
                  <a:gd name="T25" fmla="*/ 91 h 629"/>
                  <a:gd name="T26" fmla="*/ 244 w 973"/>
                  <a:gd name="T27" fmla="*/ 90 h 629"/>
                  <a:gd name="T28" fmla="*/ 238 w 973"/>
                  <a:gd name="T29" fmla="*/ 85 h 629"/>
                  <a:gd name="T30" fmla="*/ 235 w 973"/>
                  <a:gd name="T31" fmla="*/ 83 h 629"/>
                  <a:gd name="T32" fmla="*/ 233 w 973"/>
                  <a:gd name="T33" fmla="*/ 82 h 629"/>
                  <a:gd name="T34" fmla="*/ 231 w 973"/>
                  <a:gd name="T35" fmla="*/ 80 h 629"/>
                  <a:gd name="T36" fmla="*/ 227 w 973"/>
                  <a:gd name="T37" fmla="*/ 79 h 629"/>
                  <a:gd name="T38" fmla="*/ 225 w 973"/>
                  <a:gd name="T39" fmla="*/ 73 h 629"/>
                  <a:gd name="T40" fmla="*/ 220 w 973"/>
                  <a:gd name="T41" fmla="*/ 72 h 629"/>
                  <a:gd name="T42" fmla="*/ 219 w 973"/>
                  <a:gd name="T43" fmla="*/ 71 h 629"/>
                  <a:gd name="T44" fmla="*/ 219 w 973"/>
                  <a:gd name="T45" fmla="*/ 62 h 629"/>
                  <a:gd name="T46" fmla="*/ 222 w 973"/>
                  <a:gd name="T47" fmla="*/ 60 h 629"/>
                  <a:gd name="T48" fmla="*/ 221 w 973"/>
                  <a:gd name="T49" fmla="*/ 55 h 629"/>
                  <a:gd name="T50" fmla="*/ 218 w 973"/>
                  <a:gd name="T51" fmla="*/ 52 h 629"/>
                  <a:gd name="T52" fmla="*/ 218 w 973"/>
                  <a:gd name="T53" fmla="*/ 51 h 629"/>
                  <a:gd name="T54" fmla="*/ 219 w 973"/>
                  <a:gd name="T55" fmla="*/ 49 h 629"/>
                  <a:gd name="T56" fmla="*/ 223 w 973"/>
                  <a:gd name="T57" fmla="*/ 44 h 629"/>
                  <a:gd name="T58" fmla="*/ 225 w 973"/>
                  <a:gd name="T59" fmla="*/ 36 h 629"/>
                  <a:gd name="T60" fmla="*/ 225 w 973"/>
                  <a:gd name="T61" fmla="*/ 34 h 629"/>
                  <a:gd name="T62" fmla="*/ 227 w 973"/>
                  <a:gd name="T63" fmla="*/ 30 h 629"/>
                  <a:gd name="T64" fmla="*/ 230 w 973"/>
                  <a:gd name="T65" fmla="*/ 28 h 629"/>
                  <a:gd name="T66" fmla="*/ 227 w 973"/>
                  <a:gd name="T67" fmla="*/ 26 h 629"/>
                  <a:gd name="T68" fmla="*/ 216 w 973"/>
                  <a:gd name="T69" fmla="*/ 25 h 629"/>
                  <a:gd name="T70" fmla="*/ 216 w 973"/>
                  <a:gd name="T71" fmla="*/ 23 h 629"/>
                  <a:gd name="T72" fmla="*/ 215 w 973"/>
                  <a:gd name="T73" fmla="*/ 22 h 629"/>
                  <a:gd name="T74" fmla="*/ 214 w 973"/>
                  <a:gd name="T75" fmla="*/ 18 h 629"/>
                  <a:gd name="T76" fmla="*/ 208 w 973"/>
                  <a:gd name="T77" fmla="*/ 9 h 629"/>
                  <a:gd name="T78" fmla="*/ 206 w 973"/>
                  <a:gd name="T79" fmla="*/ 8 h 629"/>
                  <a:gd name="T80" fmla="*/ 204 w 973"/>
                  <a:gd name="T81" fmla="*/ 6 h 629"/>
                  <a:gd name="T82" fmla="*/ 202 w 973"/>
                  <a:gd name="T83" fmla="*/ 6 h 629"/>
                  <a:gd name="T84" fmla="*/ 202 w 973"/>
                  <a:gd name="T85" fmla="*/ 5 h 629"/>
                  <a:gd name="T86" fmla="*/ 200 w 973"/>
                  <a:gd name="T87" fmla="*/ 2 h 629"/>
                  <a:gd name="T88" fmla="*/ 198 w 973"/>
                  <a:gd name="T89" fmla="*/ 0 h 629"/>
                  <a:gd name="T90" fmla="*/ 29 w 973"/>
                  <a:gd name="T91" fmla="*/ 34 h 629"/>
                  <a:gd name="T92" fmla="*/ 27 w 973"/>
                  <a:gd name="T93" fmla="*/ 20 h 629"/>
                  <a:gd name="T94" fmla="*/ 17 w 973"/>
                  <a:gd name="T95" fmla="*/ 29 h 629"/>
                  <a:gd name="T96" fmla="*/ 16 w 973"/>
                  <a:gd name="T97" fmla="*/ 30 h 629"/>
                  <a:gd name="T98" fmla="*/ 15 w 973"/>
                  <a:gd name="T99" fmla="*/ 28 h 629"/>
                  <a:gd name="T100" fmla="*/ 13 w 973"/>
                  <a:gd name="T101" fmla="*/ 28 h 629"/>
                  <a:gd name="T102" fmla="*/ 12 w 973"/>
                  <a:gd name="T103" fmla="*/ 34 h 629"/>
                  <a:gd name="T104" fmla="*/ 4 w 973"/>
                  <a:gd name="T105" fmla="*/ 40 h 629"/>
                  <a:gd name="T106" fmla="*/ 0 w 973"/>
                  <a:gd name="T107" fmla="*/ 42 h 629"/>
                  <a:gd name="T108" fmla="*/ 12 w 973"/>
                  <a:gd name="T109" fmla="*/ 111 h 629"/>
                  <a:gd name="T110" fmla="*/ 20 w 973"/>
                  <a:gd name="T111" fmla="*/ 157 h 629"/>
                  <a:gd name="T112" fmla="*/ 61 w 973"/>
                  <a:gd name="T113" fmla="*/ 149 h 6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73" h="629">
                    <a:moveTo>
                      <a:pt x="244" y="597"/>
                    </a:moveTo>
                    <a:lnTo>
                      <a:pt x="684" y="513"/>
                    </a:lnTo>
                    <a:lnTo>
                      <a:pt x="822" y="488"/>
                    </a:lnTo>
                    <a:lnTo>
                      <a:pt x="822" y="484"/>
                    </a:lnTo>
                    <a:lnTo>
                      <a:pt x="829" y="484"/>
                    </a:lnTo>
                    <a:lnTo>
                      <a:pt x="829" y="468"/>
                    </a:lnTo>
                    <a:lnTo>
                      <a:pt x="844" y="456"/>
                    </a:lnTo>
                    <a:lnTo>
                      <a:pt x="864" y="452"/>
                    </a:lnTo>
                    <a:lnTo>
                      <a:pt x="876" y="456"/>
                    </a:lnTo>
                    <a:lnTo>
                      <a:pt x="915" y="429"/>
                    </a:lnTo>
                    <a:lnTo>
                      <a:pt x="921" y="407"/>
                    </a:lnTo>
                    <a:lnTo>
                      <a:pt x="947" y="381"/>
                    </a:lnTo>
                    <a:lnTo>
                      <a:pt x="973" y="365"/>
                    </a:lnTo>
                    <a:lnTo>
                      <a:pt x="973" y="362"/>
                    </a:lnTo>
                    <a:lnTo>
                      <a:pt x="950" y="343"/>
                    </a:lnTo>
                    <a:lnTo>
                      <a:pt x="940" y="333"/>
                    </a:lnTo>
                    <a:lnTo>
                      <a:pt x="931" y="330"/>
                    </a:lnTo>
                    <a:lnTo>
                      <a:pt x="924" y="323"/>
                    </a:lnTo>
                    <a:lnTo>
                      <a:pt x="908" y="317"/>
                    </a:lnTo>
                    <a:lnTo>
                      <a:pt x="899" y="294"/>
                    </a:lnTo>
                    <a:lnTo>
                      <a:pt x="880" y="290"/>
                    </a:lnTo>
                    <a:lnTo>
                      <a:pt x="876" y="287"/>
                    </a:lnTo>
                    <a:lnTo>
                      <a:pt x="873" y="249"/>
                    </a:lnTo>
                    <a:lnTo>
                      <a:pt x="886" y="242"/>
                    </a:lnTo>
                    <a:lnTo>
                      <a:pt x="883" y="220"/>
                    </a:lnTo>
                    <a:lnTo>
                      <a:pt x="870" y="210"/>
                    </a:lnTo>
                    <a:lnTo>
                      <a:pt x="870" y="204"/>
                    </a:lnTo>
                    <a:lnTo>
                      <a:pt x="873" y="198"/>
                    </a:lnTo>
                    <a:lnTo>
                      <a:pt x="892" y="178"/>
                    </a:lnTo>
                    <a:lnTo>
                      <a:pt x="899" y="145"/>
                    </a:lnTo>
                    <a:lnTo>
                      <a:pt x="899" y="136"/>
                    </a:lnTo>
                    <a:lnTo>
                      <a:pt x="908" y="120"/>
                    </a:lnTo>
                    <a:lnTo>
                      <a:pt x="918" y="113"/>
                    </a:lnTo>
                    <a:lnTo>
                      <a:pt x="905" y="104"/>
                    </a:lnTo>
                    <a:lnTo>
                      <a:pt x="864" y="101"/>
                    </a:lnTo>
                    <a:lnTo>
                      <a:pt x="864" y="94"/>
                    </a:lnTo>
                    <a:lnTo>
                      <a:pt x="857" y="88"/>
                    </a:lnTo>
                    <a:lnTo>
                      <a:pt x="854" y="75"/>
                    </a:lnTo>
                    <a:lnTo>
                      <a:pt x="832" y="37"/>
                    </a:lnTo>
                    <a:lnTo>
                      <a:pt x="822" y="34"/>
                    </a:lnTo>
                    <a:lnTo>
                      <a:pt x="815" y="26"/>
                    </a:lnTo>
                    <a:lnTo>
                      <a:pt x="808" y="26"/>
                    </a:lnTo>
                    <a:lnTo>
                      <a:pt x="805" y="23"/>
                    </a:lnTo>
                    <a:lnTo>
                      <a:pt x="799" y="10"/>
                    </a:lnTo>
                    <a:lnTo>
                      <a:pt x="789" y="0"/>
                    </a:lnTo>
                    <a:lnTo>
                      <a:pt x="115" y="136"/>
                    </a:lnTo>
                    <a:lnTo>
                      <a:pt x="106" y="81"/>
                    </a:lnTo>
                    <a:lnTo>
                      <a:pt x="67" y="117"/>
                    </a:lnTo>
                    <a:lnTo>
                      <a:pt x="64" y="120"/>
                    </a:lnTo>
                    <a:lnTo>
                      <a:pt x="58" y="113"/>
                    </a:lnTo>
                    <a:lnTo>
                      <a:pt x="51" y="113"/>
                    </a:lnTo>
                    <a:lnTo>
                      <a:pt x="45" y="136"/>
                    </a:lnTo>
                    <a:lnTo>
                      <a:pt x="13" y="161"/>
                    </a:lnTo>
                    <a:lnTo>
                      <a:pt x="0" y="169"/>
                    </a:lnTo>
                    <a:lnTo>
                      <a:pt x="48" y="445"/>
                    </a:lnTo>
                    <a:lnTo>
                      <a:pt x="80" y="629"/>
                    </a:lnTo>
                    <a:lnTo>
                      <a:pt x="244" y="597"/>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203">
                <a:extLst>
                  <a:ext uri="{FF2B5EF4-FFF2-40B4-BE49-F238E27FC236}">
                    <a16:creationId xmlns:a16="http://schemas.microsoft.com/office/drawing/2014/main" id="{C4AF6C51-21F2-402E-8FFA-F5DE4A65C576}"/>
                  </a:ext>
                </a:extLst>
              </p:cNvPr>
              <p:cNvSpPr>
                <a:spLocks/>
              </p:cNvSpPr>
              <p:nvPr/>
            </p:nvSpPr>
            <p:spPr bwMode="gray">
              <a:xfrm>
                <a:off x="6930708" y="3329305"/>
                <a:ext cx="1003300" cy="574675"/>
              </a:xfrm>
              <a:custGeom>
                <a:avLst/>
                <a:gdLst>
                  <a:gd name="T0" fmla="*/ 98 w 1263"/>
                  <a:gd name="T1" fmla="*/ 170 h 725"/>
                  <a:gd name="T2" fmla="*/ 80 w 1263"/>
                  <a:gd name="T3" fmla="*/ 171 h 725"/>
                  <a:gd name="T4" fmla="*/ 70 w 1263"/>
                  <a:gd name="T5" fmla="*/ 173 h 725"/>
                  <a:gd name="T6" fmla="*/ 17 w 1263"/>
                  <a:gd name="T7" fmla="*/ 171 h 725"/>
                  <a:gd name="T8" fmla="*/ 29 w 1263"/>
                  <a:gd name="T9" fmla="*/ 158 h 725"/>
                  <a:gd name="T10" fmla="*/ 33 w 1263"/>
                  <a:gd name="T11" fmla="*/ 149 h 725"/>
                  <a:gd name="T12" fmla="*/ 60 w 1263"/>
                  <a:gd name="T13" fmla="*/ 123 h 725"/>
                  <a:gd name="T14" fmla="*/ 66 w 1263"/>
                  <a:gd name="T15" fmla="*/ 135 h 725"/>
                  <a:gd name="T16" fmla="*/ 85 w 1263"/>
                  <a:gd name="T17" fmla="*/ 134 h 725"/>
                  <a:gd name="T18" fmla="*/ 92 w 1263"/>
                  <a:gd name="T19" fmla="*/ 133 h 725"/>
                  <a:gd name="T20" fmla="*/ 107 w 1263"/>
                  <a:gd name="T21" fmla="*/ 128 h 725"/>
                  <a:gd name="T22" fmla="*/ 112 w 1263"/>
                  <a:gd name="T23" fmla="*/ 124 h 725"/>
                  <a:gd name="T24" fmla="*/ 131 w 1263"/>
                  <a:gd name="T25" fmla="*/ 109 h 725"/>
                  <a:gd name="T26" fmla="*/ 136 w 1263"/>
                  <a:gd name="T27" fmla="*/ 87 h 725"/>
                  <a:gd name="T28" fmla="*/ 152 w 1263"/>
                  <a:gd name="T29" fmla="*/ 55 h 725"/>
                  <a:gd name="T30" fmla="*/ 161 w 1263"/>
                  <a:gd name="T31" fmla="*/ 59 h 725"/>
                  <a:gd name="T32" fmla="*/ 170 w 1263"/>
                  <a:gd name="T33" fmla="*/ 35 h 725"/>
                  <a:gd name="T34" fmla="*/ 182 w 1263"/>
                  <a:gd name="T35" fmla="*/ 29 h 725"/>
                  <a:gd name="T36" fmla="*/ 189 w 1263"/>
                  <a:gd name="T37" fmla="*/ 16 h 725"/>
                  <a:gd name="T38" fmla="*/ 189 w 1263"/>
                  <a:gd name="T39" fmla="*/ 3 h 725"/>
                  <a:gd name="T40" fmla="*/ 210 w 1263"/>
                  <a:gd name="T41" fmla="*/ 12 h 725"/>
                  <a:gd name="T42" fmla="*/ 216 w 1263"/>
                  <a:gd name="T43" fmla="*/ 2 h 725"/>
                  <a:gd name="T44" fmla="*/ 227 w 1263"/>
                  <a:gd name="T45" fmla="*/ 4 h 725"/>
                  <a:gd name="T46" fmla="*/ 236 w 1263"/>
                  <a:gd name="T47" fmla="*/ 13 h 725"/>
                  <a:gd name="T48" fmla="*/ 248 w 1263"/>
                  <a:gd name="T49" fmla="*/ 23 h 725"/>
                  <a:gd name="T50" fmla="*/ 240 w 1263"/>
                  <a:gd name="T51" fmla="*/ 43 h 725"/>
                  <a:gd name="T52" fmla="*/ 252 w 1263"/>
                  <a:gd name="T53" fmla="*/ 46 h 725"/>
                  <a:gd name="T54" fmla="*/ 261 w 1263"/>
                  <a:gd name="T55" fmla="*/ 53 h 725"/>
                  <a:gd name="T56" fmla="*/ 269 w 1263"/>
                  <a:gd name="T57" fmla="*/ 54 h 725"/>
                  <a:gd name="T58" fmla="*/ 286 w 1263"/>
                  <a:gd name="T59" fmla="*/ 61 h 725"/>
                  <a:gd name="T60" fmla="*/ 286 w 1263"/>
                  <a:gd name="T61" fmla="*/ 70 h 725"/>
                  <a:gd name="T62" fmla="*/ 285 w 1263"/>
                  <a:gd name="T63" fmla="*/ 79 h 725"/>
                  <a:gd name="T64" fmla="*/ 294 w 1263"/>
                  <a:gd name="T65" fmla="*/ 88 h 725"/>
                  <a:gd name="T66" fmla="*/ 287 w 1263"/>
                  <a:gd name="T67" fmla="*/ 91 h 725"/>
                  <a:gd name="T68" fmla="*/ 290 w 1263"/>
                  <a:gd name="T69" fmla="*/ 95 h 725"/>
                  <a:gd name="T70" fmla="*/ 285 w 1263"/>
                  <a:gd name="T71" fmla="*/ 98 h 725"/>
                  <a:gd name="T72" fmla="*/ 290 w 1263"/>
                  <a:gd name="T73" fmla="*/ 102 h 725"/>
                  <a:gd name="T74" fmla="*/ 292 w 1263"/>
                  <a:gd name="T75" fmla="*/ 111 h 725"/>
                  <a:gd name="T76" fmla="*/ 283 w 1263"/>
                  <a:gd name="T77" fmla="*/ 111 h 725"/>
                  <a:gd name="T78" fmla="*/ 296 w 1263"/>
                  <a:gd name="T79" fmla="*/ 115 h 725"/>
                  <a:gd name="T80" fmla="*/ 310 w 1263"/>
                  <a:gd name="T81" fmla="*/ 111 h 725"/>
                  <a:gd name="T82" fmla="*/ 313 w 1263"/>
                  <a:gd name="T83" fmla="*/ 130 h 7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63" h="725">
                    <a:moveTo>
                      <a:pt x="1247" y="529"/>
                    </a:moveTo>
                    <a:lnTo>
                      <a:pt x="828" y="609"/>
                    </a:lnTo>
                    <a:lnTo>
                      <a:pt x="390" y="680"/>
                    </a:lnTo>
                    <a:lnTo>
                      <a:pt x="383" y="677"/>
                    </a:lnTo>
                    <a:lnTo>
                      <a:pt x="364" y="683"/>
                    </a:lnTo>
                    <a:lnTo>
                      <a:pt x="319" y="687"/>
                    </a:lnTo>
                    <a:lnTo>
                      <a:pt x="323" y="680"/>
                    </a:lnTo>
                    <a:lnTo>
                      <a:pt x="277" y="687"/>
                    </a:lnTo>
                    <a:lnTo>
                      <a:pt x="277" y="693"/>
                    </a:lnTo>
                    <a:lnTo>
                      <a:pt x="0" y="725"/>
                    </a:lnTo>
                    <a:lnTo>
                      <a:pt x="9" y="715"/>
                    </a:lnTo>
                    <a:lnTo>
                      <a:pt x="68" y="687"/>
                    </a:lnTo>
                    <a:lnTo>
                      <a:pt x="77" y="674"/>
                    </a:lnTo>
                    <a:lnTo>
                      <a:pt x="109" y="647"/>
                    </a:lnTo>
                    <a:lnTo>
                      <a:pt x="113" y="634"/>
                    </a:lnTo>
                    <a:lnTo>
                      <a:pt x="116" y="625"/>
                    </a:lnTo>
                    <a:lnTo>
                      <a:pt x="132" y="618"/>
                    </a:lnTo>
                    <a:lnTo>
                      <a:pt x="132" y="599"/>
                    </a:lnTo>
                    <a:lnTo>
                      <a:pt x="148" y="583"/>
                    </a:lnTo>
                    <a:lnTo>
                      <a:pt x="235" y="509"/>
                    </a:lnTo>
                    <a:lnTo>
                      <a:pt x="238" y="493"/>
                    </a:lnTo>
                    <a:lnTo>
                      <a:pt x="248" y="496"/>
                    </a:lnTo>
                    <a:lnTo>
                      <a:pt x="238" y="515"/>
                    </a:lnTo>
                    <a:lnTo>
                      <a:pt x="264" y="542"/>
                    </a:lnTo>
                    <a:lnTo>
                      <a:pt x="303" y="551"/>
                    </a:lnTo>
                    <a:lnTo>
                      <a:pt x="319" y="554"/>
                    </a:lnTo>
                    <a:lnTo>
                      <a:pt x="339" y="539"/>
                    </a:lnTo>
                    <a:lnTo>
                      <a:pt x="339" y="529"/>
                    </a:lnTo>
                    <a:lnTo>
                      <a:pt x="355" y="521"/>
                    </a:lnTo>
                    <a:lnTo>
                      <a:pt x="367" y="532"/>
                    </a:lnTo>
                    <a:lnTo>
                      <a:pt x="374" y="535"/>
                    </a:lnTo>
                    <a:lnTo>
                      <a:pt x="386" y="532"/>
                    </a:lnTo>
                    <a:lnTo>
                      <a:pt x="428" y="515"/>
                    </a:lnTo>
                    <a:lnTo>
                      <a:pt x="434" y="489"/>
                    </a:lnTo>
                    <a:lnTo>
                      <a:pt x="438" y="489"/>
                    </a:lnTo>
                    <a:lnTo>
                      <a:pt x="448" y="499"/>
                    </a:lnTo>
                    <a:lnTo>
                      <a:pt x="483" y="470"/>
                    </a:lnTo>
                    <a:lnTo>
                      <a:pt x="493" y="477"/>
                    </a:lnTo>
                    <a:lnTo>
                      <a:pt x="522" y="438"/>
                    </a:lnTo>
                    <a:lnTo>
                      <a:pt x="515" y="426"/>
                    </a:lnTo>
                    <a:lnTo>
                      <a:pt x="519" y="400"/>
                    </a:lnTo>
                    <a:lnTo>
                      <a:pt x="544" y="348"/>
                    </a:lnTo>
                    <a:lnTo>
                      <a:pt x="580" y="212"/>
                    </a:lnTo>
                    <a:lnTo>
                      <a:pt x="587" y="209"/>
                    </a:lnTo>
                    <a:lnTo>
                      <a:pt x="606" y="222"/>
                    </a:lnTo>
                    <a:lnTo>
                      <a:pt x="609" y="232"/>
                    </a:lnTo>
                    <a:lnTo>
                      <a:pt x="619" y="241"/>
                    </a:lnTo>
                    <a:lnTo>
                      <a:pt x="641" y="238"/>
                    </a:lnTo>
                    <a:lnTo>
                      <a:pt x="654" y="212"/>
                    </a:lnTo>
                    <a:lnTo>
                      <a:pt x="670" y="161"/>
                    </a:lnTo>
                    <a:lnTo>
                      <a:pt x="680" y="142"/>
                    </a:lnTo>
                    <a:lnTo>
                      <a:pt x="699" y="152"/>
                    </a:lnTo>
                    <a:lnTo>
                      <a:pt x="715" y="123"/>
                    </a:lnTo>
                    <a:lnTo>
                      <a:pt x="725" y="116"/>
                    </a:lnTo>
                    <a:lnTo>
                      <a:pt x="738" y="99"/>
                    </a:lnTo>
                    <a:lnTo>
                      <a:pt x="748" y="74"/>
                    </a:lnTo>
                    <a:lnTo>
                      <a:pt x="754" y="67"/>
                    </a:lnTo>
                    <a:lnTo>
                      <a:pt x="757" y="58"/>
                    </a:lnTo>
                    <a:lnTo>
                      <a:pt x="751" y="55"/>
                    </a:lnTo>
                    <a:lnTo>
                      <a:pt x="754" y="13"/>
                    </a:lnTo>
                    <a:lnTo>
                      <a:pt x="757" y="7"/>
                    </a:lnTo>
                    <a:lnTo>
                      <a:pt x="764" y="0"/>
                    </a:lnTo>
                    <a:lnTo>
                      <a:pt x="837" y="48"/>
                    </a:lnTo>
                    <a:lnTo>
                      <a:pt x="850" y="51"/>
                    </a:lnTo>
                    <a:lnTo>
                      <a:pt x="853" y="48"/>
                    </a:lnTo>
                    <a:lnTo>
                      <a:pt x="861" y="10"/>
                    </a:lnTo>
                    <a:lnTo>
                      <a:pt x="874" y="7"/>
                    </a:lnTo>
                    <a:lnTo>
                      <a:pt x="890" y="13"/>
                    </a:lnTo>
                    <a:lnTo>
                      <a:pt x="906" y="19"/>
                    </a:lnTo>
                    <a:lnTo>
                      <a:pt x="896" y="35"/>
                    </a:lnTo>
                    <a:lnTo>
                      <a:pt x="912" y="55"/>
                    </a:lnTo>
                    <a:lnTo>
                      <a:pt x="944" y="55"/>
                    </a:lnTo>
                    <a:lnTo>
                      <a:pt x="957" y="67"/>
                    </a:lnTo>
                    <a:lnTo>
                      <a:pt x="976" y="77"/>
                    </a:lnTo>
                    <a:lnTo>
                      <a:pt x="992" y="93"/>
                    </a:lnTo>
                    <a:lnTo>
                      <a:pt x="989" y="104"/>
                    </a:lnTo>
                    <a:lnTo>
                      <a:pt x="970" y="142"/>
                    </a:lnTo>
                    <a:lnTo>
                      <a:pt x="957" y="174"/>
                    </a:lnTo>
                    <a:lnTo>
                      <a:pt x="960" y="196"/>
                    </a:lnTo>
                    <a:lnTo>
                      <a:pt x="986" y="196"/>
                    </a:lnTo>
                    <a:lnTo>
                      <a:pt x="1006" y="184"/>
                    </a:lnTo>
                    <a:lnTo>
                      <a:pt x="1022" y="203"/>
                    </a:lnTo>
                    <a:lnTo>
                      <a:pt x="1035" y="209"/>
                    </a:lnTo>
                    <a:lnTo>
                      <a:pt x="1041" y="212"/>
                    </a:lnTo>
                    <a:lnTo>
                      <a:pt x="1054" y="222"/>
                    </a:lnTo>
                    <a:lnTo>
                      <a:pt x="1060" y="222"/>
                    </a:lnTo>
                    <a:lnTo>
                      <a:pt x="1073" y="219"/>
                    </a:lnTo>
                    <a:lnTo>
                      <a:pt x="1076" y="219"/>
                    </a:lnTo>
                    <a:lnTo>
                      <a:pt x="1114" y="238"/>
                    </a:lnTo>
                    <a:lnTo>
                      <a:pt x="1141" y="245"/>
                    </a:lnTo>
                    <a:lnTo>
                      <a:pt x="1157" y="265"/>
                    </a:lnTo>
                    <a:lnTo>
                      <a:pt x="1154" y="271"/>
                    </a:lnTo>
                    <a:lnTo>
                      <a:pt x="1144" y="281"/>
                    </a:lnTo>
                    <a:lnTo>
                      <a:pt x="1151" y="306"/>
                    </a:lnTo>
                    <a:lnTo>
                      <a:pt x="1144" y="313"/>
                    </a:lnTo>
                    <a:lnTo>
                      <a:pt x="1137" y="319"/>
                    </a:lnTo>
                    <a:lnTo>
                      <a:pt x="1167" y="332"/>
                    </a:lnTo>
                    <a:lnTo>
                      <a:pt x="1176" y="354"/>
                    </a:lnTo>
                    <a:lnTo>
                      <a:pt x="1176" y="360"/>
                    </a:lnTo>
                    <a:lnTo>
                      <a:pt x="1170" y="367"/>
                    </a:lnTo>
                    <a:lnTo>
                      <a:pt x="1148" y="364"/>
                    </a:lnTo>
                    <a:lnTo>
                      <a:pt x="1144" y="373"/>
                    </a:lnTo>
                    <a:lnTo>
                      <a:pt x="1151" y="380"/>
                    </a:lnTo>
                    <a:lnTo>
                      <a:pt x="1157" y="380"/>
                    </a:lnTo>
                    <a:lnTo>
                      <a:pt x="1157" y="390"/>
                    </a:lnTo>
                    <a:lnTo>
                      <a:pt x="1144" y="394"/>
                    </a:lnTo>
                    <a:lnTo>
                      <a:pt x="1137" y="394"/>
                    </a:lnTo>
                    <a:lnTo>
                      <a:pt x="1134" y="400"/>
                    </a:lnTo>
                    <a:lnTo>
                      <a:pt x="1144" y="406"/>
                    </a:lnTo>
                    <a:lnTo>
                      <a:pt x="1160" y="410"/>
                    </a:lnTo>
                    <a:lnTo>
                      <a:pt x="1179" y="416"/>
                    </a:lnTo>
                    <a:lnTo>
                      <a:pt x="1186" y="426"/>
                    </a:lnTo>
                    <a:lnTo>
                      <a:pt x="1167" y="445"/>
                    </a:lnTo>
                    <a:lnTo>
                      <a:pt x="1157" y="445"/>
                    </a:lnTo>
                    <a:lnTo>
                      <a:pt x="1130" y="435"/>
                    </a:lnTo>
                    <a:lnTo>
                      <a:pt x="1130" y="445"/>
                    </a:lnTo>
                    <a:lnTo>
                      <a:pt x="1148" y="454"/>
                    </a:lnTo>
                    <a:lnTo>
                      <a:pt x="1163" y="467"/>
                    </a:lnTo>
                    <a:lnTo>
                      <a:pt x="1183" y="461"/>
                    </a:lnTo>
                    <a:lnTo>
                      <a:pt x="1199" y="445"/>
                    </a:lnTo>
                    <a:lnTo>
                      <a:pt x="1218" y="448"/>
                    </a:lnTo>
                    <a:lnTo>
                      <a:pt x="1240" y="445"/>
                    </a:lnTo>
                    <a:lnTo>
                      <a:pt x="1243" y="448"/>
                    </a:lnTo>
                    <a:lnTo>
                      <a:pt x="1263" y="509"/>
                    </a:lnTo>
                    <a:lnTo>
                      <a:pt x="1250" y="521"/>
                    </a:lnTo>
                    <a:lnTo>
                      <a:pt x="1243" y="521"/>
                    </a:lnTo>
                    <a:lnTo>
                      <a:pt x="1247" y="529"/>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204">
                <a:extLst>
                  <a:ext uri="{FF2B5EF4-FFF2-40B4-BE49-F238E27FC236}">
                    <a16:creationId xmlns:a16="http://schemas.microsoft.com/office/drawing/2014/main" id="{8518BD54-9F15-4022-8916-BA60748A8E68}"/>
                  </a:ext>
                </a:extLst>
              </p:cNvPr>
              <p:cNvSpPr>
                <a:spLocks/>
              </p:cNvSpPr>
              <p:nvPr/>
            </p:nvSpPr>
            <p:spPr bwMode="gray">
              <a:xfrm>
                <a:off x="6830696" y="3748405"/>
                <a:ext cx="1160463" cy="500062"/>
              </a:xfrm>
              <a:custGeom>
                <a:avLst/>
                <a:gdLst>
                  <a:gd name="T0" fmla="*/ 5 w 1460"/>
                  <a:gd name="T1" fmla="*/ 127 h 631"/>
                  <a:gd name="T2" fmla="*/ 10 w 1460"/>
                  <a:gd name="T3" fmla="*/ 120 h 631"/>
                  <a:gd name="T4" fmla="*/ 14 w 1460"/>
                  <a:gd name="T5" fmla="*/ 111 h 631"/>
                  <a:gd name="T6" fmla="*/ 43 w 1460"/>
                  <a:gd name="T7" fmla="*/ 96 h 631"/>
                  <a:gd name="T8" fmla="*/ 54 w 1460"/>
                  <a:gd name="T9" fmla="*/ 84 h 631"/>
                  <a:gd name="T10" fmla="*/ 59 w 1460"/>
                  <a:gd name="T11" fmla="*/ 82 h 631"/>
                  <a:gd name="T12" fmla="*/ 65 w 1460"/>
                  <a:gd name="T13" fmla="*/ 77 h 631"/>
                  <a:gd name="T14" fmla="*/ 71 w 1460"/>
                  <a:gd name="T15" fmla="*/ 75 h 631"/>
                  <a:gd name="T16" fmla="*/ 87 w 1460"/>
                  <a:gd name="T17" fmla="*/ 70 h 631"/>
                  <a:gd name="T18" fmla="*/ 99 w 1460"/>
                  <a:gd name="T19" fmla="*/ 51 h 631"/>
                  <a:gd name="T20" fmla="*/ 101 w 1460"/>
                  <a:gd name="T21" fmla="*/ 41 h 631"/>
                  <a:gd name="T22" fmla="*/ 112 w 1460"/>
                  <a:gd name="T23" fmla="*/ 39 h 631"/>
                  <a:gd name="T24" fmla="*/ 129 w 1460"/>
                  <a:gd name="T25" fmla="*/ 37 h 631"/>
                  <a:gd name="T26" fmla="*/ 345 w 1460"/>
                  <a:gd name="T27" fmla="*/ 1 h 631"/>
                  <a:gd name="T28" fmla="*/ 351 w 1460"/>
                  <a:gd name="T29" fmla="*/ 5 h 631"/>
                  <a:gd name="T30" fmla="*/ 357 w 1460"/>
                  <a:gd name="T31" fmla="*/ 15 h 631"/>
                  <a:gd name="T32" fmla="*/ 354 w 1460"/>
                  <a:gd name="T33" fmla="*/ 16 h 631"/>
                  <a:gd name="T34" fmla="*/ 349 w 1460"/>
                  <a:gd name="T35" fmla="*/ 16 h 631"/>
                  <a:gd name="T36" fmla="*/ 346 w 1460"/>
                  <a:gd name="T37" fmla="*/ 17 h 631"/>
                  <a:gd name="T38" fmla="*/ 334 w 1460"/>
                  <a:gd name="T39" fmla="*/ 25 h 631"/>
                  <a:gd name="T40" fmla="*/ 323 w 1460"/>
                  <a:gd name="T41" fmla="*/ 34 h 631"/>
                  <a:gd name="T42" fmla="*/ 326 w 1460"/>
                  <a:gd name="T43" fmla="*/ 35 h 631"/>
                  <a:gd name="T44" fmla="*/ 343 w 1460"/>
                  <a:gd name="T45" fmla="*/ 28 h 631"/>
                  <a:gd name="T46" fmla="*/ 349 w 1460"/>
                  <a:gd name="T47" fmla="*/ 32 h 631"/>
                  <a:gd name="T48" fmla="*/ 354 w 1460"/>
                  <a:gd name="T49" fmla="*/ 34 h 631"/>
                  <a:gd name="T50" fmla="*/ 362 w 1460"/>
                  <a:gd name="T51" fmla="*/ 28 h 631"/>
                  <a:gd name="T52" fmla="*/ 366 w 1460"/>
                  <a:gd name="T53" fmla="*/ 44 h 631"/>
                  <a:gd name="T54" fmla="*/ 358 w 1460"/>
                  <a:gd name="T55" fmla="*/ 53 h 631"/>
                  <a:gd name="T56" fmla="*/ 351 w 1460"/>
                  <a:gd name="T57" fmla="*/ 59 h 631"/>
                  <a:gd name="T58" fmla="*/ 338 w 1460"/>
                  <a:gd name="T59" fmla="*/ 60 h 631"/>
                  <a:gd name="T60" fmla="*/ 336 w 1460"/>
                  <a:gd name="T61" fmla="*/ 57 h 631"/>
                  <a:gd name="T62" fmla="*/ 333 w 1460"/>
                  <a:gd name="T63" fmla="*/ 54 h 631"/>
                  <a:gd name="T64" fmla="*/ 332 w 1460"/>
                  <a:gd name="T65" fmla="*/ 64 h 631"/>
                  <a:gd name="T66" fmla="*/ 336 w 1460"/>
                  <a:gd name="T67" fmla="*/ 66 h 631"/>
                  <a:gd name="T68" fmla="*/ 338 w 1460"/>
                  <a:gd name="T69" fmla="*/ 75 h 631"/>
                  <a:gd name="T70" fmla="*/ 323 w 1460"/>
                  <a:gd name="T71" fmla="*/ 84 h 631"/>
                  <a:gd name="T72" fmla="*/ 322 w 1460"/>
                  <a:gd name="T73" fmla="*/ 87 h 631"/>
                  <a:gd name="T74" fmla="*/ 344 w 1460"/>
                  <a:gd name="T75" fmla="*/ 82 h 631"/>
                  <a:gd name="T76" fmla="*/ 349 w 1460"/>
                  <a:gd name="T77" fmla="*/ 82 h 631"/>
                  <a:gd name="T78" fmla="*/ 333 w 1460"/>
                  <a:gd name="T79" fmla="*/ 97 h 631"/>
                  <a:gd name="T80" fmla="*/ 315 w 1460"/>
                  <a:gd name="T81" fmla="*/ 112 h 631"/>
                  <a:gd name="T82" fmla="*/ 312 w 1460"/>
                  <a:gd name="T83" fmla="*/ 114 h 631"/>
                  <a:gd name="T84" fmla="*/ 295 w 1460"/>
                  <a:gd name="T85" fmla="*/ 135 h 631"/>
                  <a:gd name="T86" fmla="*/ 286 w 1460"/>
                  <a:gd name="T87" fmla="*/ 153 h 631"/>
                  <a:gd name="T88" fmla="*/ 211 w 1460"/>
                  <a:gd name="T89" fmla="*/ 119 h 631"/>
                  <a:gd name="T90" fmla="*/ 154 w 1460"/>
                  <a:gd name="T91" fmla="*/ 112 h 631"/>
                  <a:gd name="T92" fmla="*/ 149 w 1460"/>
                  <a:gd name="T93" fmla="*/ 110 h 631"/>
                  <a:gd name="T94" fmla="*/ 91 w 1460"/>
                  <a:gd name="T95" fmla="*/ 115 h 631"/>
                  <a:gd name="T96" fmla="*/ 79 w 1460"/>
                  <a:gd name="T97" fmla="*/ 124 h 631"/>
                  <a:gd name="T98" fmla="*/ 0 w 1460"/>
                  <a:gd name="T99" fmla="*/ 139 h 6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460" h="631">
                    <a:moveTo>
                      <a:pt x="0" y="557"/>
                    </a:moveTo>
                    <a:lnTo>
                      <a:pt x="3" y="508"/>
                    </a:lnTo>
                    <a:lnTo>
                      <a:pt x="20" y="508"/>
                    </a:lnTo>
                    <a:lnTo>
                      <a:pt x="26" y="505"/>
                    </a:lnTo>
                    <a:lnTo>
                      <a:pt x="39" y="496"/>
                    </a:lnTo>
                    <a:lnTo>
                      <a:pt x="39" y="483"/>
                    </a:lnTo>
                    <a:lnTo>
                      <a:pt x="39" y="473"/>
                    </a:lnTo>
                    <a:lnTo>
                      <a:pt x="42" y="460"/>
                    </a:lnTo>
                    <a:lnTo>
                      <a:pt x="55" y="444"/>
                    </a:lnTo>
                    <a:lnTo>
                      <a:pt x="90" y="432"/>
                    </a:lnTo>
                    <a:lnTo>
                      <a:pt x="132" y="419"/>
                    </a:lnTo>
                    <a:lnTo>
                      <a:pt x="171" y="386"/>
                    </a:lnTo>
                    <a:lnTo>
                      <a:pt x="184" y="379"/>
                    </a:lnTo>
                    <a:lnTo>
                      <a:pt x="210" y="357"/>
                    </a:lnTo>
                    <a:lnTo>
                      <a:pt x="213" y="338"/>
                    </a:lnTo>
                    <a:lnTo>
                      <a:pt x="219" y="335"/>
                    </a:lnTo>
                    <a:lnTo>
                      <a:pt x="229" y="335"/>
                    </a:lnTo>
                    <a:lnTo>
                      <a:pt x="235" y="328"/>
                    </a:lnTo>
                    <a:lnTo>
                      <a:pt x="239" y="322"/>
                    </a:lnTo>
                    <a:lnTo>
                      <a:pt x="251" y="309"/>
                    </a:lnTo>
                    <a:lnTo>
                      <a:pt x="258" y="309"/>
                    </a:lnTo>
                    <a:lnTo>
                      <a:pt x="267" y="319"/>
                    </a:lnTo>
                    <a:lnTo>
                      <a:pt x="280" y="309"/>
                    </a:lnTo>
                    <a:lnTo>
                      <a:pt x="283" y="303"/>
                    </a:lnTo>
                    <a:lnTo>
                      <a:pt x="304" y="287"/>
                    </a:lnTo>
                    <a:lnTo>
                      <a:pt x="316" y="283"/>
                    </a:lnTo>
                    <a:lnTo>
                      <a:pt x="345" y="280"/>
                    </a:lnTo>
                    <a:lnTo>
                      <a:pt x="374" y="234"/>
                    </a:lnTo>
                    <a:lnTo>
                      <a:pt x="396" y="218"/>
                    </a:lnTo>
                    <a:lnTo>
                      <a:pt x="396" y="206"/>
                    </a:lnTo>
                    <a:lnTo>
                      <a:pt x="403" y="190"/>
                    </a:lnTo>
                    <a:lnTo>
                      <a:pt x="396" y="177"/>
                    </a:lnTo>
                    <a:lnTo>
                      <a:pt x="403" y="164"/>
                    </a:lnTo>
                    <a:lnTo>
                      <a:pt x="403" y="158"/>
                    </a:lnTo>
                    <a:lnTo>
                      <a:pt x="449" y="151"/>
                    </a:lnTo>
                    <a:lnTo>
                      <a:pt x="445" y="158"/>
                    </a:lnTo>
                    <a:lnTo>
                      <a:pt x="490" y="154"/>
                    </a:lnTo>
                    <a:lnTo>
                      <a:pt x="509" y="148"/>
                    </a:lnTo>
                    <a:lnTo>
                      <a:pt x="516" y="151"/>
                    </a:lnTo>
                    <a:lnTo>
                      <a:pt x="954" y="80"/>
                    </a:lnTo>
                    <a:lnTo>
                      <a:pt x="1373" y="0"/>
                    </a:lnTo>
                    <a:lnTo>
                      <a:pt x="1379" y="6"/>
                    </a:lnTo>
                    <a:lnTo>
                      <a:pt x="1382" y="13"/>
                    </a:lnTo>
                    <a:lnTo>
                      <a:pt x="1392" y="22"/>
                    </a:lnTo>
                    <a:lnTo>
                      <a:pt x="1401" y="22"/>
                    </a:lnTo>
                    <a:lnTo>
                      <a:pt x="1409" y="32"/>
                    </a:lnTo>
                    <a:lnTo>
                      <a:pt x="1415" y="38"/>
                    </a:lnTo>
                    <a:lnTo>
                      <a:pt x="1425" y="61"/>
                    </a:lnTo>
                    <a:lnTo>
                      <a:pt x="1422" y="67"/>
                    </a:lnTo>
                    <a:lnTo>
                      <a:pt x="1415" y="67"/>
                    </a:lnTo>
                    <a:lnTo>
                      <a:pt x="1412" y="64"/>
                    </a:lnTo>
                    <a:lnTo>
                      <a:pt x="1401" y="64"/>
                    </a:lnTo>
                    <a:lnTo>
                      <a:pt x="1392" y="64"/>
                    </a:lnTo>
                    <a:lnTo>
                      <a:pt x="1382" y="61"/>
                    </a:lnTo>
                    <a:lnTo>
                      <a:pt x="1376" y="64"/>
                    </a:lnTo>
                    <a:lnTo>
                      <a:pt x="1382" y="70"/>
                    </a:lnTo>
                    <a:lnTo>
                      <a:pt x="1382" y="77"/>
                    </a:lnTo>
                    <a:lnTo>
                      <a:pt x="1341" y="93"/>
                    </a:lnTo>
                    <a:lnTo>
                      <a:pt x="1334" y="102"/>
                    </a:lnTo>
                    <a:lnTo>
                      <a:pt x="1318" y="118"/>
                    </a:lnTo>
                    <a:lnTo>
                      <a:pt x="1293" y="121"/>
                    </a:lnTo>
                    <a:lnTo>
                      <a:pt x="1289" y="138"/>
                    </a:lnTo>
                    <a:lnTo>
                      <a:pt x="1289" y="145"/>
                    </a:lnTo>
                    <a:lnTo>
                      <a:pt x="1293" y="145"/>
                    </a:lnTo>
                    <a:lnTo>
                      <a:pt x="1302" y="142"/>
                    </a:lnTo>
                    <a:lnTo>
                      <a:pt x="1328" y="128"/>
                    </a:lnTo>
                    <a:lnTo>
                      <a:pt x="1353" y="121"/>
                    </a:lnTo>
                    <a:lnTo>
                      <a:pt x="1369" y="112"/>
                    </a:lnTo>
                    <a:lnTo>
                      <a:pt x="1392" y="112"/>
                    </a:lnTo>
                    <a:lnTo>
                      <a:pt x="1398" y="118"/>
                    </a:lnTo>
                    <a:lnTo>
                      <a:pt x="1392" y="131"/>
                    </a:lnTo>
                    <a:lnTo>
                      <a:pt x="1398" y="138"/>
                    </a:lnTo>
                    <a:lnTo>
                      <a:pt x="1405" y="145"/>
                    </a:lnTo>
                    <a:lnTo>
                      <a:pt x="1412" y="138"/>
                    </a:lnTo>
                    <a:lnTo>
                      <a:pt x="1418" y="131"/>
                    </a:lnTo>
                    <a:lnTo>
                      <a:pt x="1431" y="112"/>
                    </a:lnTo>
                    <a:lnTo>
                      <a:pt x="1444" y="112"/>
                    </a:lnTo>
                    <a:lnTo>
                      <a:pt x="1454" y="131"/>
                    </a:lnTo>
                    <a:lnTo>
                      <a:pt x="1457" y="167"/>
                    </a:lnTo>
                    <a:lnTo>
                      <a:pt x="1460" y="177"/>
                    </a:lnTo>
                    <a:lnTo>
                      <a:pt x="1460" y="183"/>
                    </a:lnTo>
                    <a:lnTo>
                      <a:pt x="1438" y="199"/>
                    </a:lnTo>
                    <a:lnTo>
                      <a:pt x="1431" y="212"/>
                    </a:lnTo>
                    <a:lnTo>
                      <a:pt x="1428" y="222"/>
                    </a:lnTo>
                    <a:lnTo>
                      <a:pt x="1412" y="234"/>
                    </a:lnTo>
                    <a:lnTo>
                      <a:pt x="1401" y="238"/>
                    </a:lnTo>
                    <a:lnTo>
                      <a:pt x="1389" y="247"/>
                    </a:lnTo>
                    <a:lnTo>
                      <a:pt x="1360" y="244"/>
                    </a:lnTo>
                    <a:lnTo>
                      <a:pt x="1350" y="241"/>
                    </a:lnTo>
                    <a:lnTo>
                      <a:pt x="1350" y="244"/>
                    </a:lnTo>
                    <a:lnTo>
                      <a:pt x="1344" y="244"/>
                    </a:lnTo>
                    <a:lnTo>
                      <a:pt x="1341" y="231"/>
                    </a:lnTo>
                    <a:lnTo>
                      <a:pt x="1341" y="225"/>
                    </a:lnTo>
                    <a:lnTo>
                      <a:pt x="1334" y="222"/>
                    </a:lnTo>
                    <a:lnTo>
                      <a:pt x="1328" y="218"/>
                    </a:lnTo>
                    <a:lnTo>
                      <a:pt x="1325" y="222"/>
                    </a:lnTo>
                    <a:lnTo>
                      <a:pt x="1328" y="250"/>
                    </a:lnTo>
                    <a:lnTo>
                      <a:pt x="1325" y="257"/>
                    </a:lnTo>
                    <a:lnTo>
                      <a:pt x="1321" y="254"/>
                    </a:lnTo>
                    <a:lnTo>
                      <a:pt x="1328" y="266"/>
                    </a:lnTo>
                    <a:lnTo>
                      <a:pt x="1341" y="266"/>
                    </a:lnTo>
                    <a:lnTo>
                      <a:pt x="1350" y="280"/>
                    </a:lnTo>
                    <a:lnTo>
                      <a:pt x="1344" y="293"/>
                    </a:lnTo>
                    <a:lnTo>
                      <a:pt x="1350" y="303"/>
                    </a:lnTo>
                    <a:lnTo>
                      <a:pt x="1318" y="341"/>
                    </a:lnTo>
                    <a:lnTo>
                      <a:pt x="1309" y="341"/>
                    </a:lnTo>
                    <a:lnTo>
                      <a:pt x="1289" y="338"/>
                    </a:lnTo>
                    <a:lnTo>
                      <a:pt x="1277" y="338"/>
                    </a:lnTo>
                    <a:lnTo>
                      <a:pt x="1274" y="341"/>
                    </a:lnTo>
                    <a:lnTo>
                      <a:pt x="1286" y="351"/>
                    </a:lnTo>
                    <a:lnTo>
                      <a:pt x="1321" y="351"/>
                    </a:lnTo>
                    <a:lnTo>
                      <a:pt x="1341" y="344"/>
                    </a:lnTo>
                    <a:lnTo>
                      <a:pt x="1373" y="328"/>
                    </a:lnTo>
                    <a:lnTo>
                      <a:pt x="1376" y="319"/>
                    </a:lnTo>
                    <a:lnTo>
                      <a:pt x="1382" y="319"/>
                    </a:lnTo>
                    <a:lnTo>
                      <a:pt x="1395" y="331"/>
                    </a:lnTo>
                    <a:lnTo>
                      <a:pt x="1385" y="354"/>
                    </a:lnTo>
                    <a:lnTo>
                      <a:pt x="1360" y="383"/>
                    </a:lnTo>
                    <a:lnTo>
                      <a:pt x="1331" y="389"/>
                    </a:lnTo>
                    <a:lnTo>
                      <a:pt x="1318" y="395"/>
                    </a:lnTo>
                    <a:lnTo>
                      <a:pt x="1286" y="399"/>
                    </a:lnTo>
                    <a:lnTo>
                      <a:pt x="1256" y="448"/>
                    </a:lnTo>
                    <a:lnTo>
                      <a:pt x="1244" y="451"/>
                    </a:lnTo>
                    <a:lnTo>
                      <a:pt x="1244" y="457"/>
                    </a:lnTo>
                    <a:lnTo>
                      <a:pt x="1247" y="457"/>
                    </a:lnTo>
                    <a:lnTo>
                      <a:pt x="1212" y="476"/>
                    </a:lnTo>
                    <a:lnTo>
                      <a:pt x="1196" y="502"/>
                    </a:lnTo>
                    <a:lnTo>
                      <a:pt x="1177" y="540"/>
                    </a:lnTo>
                    <a:lnTo>
                      <a:pt x="1167" y="593"/>
                    </a:lnTo>
                    <a:lnTo>
                      <a:pt x="1161" y="605"/>
                    </a:lnTo>
                    <a:lnTo>
                      <a:pt x="1141" y="612"/>
                    </a:lnTo>
                    <a:lnTo>
                      <a:pt x="1073" y="625"/>
                    </a:lnTo>
                    <a:lnTo>
                      <a:pt x="1067" y="631"/>
                    </a:lnTo>
                    <a:lnTo>
                      <a:pt x="841" y="476"/>
                    </a:lnTo>
                    <a:lnTo>
                      <a:pt x="651" y="499"/>
                    </a:lnTo>
                    <a:lnTo>
                      <a:pt x="648" y="473"/>
                    </a:lnTo>
                    <a:lnTo>
                      <a:pt x="613" y="448"/>
                    </a:lnTo>
                    <a:lnTo>
                      <a:pt x="597" y="457"/>
                    </a:lnTo>
                    <a:lnTo>
                      <a:pt x="593" y="451"/>
                    </a:lnTo>
                    <a:lnTo>
                      <a:pt x="593" y="441"/>
                    </a:lnTo>
                    <a:lnTo>
                      <a:pt x="593" y="435"/>
                    </a:lnTo>
                    <a:lnTo>
                      <a:pt x="374" y="460"/>
                    </a:lnTo>
                    <a:lnTo>
                      <a:pt x="364" y="460"/>
                    </a:lnTo>
                    <a:lnTo>
                      <a:pt x="361" y="467"/>
                    </a:lnTo>
                    <a:lnTo>
                      <a:pt x="316" y="489"/>
                    </a:lnTo>
                    <a:lnTo>
                      <a:pt x="316" y="499"/>
                    </a:lnTo>
                    <a:lnTo>
                      <a:pt x="300" y="499"/>
                    </a:lnTo>
                    <a:lnTo>
                      <a:pt x="251" y="521"/>
                    </a:lnTo>
                    <a:lnTo>
                      <a:pt x="0" y="557"/>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205">
                <a:extLst>
                  <a:ext uri="{FF2B5EF4-FFF2-40B4-BE49-F238E27FC236}">
                    <a16:creationId xmlns:a16="http://schemas.microsoft.com/office/drawing/2014/main" id="{4AB236B1-80C8-476A-AD24-6D74E1DF0472}"/>
                  </a:ext>
                </a:extLst>
              </p:cNvPr>
              <p:cNvSpPr>
                <a:spLocks/>
              </p:cNvSpPr>
              <p:nvPr/>
            </p:nvSpPr>
            <p:spPr bwMode="gray">
              <a:xfrm>
                <a:off x="7003733" y="4092893"/>
                <a:ext cx="674688" cy="511175"/>
              </a:xfrm>
              <a:custGeom>
                <a:avLst/>
                <a:gdLst>
                  <a:gd name="T0" fmla="*/ 125 w 851"/>
                  <a:gd name="T1" fmla="*/ 161 h 644"/>
                  <a:gd name="T2" fmla="*/ 117 w 851"/>
                  <a:gd name="T3" fmla="*/ 159 h 644"/>
                  <a:gd name="T4" fmla="*/ 113 w 851"/>
                  <a:gd name="T5" fmla="*/ 146 h 644"/>
                  <a:gd name="T6" fmla="*/ 102 w 851"/>
                  <a:gd name="T7" fmla="*/ 136 h 644"/>
                  <a:gd name="T8" fmla="*/ 94 w 851"/>
                  <a:gd name="T9" fmla="*/ 120 h 644"/>
                  <a:gd name="T10" fmla="*/ 88 w 851"/>
                  <a:gd name="T11" fmla="*/ 113 h 644"/>
                  <a:gd name="T12" fmla="*/ 76 w 851"/>
                  <a:gd name="T13" fmla="*/ 104 h 644"/>
                  <a:gd name="T14" fmla="*/ 71 w 851"/>
                  <a:gd name="T15" fmla="*/ 98 h 644"/>
                  <a:gd name="T16" fmla="*/ 67 w 851"/>
                  <a:gd name="T17" fmla="*/ 91 h 644"/>
                  <a:gd name="T18" fmla="*/ 46 w 851"/>
                  <a:gd name="T19" fmla="*/ 76 h 644"/>
                  <a:gd name="T20" fmla="*/ 38 w 851"/>
                  <a:gd name="T21" fmla="*/ 70 h 644"/>
                  <a:gd name="T22" fmla="*/ 30 w 851"/>
                  <a:gd name="T23" fmla="*/ 57 h 644"/>
                  <a:gd name="T24" fmla="*/ 23 w 851"/>
                  <a:gd name="T25" fmla="*/ 49 h 644"/>
                  <a:gd name="T26" fmla="*/ 3 w 851"/>
                  <a:gd name="T27" fmla="*/ 42 h 644"/>
                  <a:gd name="T28" fmla="*/ 4 w 851"/>
                  <a:gd name="T29" fmla="*/ 30 h 644"/>
                  <a:gd name="T30" fmla="*/ 8 w 851"/>
                  <a:gd name="T31" fmla="*/ 24 h 644"/>
                  <a:gd name="T32" fmla="*/ 8 w 851"/>
                  <a:gd name="T33" fmla="*/ 22 h 644"/>
                  <a:gd name="T34" fmla="*/ 25 w 851"/>
                  <a:gd name="T35" fmla="*/ 16 h 644"/>
                  <a:gd name="T36" fmla="*/ 36 w 851"/>
                  <a:gd name="T37" fmla="*/ 8 h 644"/>
                  <a:gd name="T38" fmla="*/ 39 w 851"/>
                  <a:gd name="T39" fmla="*/ 7 h 644"/>
                  <a:gd name="T40" fmla="*/ 94 w 851"/>
                  <a:gd name="T41" fmla="*/ 2 h 644"/>
                  <a:gd name="T42" fmla="*/ 95 w 851"/>
                  <a:gd name="T43" fmla="*/ 6 h 644"/>
                  <a:gd name="T44" fmla="*/ 108 w 851"/>
                  <a:gd name="T45" fmla="*/ 10 h 644"/>
                  <a:gd name="T46" fmla="*/ 156 w 851"/>
                  <a:gd name="T47" fmla="*/ 11 h 644"/>
                  <a:gd name="T48" fmla="*/ 210 w 851"/>
                  <a:gd name="T49" fmla="*/ 51 h 644"/>
                  <a:gd name="T50" fmla="*/ 202 w 851"/>
                  <a:gd name="T51" fmla="*/ 59 h 644"/>
                  <a:gd name="T52" fmla="*/ 193 w 851"/>
                  <a:gd name="T53" fmla="*/ 74 h 644"/>
                  <a:gd name="T54" fmla="*/ 191 w 851"/>
                  <a:gd name="T55" fmla="*/ 85 h 644"/>
                  <a:gd name="T56" fmla="*/ 190 w 851"/>
                  <a:gd name="T57" fmla="*/ 91 h 644"/>
                  <a:gd name="T58" fmla="*/ 185 w 851"/>
                  <a:gd name="T59" fmla="*/ 94 h 644"/>
                  <a:gd name="T60" fmla="*/ 180 w 851"/>
                  <a:gd name="T61" fmla="*/ 99 h 644"/>
                  <a:gd name="T62" fmla="*/ 174 w 851"/>
                  <a:gd name="T63" fmla="*/ 108 h 644"/>
                  <a:gd name="T64" fmla="*/ 164 w 851"/>
                  <a:gd name="T65" fmla="*/ 119 h 644"/>
                  <a:gd name="T66" fmla="*/ 155 w 851"/>
                  <a:gd name="T67" fmla="*/ 127 h 644"/>
                  <a:gd name="T68" fmla="*/ 149 w 851"/>
                  <a:gd name="T69" fmla="*/ 131 h 644"/>
                  <a:gd name="T70" fmla="*/ 142 w 851"/>
                  <a:gd name="T71" fmla="*/ 135 h 644"/>
                  <a:gd name="T72" fmla="*/ 141 w 851"/>
                  <a:gd name="T73" fmla="*/ 138 h 644"/>
                  <a:gd name="T74" fmla="*/ 139 w 851"/>
                  <a:gd name="T75" fmla="*/ 142 h 644"/>
                  <a:gd name="T76" fmla="*/ 133 w 851"/>
                  <a:gd name="T77" fmla="*/ 146 h 644"/>
                  <a:gd name="T78" fmla="*/ 131 w 851"/>
                  <a:gd name="T79" fmla="*/ 148 h 644"/>
                  <a:gd name="T80" fmla="*/ 133 w 851"/>
                  <a:gd name="T81" fmla="*/ 149 h 644"/>
                  <a:gd name="T82" fmla="*/ 134 w 851"/>
                  <a:gd name="T83" fmla="*/ 152 h 644"/>
                  <a:gd name="T84" fmla="*/ 129 w 851"/>
                  <a:gd name="T85" fmla="*/ 157 h 644"/>
                  <a:gd name="T86" fmla="*/ 127 w 851"/>
                  <a:gd name="T87" fmla="*/ 160 h 6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1" h="644">
                    <a:moveTo>
                      <a:pt x="510" y="640"/>
                    </a:moveTo>
                    <a:lnTo>
                      <a:pt x="503" y="644"/>
                    </a:lnTo>
                    <a:lnTo>
                      <a:pt x="477" y="640"/>
                    </a:lnTo>
                    <a:lnTo>
                      <a:pt x="470" y="634"/>
                    </a:lnTo>
                    <a:lnTo>
                      <a:pt x="464" y="624"/>
                    </a:lnTo>
                    <a:lnTo>
                      <a:pt x="454" y="583"/>
                    </a:lnTo>
                    <a:lnTo>
                      <a:pt x="432" y="554"/>
                    </a:lnTo>
                    <a:lnTo>
                      <a:pt x="409" y="541"/>
                    </a:lnTo>
                    <a:lnTo>
                      <a:pt x="393" y="499"/>
                    </a:lnTo>
                    <a:lnTo>
                      <a:pt x="377" y="480"/>
                    </a:lnTo>
                    <a:lnTo>
                      <a:pt x="371" y="457"/>
                    </a:lnTo>
                    <a:lnTo>
                      <a:pt x="355" y="451"/>
                    </a:lnTo>
                    <a:lnTo>
                      <a:pt x="325" y="441"/>
                    </a:lnTo>
                    <a:lnTo>
                      <a:pt x="306" y="416"/>
                    </a:lnTo>
                    <a:lnTo>
                      <a:pt x="287" y="403"/>
                    </a:lnTo>
                    <a:lnTo>
                      <a:pt x="287" y="389"/>
                    </a:lnTo>
                    <a:lnTo>
                      <a:pt x="277" y="370"/>
                    </a:lnTo>
                    <a:lnTo>
                      <a:pt x="271" y="363"/>
                    </a:lnTo>
                    <a:lnTo>
                      <a:pt x="242" y="354"/>
                    </a:lnTo>
                    <a:lnTo>
                      <a:pt x="187" y="303"/>
                    </a:lnTo>
                    <a:lnTo>
                      <a:pt x="161" y="296"/>
                    </a:lnTo>
                    <a:lnTo>
                      <a:pt x="155" y="277"/>
                    </a:lnTo>
                    <a:lnTo>
                      <a:pt x="132" y="261"/>
                    </a:lnTo>
                    <a:lnTo>
                      <a:pt x="120" y="225"/>
                    </a:lnTo>
                    <a:lnTo>
                      <a:pt x="100" y="209"/>
                    </a:lnTo>
                    <a:lnTo>
                      <a:pt x="94" y="196"/>
                    </a:lnTo>
                    <a:lnTo>
                      <a:pt x="58" y="190"/>
                    </a:lnTo>
                    <a:lnTo>
                      <a:pt x="13" y="167"/>
                    </a:lnTo>
                    <a:lnTo>
                      <a:pt x="0" y="154"/>
                    </a:lnTo>
                    <a:lnTo>
                      <a:pt x="16" y="118"/>
                    </a:lnTo>
                    <a:lnTo>
                      <a:pt x="26" y="109"/>
                    </a:lnTo>
                    <a:lnTo>
                      <a:pt x="35" y="96"/>
                    </a:lnTo>
                    <a:lnTo>
                      <a:pt x="39" y="89"/>
                    </a:lnTo>
                    <a:lnTo>
                      <a:pt x="35" y="86"/>
                    </a:lnTo>
                    <a:lnTo>
                      <a:pt x="84" y="64"/>
                    </a:lnTo>
                    <a:lnTo>
                      <a:pt x="100" y="64"/>
                    </a:lnTo>
                    <a:lnTo>
                      <a:pt x="100" y="54"/>
                    </a:lnTo>
                    <a:lnTo>
                      <a:pt x="145" y="32"/>
                    </a:lnTo>
                    <a:lnTo>
                      <a:pt x="148" y="25"/>
                    </a:lnTo>
                    <a:lnTo>
                      <a:pt x="158" y="25"/>
                    </a:lnTo>
                    <a:lnTo>
                      <a:pt x="377" y="0"/>
                    </a:lnTo>
                    <a:lnTo>
                      <a:pt x="377" y="6"/>
                    </a:lnTo>
                    <a:lnTo>
                      <a:pt x="377" y="16"/>
                    </a:lnTo>
                    <a:lnTo>
                      <a:pt x="381" y="22"/>
                    </a:lnTo>
                    <a:lnTo>
                      <a:pt x="397" y="13"/>
                    </a:lnTo>
                    <a:lnTo>
                      <a:pt x="432" y="38"/>
                    </a:lnTo>
                    <a:lnTo>
                      <a:pt x="435" y="64"/>
                    </a:lnTo>
                    <a:lnTo>
                      <a:pt x="625" y="41"/>
                    </a:lnTo>
                    <a:lnTo>
                      <a:pt x="851" y="196"/>
                    </a:lnTo>
                    <a:lnTo>
                      <a:pt x="841" y="202"/>
                    </a:lnTo>
                    <a:lnTo>
                      <a:pt x="822" y="212"/>
                    </a:lnTo>
                    <a:lnTo>
                      <a:pt x="809" y="234"/>
                    </a:lnTo>
                    <a:lnTo>
                      <a:pt x="780" y="277"/>
                    </a:lnTo>
                    <a:lnTo>
                      <a:pt x="774" y="293"/>
                    </a:lnTo>
                    <a:lnTo>
                      <a:pt x="763" y="319"/>
                    </a:lnTo>
                    <a:lnTo>
                      <a:pt x="767" y="338"/>
                    </a:lnTo>
                    <a:lnTo>
                      <a:pt x="763" y="357"/>
                    </a:lnTo>
                    <a:lnTo>
                      <a:pt x="760" y="363"/>
                    </a:lnTo>
                    <a:lnTo>
                      <a:pt x="754" y="376"/>
                    </a:lnTo>
                    <a:lnTo>
                      <a:pt x="741" y="376"/>
                    </a:lnTo>
                    <a:lnTo>
                      <a:pt x="731" y="386"/>
                    </a:lnTo>
                    <a:lnTo>
                      <a:pt x="722" y="395"/>
                    </a:lnTo>
                    <a:lnTo>
                      <a:pt x="709" y="419"/>
                    </a:lnTo>
                    <a:lnTo>
                      <a:pt x="699" y="432"/>
                    </a:lnTo>
                    <a:lnTo>
                      <a:pt x="674" y="454"/>
                    </a:lnTo>
                    <a:lnTo>
                      <a:pt x="658" y="476"/>
                    </a:lnTo>
                    <a:lnTo>
                      <a:pt x="642" y="489"/>
                    </a:lnTo>
                    <a:lnTo>
                      <a:pt x="622" y="505"/>
                    </a:lnTo>
                    <a:lnTo>
                      <a:pt x="609" y="515"/>
                    </a:lnTo>
                    <a:lnTo>
                      <a:pt x="599" y="524"/>
                    </a:lnTo>
                    <a:lnTo>
                      <a:pt x="583" y="534"/>
                    </a:lnTo>
                    <a:lnTo>
                      <a:pt x="570" y="537"/>
                    </a:lnTo>
                    <a:lnTo>
                      <a:pt x="567" y="545"/>
                    </a:lnTo>
                    <a:lnTo>
                      <a:pt x="567" y="551"/>
                    </a:lnTo>
                    <a:lnTo>
                      <a:pt x="567" y="554"/>
                    </a:lnTo>
                    <a:lnTo>
                      <a:pt x="558" y="567"/>
                    </a:lnTo>
                    <a:lnTo>
                      <a:pt x="545" y="583"/>
                    </a:lnTo>
                    <a:lnTo>
                      <a:pt x="532" y="583"/>
                    </a:lnTo>
                    <a:lnTo>
                      <a:pt x="529" y="586"/>
                    </a:lnTo>
                    <a:lnTo>
                      <a:pt x="526" y="589"/>
                    </a:lnTo>
                    <a:lnTo>
                      <a:pt x="529" y="593"/>
                    </a:lnTo>
                    <a:lnTo>
                      <a:pt x="535" y="596"/>
                    </a:lnTo>
                    <a:lnTo>
                      <a:pt x="542" y="599"/>
                    </a:lnTo>
                    <a:lnTo>
                      <a:pt x="538" y="608"/>
                    </a:lnTo>
                    <a:lnTo>
                      <a:pt x="529" y="612"/>
                    </a:lnTo>
                    <a:lnTo>
                      <a:pt x="516" y="628"/>
                    </a:lnTo>
                    <a:lnTo>
                      <a:pt x="510" y="637"/>
                    </a:lnTo>
                    <a:lnTo>
                      <a:pt x="510" y="64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206">
                <a:extLst>
                  <a:ext uri="{FF2B5EF4-FFF2-40B4-BE49-F238E27FC236}">
                    <a16:creationId xmlns:a16="http://schemas.microsoft.com/office/drawing/2014/main" id="{85D7E9D1-59D4-41E2-A776-AD0E0FAEAADA}"/>
                  </a:ext>
                </a:extLst>
              </p:cNvPr>
              <p:cNvSpPr>
                <a:spLocks/>
              </p:cNvSpPr>
              <p:nvPr/>
            </p:nvSpPr>
            <p:spPr bwMode="gray">
              <a:xfrm>
                <a:off x="6695758" y="4162743"/>
                <a:ext cx="722313" cy="744537"/>
              </a:xfrm>
              <a:custGeom>
                <a:avLst/>
                <a:gdLst>
                  <a:gd name="T0" fmla="*/ 31 w 909"/>
                  <a:gd name="T1" fmla="*/ 125 h 938"/>
                  <a:gd name="T2" fmla="*/ 36 w 909"/>
                  <a:gd name="T3" fmla="*/ 135 h 938"/>
                  <a:gd name="T4" fmla="*/ 41 w 909"/>
                  <a:gd name="T5" fmla="*/ 141 h 938"/>
                  <a:gd name="T6" fmla="*/ 43 w 909"/>
                  <a:gd name="T7" fmla="*/ 149 h 938"/>
                  <a:gd name="T8" fmla="*/ 47 w 909"/>
                  <a:gd name="T9" fmla="*/ 155 h 938"/>
                  <a:gd name="T10" fmla="*/ 42 w 909"/>
                  <a:gd name="T11" fmla="*/ 167 h 938"/>
                  <a:gd name="T12" fmla="*/ 40 w 909"/>
                  <a:gd name="T13" fmla="*/ 182 h 938"/>
                  <a:gd name="T14" fmla="*/ 45 w 909"/>
                  <a:gd name="T15" fmla="*/ 207 h 938"/>
                  <a:gd name="T16" fmla="*/ 51 w 909"/>
                  <a:gd name="T17" fmla="*/ 220 h 938"/>
                  <a:gd name="T18" fmla="*/ 55 w 909"/>
                  <a:gd name="T19" fmla="*/ 226 h 938"/>
                  <a:gd name="T20" fmla="*/ 58 w 909"/>
                  <a:gd name="T21" fmla="*/ 233 h 938"/>
                  <a:gd name="T22" fmla="*/ 179 w 909"/>
                  <a:gd name="T23" fmla="*/ 232 h 938"/>
                  <a:gd name="T24" fmla="*/ 187 w 909"/>
                  <a:gd name="T25" fmla="*/ 235 h 938"/>
                  <a:gd name="T26" fmla="*/ 184 w 909"/>
                  <a:gd name="T27" fmla="*/ 217 h 938"/>
                  <a:gd name="T28" fmla="*/ 186 w 909"/>
                  <a:gd name="T29" fmla="*/ 211 h 938"/>
                  <a:gd name="T30" fmla="*/ 198 w 909"/>
                  <a:gd name="T31" fmla="*/ 212 h 938"/>
                  <a:gd name="T32" fmla="*/ 209 w 909"/>
                  <a:gd name="T33" fmla="*/ 212 h 938"/>
                  <a:gd name="T34" fmla="*/ 207 w 909"/>
                  <a:gd name="T35" fmla="*/ 199 h 938"/>
                  <a:gd name="T36" fmla="*/ 207 w 909"/>
                  <a:gd name="T37" fmla="*/ 189 h 938"/>
                  <a:gd name="T38" fmla="*/ 215 w 909"/>
                  <a:gd name="T39" fmla="*/ 163 h 938"/>
                  <a:gd name="T40" fmla="*/ 221 w 909"/>
                  <a:gd name="T41" fmla="*/ 149 h 938"/>
                  <a:gd name="T42" fmla="*/ 227 w 909"/>
                  <a:gd name="T43" fmla="*/ 144 h 938"/>
                  <a:gd name="T44" fmla="*/ 225 w 909"/>
                  <a:gd name="T45" fmla="*/ 141 h 938"/>
                  <a:gd name="T46" fmla="*/ 223 w 909"/>
                  <a:gd name="T47" fmla="*/ 140 h 938"/>
                  <a:gd name="T48" fmla="*/ 215 w 909"/>
                  <a:gd name="T49" fmla="*/ 137 h 938"/>
                  <a:gd name="T50" fmla="*/ 211 w 909"/>
                  <a:gd name="T51" fmla="*/ 125 h 938"/>
                  <a:gd name="T52" fmla="*/ 199 w 909"/>
                  <a:gd name="T53" fmla="*/ 114 h 938"/>
                  <a:gd name="T54" fmla="*/ 191 w 909"/>
                  <a:gd name="T55" fmla="*/ 99 h 938"/>
                  <a:gd name="T56" fmla="*/ 186 w 909"/>
                  <a:gd name="T57" fmla="*/ 92 h 938"/>
                  <a:gd name="T58" fmla="*/ 174 w 909"/>
                  <a:gd name="T59" fmla="*/ 83 h 938"/>
                  <a:gd name="T60" fmla="*/ 169 w 909"/>
                  <a:gd name="T61" fmla="*/ 76 h 938"/>
                  <a:gd name="T62" fmla="*/ 165 w 909"/>
                  <a:gd name="T63" fmla="*/ 70 h 938"/>
                  <a:gd name="T64" fmla="*/ 144 w 909"/>
                  <a:gd name="T65" fmla="*/ 55 h 938"/>
                  <a:gd name="T66" fmla="*/ 136 w 909"/>
                  <a:gd name="T67" fmla="*/ 48 h 938"/>
                  <a:gd name="T68" fmla="*/ 127 w 909"/>
                  <a:gd name="T69" fmla="*/ 35 h 938"/>
                  <a:gd name="T70" fmla="*/ 121 w 909"/>
                  <a:gd name="T71" fmla="*/ 28 h 938"/>
                  <a:gd name="T72" fmla="*/ 100 w 909"/>
                  <a:gd name="T73" fmla="*/ 21 h 938"/>
                  <a:gd name="T74" fmla="*/ 101 w 909"/>
                  <a:gd name="T75" fmla="*/ 8 h 938"/>
                  <a:gd name="T76" fmla="*/ 106 w 909"/>
                  <a:gd name="T77" fmla="*/ 3 h 938"/>
                  <a:gd name="T78" fmla="*/ 106 w 909"/>
                  <a:gd name="T79" fmla="*/ 0 h 938"/>
                  <a:gd name="T80" fmla="*/ 0 w 909"/>
                  <a:gd name="T81" fmla="*/ 14 h 9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09" h="938">
                    <a:moveTo>
                      <a:pt x="0" y="56"/>
                    </a:moveTo>
                    <a:lnTo>
                      <a:pt x="123" y="497"/>
                    </a:lnTo>
                    <a:lnTo>
                      <a:pt x="132" y="507"/>
                    </a:lnTo>
                    <a:lnTo>
                      <a:pt x="142" y="538"/>
                    </a:lnTo>
                    <a:lnTo>
                      <a:pt x="148" y="554"/>
                    </a:lnTo>
                    <a:lnTo>
                      <a:pt x="164" y="561"/>
                    </a:lnTo>
                    <a:lnTo>
                      <a:pt x="174" y="574"/>
                    </a:lnTo>
                    <a:lnTo>
                      <a:pt x="171" y="593"/>
                    </a:lnTo>
                    <a:lnTo>
                      <a:pt x="188" y="613"/>
                    </a:lnTo>
                    <a:lnTo>
                      <a:pt x="185" y="620"/>
                    </a:lnTo>
                    <a:lnTo>
                      <a:pt x="168" y="639"/>
                    </a:lnTo>
                    <a:lnTo>
                      <a:pt x="168" y="667"/>
                    </a:lnTo>
                    <a:lnTo>
                      <a:pt x="155" y="693"/>
                    </a:lnTo>
                    <a:lnTo>
                      <a:pt x="158" y="728"/>
                    </a:lnTo>
                    <a:lnTo>
                      <a:pt x="181" y="777"/>
                    </a:lnTo>
                    <a:lnTo>
                      <a:pt x="178" y="828"/>
                    </a:lnTo>
                    <a:lnTo>
                      <a:pt x="197" y="860"/>
                    </a:lnTo>
                    <a:lnTo>
                      <a:pt x="201" y="877"/>
                    </a:lnTo>
                    <a:lnTo>
                      <a:pt x="204" y="887"/>
                    </a:lnTo>
                    <a:lnTo>
                      <a:pt x="220" y="903"/>
                    </a:lnTo>
                    <a:lnTo>
                      <a:pt x="220" y="916"/>
                    </a:lnTo>
                    <a:lnTo>
                      <a:pt x="229" y="932"/>
                    </a:lnTo>
                    <a:lnTo>
                      <a:pt x="706" y="903"/>
                    </a:lnTo>
                    <a:lnTo>
                      <a:pt x="715" y="925"/>
                    </a:lnTo>
                    <a:lnTo>
                      <a:pt x="722" y="935"/>
                    </a:lnTo>
                    <a:lnTo>
                      <a:pt x="745" y="938"/>
                    </a:lnTo>
                    <a:lnTo>
                      <a:pt x="752" y="913"/>
                    </a:lnTo>
                    <a:lnTo>
                      <a:pt x="735" y="867"/>
                    </a:lnTo>
                    <a:lnTo>
                      <a:pt x="739" y="851"/>
                    </a:lnTo>
                    <a:lnTo>
                      <a:pt x="742" y="844"/>
                    </a:lnTo>
                    <a:lnTo>
                      <a:pt x="758" y="835"/>
                    </a:lnTo>
                    <a:lnTo>
                      <a:pt x="790" y="848"/>
                    </a:lnTo>
                    <a:lnTo>
                      <a:pt x="822" y="851"/>
                    </a:lnTo>
                    <a:lnTo>
                      <a:pt x="835" y="848"/>
                    </a:lnTo>
                    <a:lnTo>
                      <a:pt x="832" y="812"/>
                    </a:lnTo>
                    <a:lnTo>
                      <a:pt x="825" y="793"/>
                    </a:lnTo>
                    <a:lnTo>
                      <a:pt x="825" y="771"/>
                    </a:lnTo>
                    <a:lnTo>
                      <a:pt x="828" y="755"/>
                    </a:lnTo>
                    <a:lnTo>
                      <a:pt x="854" y="680"/>
                    </a:lnTo>
                    <a:lnTo>
                      <a:pt x="860" y="651"/>
                    </a:lnTo>
                    <a:lnTo>
                      <a:pt x="870" y="623"/>
                    </a:lnTo>
                    <a:lnTo>
                      <a:pt x="884" y="593"/>
                    </a:lnTo>
                    <a:lnTo>
                      <a:pt x="900" y="577"/>
                    </a:lnTo>
                    <a:lnTo>
                      <a:pt x="906" y="574"/>
                    </a:lnTo>
                    <a:lnTo>
                      <a:pt x="909" y="564"/>
                    </a:lnTo>
                    <a:lnTo>
                      <a:pt x="900" y="561"/>
                    </a:lnTo>
                    <a:lnTo>
                      <a:pt x="897" y="554"/>
                    </a:lnTo>
                    <a:lnTo>
                      <a:pt x="890" y="558"/>
                    </a:lnTo>
                    <a:lnTo>
                      <a:pt x="864" y="554"/>
                    </a:lnTo>
                    <a:lnTo>
                      <a:pt x="857" y="548"/>
                    </a:lnTo>
                    <a:lnTo>
                      <a:pt x="851" y="538"/>
                    </a:lnTo>
                    <a:lnTo>
                      <a:pt x="841" y="497"/>
                    </a:lnTo>
                    <a:lnTo>
                      <a:pt x="819" y="468"/>
                    </a:lnTo>
                    <a:lnTo>
                      <a:pt x="796" y="455"/>
                    </a:lnTo>
                    <a:lnTo>
                      <a:pt x="780" y="413"/>
                    </a:lnTo>
                    <a:lnTo>
                      <a:pt x="764" y="394"/>
                    </a:lnTo>
                    <a:lnTo>
                      <a:pt x="758" y="371"/>
                    </a:lnTo>
                    <a:lnTo>
                      <a:pt x="742" y="365"/>
                    </a:lnTo>
                    <a:lnTo>
                      <a:pt x="712" y="355"/>
                    </a:lnTo>
                    <a:lnTo>
                      <a:pt x="693" y="330"/>
                    </a:lnTo>
                    <a:lnTo>
                      <a:pt x="674" y="317"/>
                    </a:lnTo>
                    <a:lnTo>
                      <a:pt x="674" y="303"/>
                    </a:lnTo>
                    <a:lnTo>
                      <a:pt x="664" y="284"/>
                    </a:lnTo>
                    <a:lnTo>
                      <a:pt x="658" y="277"/>
                    </a:lnTo>
                    <a:lnTo>
                      <a:pt x="629" y="268"/>
                    </a:lnTo>
                    <a:lnTo>
                      <a:pt x="574" y="217"/>
                    </a:lnTo>
                    <a:lnTo>
                      <a:pt x="548" y="210"/>
                    </a:lnTo>
                    <a:lnTo>
                      <a:pt x="542" y="191"/>
                    </a:lnTo>
                    <a:lnTo>
                      <a:pt x="519" y="175"/>
                    </a:lnTo>
                    <a:lnTo>
                      <a:pt x="507" y="139"/>
                    </a:lnTo>
                    <a:lnTo>
                      <a:pt x="487" y="123"/>
                    </a:lnTo>
                    <a:lnTo>
                      <a:pt x="481" y="110"/>
                    </a:lnTo>
                    <a:lnTo>
                      <a:pt x="445" y="104"/>
                    </a:lnTo>
                    <a:lnTo>
                      <a:pt x="400" y="81"/>
                    </a:lnTo>
                    <a:lnTo>
                      <a:pt x="387" y="68"/>
                    </a:lnTo>
                    <a:lnTo>
                      <a:pt x="403" y="32"/>
                    </a:lnTo>
                    <a:lnTo>
                      <a:pt x="413" y="23"/>
                    </a:lnTo>
                    <a:lnTo>
                      <a:pt x="422" y="10"/>
                    </a:lnTo>
                    <a:lnTo>
                      <a:pt x="426" y="3"/>
                    </a:lnTo>
                    <a:lnTo>
                      <a:pt x="422" y="0"/>
                    </a:lnTo>
                    <a:lnTo>
                      <a:pt x="171" y="36"/>
                    </a:lnTo>
                    <a:lnTo>
                      <a:pt x="0" y="56"/>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207">
                <a:extLst>
                  <a:ext uri="{FF2B5EF4-FFF2-40B4-BE49-F238E27FC236}">
                    <a16:creationId xmlns:a16="http://schemas.microsoft.com/office/drawing/2014/main" id="{837EFB6E-CAE9-47EA-994E-224E5175BD93}"/>
                  </a:ext>
                </a:extLst>
              </p:cNvPr>
              <p:cNvSpPr>
                <a:spLocks/>
              </p:cNvSpPr>
              <p:nvPr/>
            </p:nvSpPr>
            <p:spPr bwMode="gray">
              <a:xfrm>
                <a:off x="6486208" y="4824730"/>
                <a:ext cx="1201738" cy="908050"/>
              </a:xfrm>
              <a:custGeom>
                <a:avLst/>
                <a:gdLst>
                  <a:gd name="T0" fmla="*/ 0 w 1515"/>
                  <a:gd name="T1" fmla="*/ 25 h 1144"/>
                  <a:gd name="T2" fmla="*/ 0 w 1515"/>
                  <a:gd name="T3" fmla="*/ 30 h 1144"/>
                  <a:gd name="T4" fmla="*/ 7 w 1515"/>
                  <a:gd name="T5" fmla="*/ 37 h 1144"/>
                  <a:gd name="T6" fmla="*/ 9 w 1515"/>
                  <a:gd name="T7" fmla="*/ 46 h 1144"/>
                  <a:gd name="T8" fmla="*/ 13 w 1515"/>
                  <a:gd name="T9" fmla="*/ 50 h 1144"/>
                  <a:gd name="T10" fmla="*/ 10 w 1515"/>
                  <a:gd name="T11" fmla="*/ 58 h 1144"/>
                  <a:gd name="T12" fmla="*/ 20 w 1515"/>
                  <a:gd name="T13" fmla="*/ 54 h 1144"/>
                  <a:gd name="T14" fmla="*/ 26 w 1515"/>
                  <a:gd name="T15" fmla="*/ 47 h 1144"/>
                  <a:gd name="T16" fmla="*/ 32 w 1515"/>
                  <a:gd name="T17" fmla="*/ 46 h 1144"/>
                  <a:gd name="T18" fmla="*/ 28 w 1515"/>
                  <a:gd name="T19" fmla="*/ 53 h 1144"/>
                  <a:gd name="T20" fmla="*/ 57 w 1515"/>
                  <a:gd name="T21" fmla="*/ 44 h 1144"/>
                  <a:gd name="T22" fmla="*/ 56 w 1515"/>
                  <a:gd name="T23" fmla="*/ 49 h 1144"/>
                  <a:gd name="T24" fmla="*/ 76 w 1515"/>
                  <a:gd name="T25" fmla="*/ 54 h 1144"/>
                  <a:gd name="T26" fmla="*/ 88 w 1515"/>
                  <a:gd name="T27" fmla="*/ 56 h 1144"/>
                  <a:gd name="T28" fmla="*/ 96 w 1515"/>
                  <a:gd name="T29" fmla="*/ 58 h 1144"/>
                  <a:gd name="T30" fmla="*/ 96 w 1515"/>
                  <a:gd name="T31" fmla="*/ 61 h 1144"/>
                  <a:gd name="T32" fmla="*/ 109 w 1515"/>
                  <a:gd name="T33" fmla="*/ 74 h 1144"/>
                  <a:gd name="T34" fmla="*/ 107 w 1515"/>
                  <a:gd name="T35" fmla="*/ 78 h 1144"/>
                  <a:gd name="T36" fmla="*/ 105 w 1515"/>
                  <a:gd name="T37" fmla="*/ 80 h 1144"/>
                  <a:gd name="T38" fmla="*/ 125 w 1515"/>
                  <a:gd name="T39" fmla="*/ 74 h 1144"/>
                  <a:gd name="T40" fmla="*/ 152 w 1515"/>
                  <a:gd name="T41" fmla="*/ 63 h 1144"/>
                  <a:gd name="T42" fmla="*/ 153 w 1515"/>
                  <a:gd name="T43" fmla="*/ 54 h 1144"/>
                  <a:gd name="T44" fmla="*/ 188 w 1515"/>
                  <a:gd name="T45" fmla="*/ 66 h 1144"/>
                  <a:gd name="T46" fmla="*/ 211 w 1515"/>
                  <a:gd name="T47" fmla="*/ 86 h 1144"/>
                  <a:gd name="T48" fmla="*/ 227 w 1515"/>
                  <a:gd name="T49" fmla="*/ 93 h 1144"/>
                  <a:gd name="T50" fmla="*/ 236 w 1515"/>
                  <a:gd name="T51" fmla="*/ 109 h 1144"/>
                  <a:gd name="T52" fmla="*/ 234 w 1515"/>
                  <a:gd name="T53" fmla="*/ 147 h 1144"/>
                  <a:gd name="T54" fmla="*/ 244 w 1515"/>
                  <a:gd name="T55" fmla="*/ 167 h 1144"/>
                  <a:gd name="T56" fmla="*/ 242 w 1515"/>
                  <a:gd name="T57" fmla="*/ 154 h 1144"/>
                  <a:gd name="T58" fmla="*/ 250 w 1515"/>
                  <a:gd name="T59" fmla="*/ 158 h 1144"/>
                  <a:gd name="T60" fmla="*/ 254 w 1515"/>
                  <a:gd name="T61" fmla="*/ 154 h 1144"/>
                  <a:gd name="T62" fmla="*/ 254 w 1515"/>
                  <a:gd name="T63" fmla="*/ 162 h 1144"/>
                  <a:gd name="T64" fmla="*/ 247 w 1515"/>
                  <a:gd name="T65" fmla="*/ 175 h 1144"/>
                  <a:gd name="T66" fmla="*/ 254 w 1515"/>
                  <a:gd name="T67" fmla="*/ 187 h 1144"/>
                  <a:gd name="T68" fmla="*/ 273 w 1515"/>
                  <a:gd name="T69" fmla="*/ 209 h 1144"/>
                  <a:gd name="T70" fmla="*/ 279 w 1515"/>
                  <a:gd name="T71" fmla="*/ 211 h 1144"/>
                  <a:gd name="T72" fmla="*/ 288 w 1515"/>
                  <a:gd name="T73" fmla="*/ 227 h 1144"/>
                  <a:gd name="T74" fmla="*/ 303 w 1515"/>
                  <a:gd name="T75" fmla="*/ 252 h 1144"/>
                  <a:gd name="T76" fmla="*/ 331 w 1515"/>
                  <a:gd name="T77" fmla="*/ 272 h 1144"/>
                  <a:gd name="T78" fmla="*/ 341 w 1515"/>
                  <a:gd name="T79" fmla="*/ 277 h 1144"/>
                  <a:gd name="T80" fmla="*/ 338 w 1515"/>
                  <a:gd name="T81" fmla="*/ 280 h 1144"/>
                  <a:gd name="T82" fmla="*/ 335 w 1515"/>
                  <a:gd name="T83" fmla="*/ 282 h 1144"/>
                  <a:gd name="T84" fmla="*/ 345 w 1515"/>
                  <a:gd name="T85" fmla="*/ 285 h 1144"/>
                  <a:gd name="T86" fmla="*/ 373 w 1515"/>
                  <a:gd name="T87" fmla="*/ 269 h 1144"/>
                  <a:gd name="T88" fmla="*/ 371 w 1515"/>
                  <a:gd name="T89" fmla="*/ 253 h 1144"/>
                  <a:gd name="T90" fmla="*/ 374 w 1515"/>
                  <a:gd name="T91" fmla="*/ 228 h 1144"/>
                  <a:gd name="T92" fmla="*/ 370 w 1515"/>
                  <a:gd name="T93" fmla="*/ 188 h 1144"/>
                  <a:gd name="T94" fmla="*/ 348 w 1515"/>
                  <a:gd name="T95" fmla="*/ 148 h 1144"/>
                  <a:gd name="T96" fmla="*/ 337 w 1515"/>
                  <a:gd name="T97" fmla="*/ 130 h 1144"/>
                  <a:gd name="T98" fmla="*/ 337 w 1515"/>
                  <a:gd name="T99" fmla="*/ 116 h 1144"/>
                  <a:gd name="T100" fmla="*/ 317 w 1515"/>
                  <a:gd name="T101" fmla="*/ 89 h 1144"/>
                  <a:gd name="T102" fmla="*/ 303 w 1515"/>
                  <a:gd name="T103" fmla="*/ 72 h 1144"/>
                  <a:gd name="T104" fmla="*/ 282 w 1515"/>
                  <a:gd name="T105" fmla="*/ 25 h 1144"/>
                  <a:gd name="T106" fmla="*/ 278 w 1515"/>
                  <a:gd name="T107" fmla="*/ 19 h 1144"/>
                  <a:gd name="T108" fmla="*/ 271 w 1515"/>
                  <a:gd name="T109" fmla="*/ 4 h 1144"/>
                  <a:gd name="T110" fmla="*/ 251 w 1515"/>
                  <a:gd name="T111" fmla="*/ 3 h 1144"/>
                  <a:gd name="T112" fmla="*/ 254 w 1515"/>
                  <a:gd name="T113" fmla="*/ 20 h 1144"/>
                  <a:gd name="T114" fmla="*/ 244 w 1515"/>
                  <a:gd name="T115" fmla="*/ 23 h 1144"/>
                  <a:gd name="T116" fmla="*/ 121 w 1515"/>
                  <a:gd name="T117" fmla="*/ 21 h 1144"/>
                  <a:gd name="T118" fmla="*/ 116 w 1515"/>
                  <a:gd name="T119" fmla="*/ 11 h 11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15" h="1144">
                    <a:moveTo>
                      <a:pt x="465" y="42"/>
                    </a:moveTo>
                    <a:lnTo>
                      <a:pt x="3" y="84"/>
                    </a:lnTo>
                    <a:lnTo>
                      <a:pt x="3" y="97"/>
                    </a:lnTo>
                    <a:lnTo>
                      <a:pt x="3" y="100"/>
                    </a:lnTo>
                    <a:lnTo>
                      <a:pt x="0" y="106"/>
                    </a:lnTo>
                    <a:lnTo>
                      <a:pt x="0" y="119"/>
                    </a:lnTo>
                    <a:lnTo>
                      <a:pt x="16" y="138"/>
                    </a:lnTo>
                    <a:lnTo>
                      <a:pt x="23" y="148"/>
                    </a:lnTo>
                    <a:lnTo>
                      <a:pt x="30" y="148"/>
                    </a:lnTo>
                    <a:lnTo>
                      <a:pt x="43" y="158"/>
                    </a:lnTo>
                    <a:lnTo>
                      <a:pt x="46" y="167"/>
                    </a:lnTo>
                    <a:lnTo>
                      <a:pt x="39" y="184"/>
                    </a:lnTo>
                    <a:lnTo>
                      <a:pt x="39" y="191"/>
                    </a:lnTo>
                    <a:lnTo>
                      <a:pt x="49" y="197"/>
                    </a:lnTo>
                    <a:lnTo>
                      <a:pt x="52" y="200"/>
                    </a:lnTo>
                    <a:lnTo>
                      <a:pt x="52" y="207"/>
                    </a:lnTo>
                    <a:lnTo>
                      <a:pt x="39" y="213"/>
                    </a:lnTo>
                    <a:lnTo>
                      <a:pt x="43" y="229"/>
                    </a:lnTo>
                    <a:lnTo>
                      <a:pt x="46" y="229"/>
                    </a:lnTo>
                    <a:lnTo>
                      <a:pt x="71" y="223"/>
                    </a:lnTo>
                    <a:lnTo>
                      <a:pt x="81" y="216"/>
                    </a:lnTo>
                    <a:lnTo>
                      <a:pt x="91" y="191"/>
                    </a:lnTo>
                    <a:lnTo>
                      <a:pt x="97" y="181"/>
                    </a:lnTo>
                    <a:lnTo>
                      <a:pt x="107" y="187"/>
                    </a:lnTo>
                    <a:lnTo>
                      <a:pt x="116" y="187"/>
                    </a:lnTo>
                    <a:lnTo>
                      <a:pt x="119" y="181"/>
                    </a:lnTo>
                    <a:lnTo>
                      <a:pt x="129" y="184"/>
                    </a:lnTo>
                    <a:lnTo>
                      <a:pt x="126" y="191"/>
                    </a:lnTo>
                    <a:lnTo>
                      <a:pt x="110" y="207"/>
                    </a:lnTo>
                    <a:lnTo>
                      <a:pt x="113" y="210"/>
                    </a:lnTo>
                    <a:lnTo>
                      <a:pt x="126" y="203"/>
                    </a:lnTo>
                    <a:lnTo>
                      <a:pt x="148" y="200"/>
                    </a:lnTo>
                    <a:lnTo>
                      <a:pt x="229" y="174"/>
                    </a:lnTo>
                    <a:lnTo>
                      <a:pt x="242" y="174"/>
                    </a:lnTo>
                    <a:lnTo>
                      <a:pt x="242" y="181"/>
                    </a:lnTo>
                    <a:lnTo>
                      <a:pt x="226" y="194"/>
                    </a:lnTo>
                    <a:lnTo>
                      <a:pt x="235" y="197"/>
                    </a:lnTo>
                    <a:lnTo>
                      <a:pt x="271" y="200"/>
                    </a:lnTo>
                    <a:lnTo>
                      <a:pt x="307" y="213"/>
                    </a:lnTo>
                    <a:lnTo>
                      <a:pt x="342" y="229"/>
                    </a:lnTo>
                    <a:lnTo>
                      <a:pt x="352" y="232"/>
                    </a:lnTo>
                    <a:lnTo>
                      <a:pt x="352" y="223"/>
                    </a:lnTo>
                    <a:lnTo>
                      <a:pt x="358" y="216"/>
                    </a:lnTo>
                    <a:lnTo>
                      <a:pt x="368" y="226"/>
                    </a:lnTo>
                    <a:lnTo>
                      <a:pt x="387" y="232"/>
                    </a:lnTo>
                    <a:lnTo>
                      <a:pt x="393" y="235"/>
                    </a:lnTo>
                    <a:lnTo>
                      <a:pt x="393" y="239"/>
                    </a:lnTo>
                    <a:lnTo>
                      <a:pt x="387" y="242"/>
                    </a:lnTo>
                    <a:lnTo>
                      <a:pt x="390" y="248"/>
                    </a:lnTo>
                    <a:lnTo>
                      <a:pt x="435" y="283"/>
                    </a:lnTo>
                    <a:lnTo>
                      <a:pt x="438" y="296"/>
                    </a:lnTo>
                    <a:lnTo>
                      <a:pt x="438" y="309"/>
                    </a:lnTo>
                    <a:lnTo>
                      <a:pt x="435" y="315"/>
                    </a:lnTo>
                    <a:lnTo>
                      <a:pt x="428" y="309"/>
                    </a:lnTo>
                    <a:lnTo>
                      <a:pt x="422" y="299"/>
                    </a:lnTo>
                    <a:lnTo>
                      <a:pt x="419" y="312"/>
                    </a:lnTo>
                    <a:lnTo>
                      <a:pt x="422" y="320"/>
                    </a:lnTo>
                    <a:lnTo>
                      <a:pt x="432" y="326"/>
                    </a:lnTo>
                    <a:lnTo>
                      <a:pt x="497" y="306"/>
                    </a:lnTo>
                    <a:lnTo>
                      <a:pt x="500" y="296"/>
                    </a:lnTo>
                    <a:lnTo>
                      <a:pt x="522" y="293"/>
                    </a:lnTo>
                    <a:lnTo>
                      <a:pt x="573" y="255"/>
                    </a:lnTo>
                    <a:lnTo>
                      <a:pt x="610" y="251"/>
                    </a:lnTo>
                    <a:lnTo>
                      <a:pt x="610" y="245"/>
                    </a:lnTo>
                    <a:lnTo>
                      <a:pt x="603" y="235"/>
                    </a:lnTo>
                    <a:lnTo>
                      <a:pt x="613" y="213"/>
                    </a:lnTo>
                    <a:lnTo>
                      <a:pt x="670" y="207"/>
                    </a:lnTo>
                    <a:lnTo>
                      <a:pt x="751" y="248"/>
                    </a:lnTo>
                    <a:lnTo>
                      <a:pt x="755" y="261"/>
                    </a:lnTo>
                    <a:lnTo>
                      <a:pt x="777" y="277"/>
                    </a:lnTo>
                    <a:lnTo>
                      <a:pt x="793" y="306"/>
                    </a:lnTo>
                    <a:lnTo>
                      <a:pt x="844" y="342"/>
                    </a:lnTo>
                    <a:lnTo>
                      <a:pt x="854" y="358"/>
                    </a:lnTo>
                    <a:lnTo>
                      <a:pt x="868" y="371"/>
                    </a:lnTo>
                    <a:lnTo>
                      <a:pt x="909" y="371"/>
                    </a:lnTo>
                    <a:lnTo>
                      <a:pt x="938" y="412"/>
                    </a:lnTo>
                    <a:lnTo>
                      <a:pt x="947" y="422"/>
                    </a:lnTo>
                    <a:lnTo>
                      <a:pt x="944" y="435"/>
                    </a:lnTo>
                    <a:lnTo>
                      <a:pt x="957" y="481"/>
                    </a:lnTo>
                    <a:lnTo>
                      <a:pt x="951" y="532"/>
                    </a:lnTo>
                    <a:lnTo>
                      <a:pt x="938" y="586"/>
                    </a:lnTo>
                    <a:lnTo>
                      <a:pt x="941" y="632"/>
                    </a:lnTo>
                    <a:lnTo>
                      <a:pt x="947" y="648"/>
                    </a:lnTo>
                    <a:lnTo>
                      <a:pt x="979" y="667"/>
                    </a:lnTo>
                    <a:lnTo>
                      <a:pt x="989" y="648"/>
                    </a:lnTo>
                    <a:lnTo>
                      <a:pt x="979" y="642"/>
                    </a:lnTo>
                    <a:lnTo>
                      <a:pt x="970" y="613"/>
                    </a:lnTo>
                    <a:lnTo>
                      <a:pt x="973" y="606"/>
                    </a:lnTo>
                    <a:lnTo>
                      <a:pt x="989" y="603"/>
                    </a:lnTo>
                    <a:lnTo>
                      <a:pt x="1003" y="632"/>
                    </a:lnTo>
                    <a:lnTo>
                      <a:pt x="1009" y="632"/>
                    </a:lnTo>
                    <a:lnTo>
                      <a:pt x="1013" y="616"/>
                    </a:lnTo>
                    <a:lnTo>
                      <a:pt x="1019" y="616"/>
                    </a:lnTo>
                    <a:lnTo>
                      <a:pt x="1028" y="619"/>
                    </a:lnTo>
                    <a:lnTo>
                      <a:pt x="1025" y="632"/>
                    </a:lnTo>
                    <a:lnTo>
                      <a:pt x="1019" y="648"/>
                    </a:lnTo>
                    <a:lnTo>
                      <a:pt x="1009" y="661"/>
                    </a:lnTo>
                    <a:lnTo>
                      <a:pt x="995" y="696"/>
                    </a:lnTo>
                    <a:lnTo>
                      <a:pt x="989" y="699"/>
                    </a:lnTo>
                    <a:lnTo>
                      <a:pt x="986" y="715"/>
                    </a:lnTo>
                    <a:lnTo>
                      <a:pt x="999" y="728"/>
                    </a:lnTo>
                    <a:lnTo>
                      <a:pt x="1016" y="745"/>
                    </a:lnTo>
                    <a:lnTo>
                      <a:pt x="1044" y="809"/>
                    </a:lnTo>
                    <a:lnTo>
                      <a:pt x="1086" y="834"/>
                    </a:lnTo>
                    <a:lnTo>
                      <a:pt x="1092" y="834"/>
                    </a:lnTo>
                    <a:lnTo>
                      <a:pt x="1096" y="818"/>
                    </a:lnTo>
                    <a:lnTo>
                      <a:pt x="1108" y="818"/>
                    </a:lnTo>
                    <a:lnTo>
                      <a:pt x="1118" y="844"/>
                    </a:lnTo>
                    <a:lnTo>
                      <a:pt x="1118" y="860"/>
                    </a:lnTo>
                    <a:lnTo>
                      <a:pt x="1134" y="893"/>
                    </a:lnTo>
                    <a:lnTo>
                      <a:pt x="1154" y="906"/>
                    </a:lnTo>
                    <a:lnTo>
                      <a:pt x="1170" y="909"/>
                    </a:lnTo>
                    <a:lnTo>
                      <a:pt x="1205" y="999"/>
                    </a:lnTo>
                    <a:lnTo>
                      <a:pt x="1215" y="1005"/>
                    </a:lnTo>
                    <a:lnTo>
                      <a:pt x="1257" y="1011"/>
                    </a:lnTo>
                    <a:lnTo>
                      <a:pt x="1276" y="1022"/>
                    </a:lnTo>
                    <a:lnTo>
                      <a:pt x="1325" y="1086"/>
                    </a:lnTo>
                    <a:lnTo>
                      <a:pt x="1347" y="1099"/>
                    </a:lnTo>
                    <a:lnTo>
                      <a:pt x="1354" y="1102"/>
                    </a:lnTo>
                    <a:lnTo>
                      <a:pt x="1366" y="1108"/>
                    </a:lnTo>
                    <a:lnTo>
                      <a:pt x="1370" y="1118"/>
                    </a:lnTo>
                    <a:lnTo>
                      <a:pt x="1360" y="1121"/>
                    </a:lnTo>
                    <a:lnTo>
                      <a:pt x="1354" y="1118"/>
                    </a:lnTo>
                    <a:lnTo>
                      <a:pt x="1347" y="1118"/>
                    </a:lnTo>
                    <a:lnTo>
                      <a:pt x="1341" y="1121"/>
                    </a:lnTo>
                    <a:lnTo>
                      <a:pt x="1341" y="1128"/>
                    </a:lnTo>
                    <a:lnTo>
                      <a:pt x="1347" y="1137"/>
                    </a:lnTo>
                    <a:lnTo>
                      <a:pt x="1373" y="1144"/>
                    </a:lnTo>
                    <a:lnTo>
                      <a:pt x="1382" y="1137"/>
                    </a:lnTo>
                    <a:lnTo>
                      <a:pt x="1402" y="1134"/>
                    </a:lnTo>
                    <a:lnTo>
                      <a:pt x="1476" y="1105"/>
                    </a:lnTo>
                    <a:lnTo>
                      <a:pt x="1492" y="1076"/>
                    </a:lnTo>
                    <a:lnTo>
                      <a:pt x="1492" y="1070"/>
                    </a:lnTo>
                    <a:lnTo>
                      <a:pt x="1483" y="1032"/>
                    </a:lnTo>
                    <a:lnTo>
                      <a:pt x="1486" y="1011"/>
                    </a:lnTo>
                    <a:lnTo>
                      <a:pt x="1499" y="976"/>
                    </a:lnTo>
                    <a:lnTo>
                      <a:pt x="1515" y="979"/>
                    </a:lnTo>
                    <a:lnTo>
                      <a:pt x="1499" y="909"/>
                    </a:lnTo>
                    <a:lnTo>
                      <a:pt x="1502" y="870"/>
                    </a:lnTo>
                    <a:lnTo>
                      <a:pt x="1499" y="806"/>
                    </a:lnTo>
                    <a:lnTo>
                      <a:pt x="1483" y="751"/>
                    </a:lnTo>
                    <a:lnTo>
                      <a:pt x="1473" y="731"/>
                    </a:lnTo>
                    <a:lnTo>
                      <a:pt x="1425" y="664"/>
                    </a:lnTo>
                    <a:lnTo>
                      <a:pt x="1392" y="589"/>
                    </a:lnTo>
                    <a:lnTo>
                      <a:pt x="1354" y="538"/>
                    </a:lnTo>
                    <a:lnTo>
                      <a:pt x="1354" y="532"/>
                    </a:lnTo>
                    <a:lnTo>
                      <a:pt x="1350" y="519"/>
                    </a:lnTo>
                    <a:lnTo>
                      <a:pt x="1338" y="493"/>
                    </a:lnTo>
                    <a:lnTo>
                      <a:pt x="1338" y="477"/>
                    </a:lnTo>
                    <a:lnTo>
                      <a:pt x="1350" y="461"/>
                    </a:lnTo>
                    <a:lnTo>
                      <a:pt x="1350" y="451"/>
                    </a:lnTo>
                    <a:lnTo>
                      <a:pt x="1299" y="384"/>
                    </a:lnTo>
                    <a:lnTo>
                      <a:pt x="1269" y="355"/>
                    </a:lnTo>
                    <a:lnTo>
                      <a:pt x="1250" y="342"/>
                    </a:lnTo>
                    <a:lnTo>
                      <a:pt x="1247" y="332"/>
                    </a:lnTo>
                    <a:lnTo>
                      <a:pt x="1212" y="287"/>
                    </a:lnTo>
                    <a:lnTo>
                      <a:pt x="1170" y="213"/>
                    </a:lnTo>
                    <a:lnTo>
                      <a:pt x="1157" y="164"/>
                    </a:lnTo>
                    <a:lnTo>
                      <a:pt x="1131" y="100"/>
                    </a:lnTo>
                    <a:lnTo>
                      <a:pt x="1131" y="90"/>
                    </a:lnTo>
                    <a:lnTo>
                      <a:pt x="1118" y="81"/>
                    </a:lnTo>
                    <a:lnTo>
                      <a:pt x="1112" y="74"/>
                    </a:lnTo>
                    <a:lnTo>
                      <a:pt x="1108" y="29"/>
                    </a:lnTo>
                    <a:lnTo>
                      <a:pt x="1099" y="13"/>
                    </a:lnTo>
                    <a:lnTo>
                      <a:pt x="1086" y="16"/>
                    </a:lnTo>
                    <a:lnTo>
                      <a:pt x="1054" y="13"/>
                    </a:lnTo>
                    <a:lnTo>
                      <a:pt x="1022" y="0"/>
                    </a:lnTo>
                    <a:lnTo>
                      <a:pt x="1006" y="9"/>
                    </a:lnTo>
                    <a:lnTo>
                      <a:pt x="1003" y="16"/>
                    </a:lnTo>
                    <a:lnTo>
                      <a:pt x="999" y="32"/>
                    </a:lnTo>
                    <a:lnTo>
                      <a:pt x="1016" y="78"/>
                    </a:lnTo>
                    <a:lnTo>
                      <a:pt x="1009" y="103"/>
                    </a:lnTo>
                    <a:lnTo>
                      <a:pt x="986" y="100"/>
                    </a:lnTo>
                    <a:lnTo>
                      <a:pt x="979" y="90"/>
                    </a:lnTo>
                    <a:lnTo>
                      <a:pt x="970" y="68"/>
                    </a:lnTo>
                    <a:lnTo>
                      <a:pt x="493" y="97"/>
                    </a:lnTo>
                    <a:lnTo>
                      <a:pt x="484" y="81"/>
                    </a:lnTo>
                    <a:lnTo>
                      <a:pt x="484" y="68"/>
                    </a:lnTo>
                    <a:lnTo>
                      <a:pt x="468" y="52"/>
                    </a:lnTo>
                    <a:lnTo>
                      <a:pt x="465" y="42"/>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Freeform 208">
                <a:extLst>
                  <a:ext uri="{FF2B5EF4-FFF2-40B4-BE49-F238E27FC236}">
                    <a16:creationId xmlns:a16="http://schemas.microsoft.com/office/drawing/2014/main" id="{FE77ABA0-2418-4014-B133-C43C539B72C1}"/>
                  </a:ext>
                </a:extLst>
              </p:cNvPr>
              <p:cNvSpPr>
                <a:spLocks/>
              </p:cNvSpPr>
              <p:nvPr/>
            </p:nvSpPr>
            <p:spPr bwMode="gray">
              <a:xfrm>
                <a:off x="7378383" y="3218180"/>
                <a:ext cx="604838" cy="288925"/>
              </a:xfrm>
              <a:custGeom>
                <a:avLst/>
                <a:gdLst>
                  <a:gd name="T0" fmla="*/ 110 w 761"/>
                  <a:gd name="T1" fmla="*/ 7 h 363"/>
                  <a:gd name="T2" fmla="*/ 6 w 761"/>
                  <a:gd name="T3" fmla="*/ 54 h 363"/>
                  <a:gd name="T4" fmla="*/ 11 w 761"/>
                  <a:gd name="T5" fmla="*/ 50 h 363"/>
                  <a:gd name="T6" fmla="*/ 22 w 761"/>
                  <a:gd name="T7" fmla="*/ 40 h 363"/>
                  <a:gd name="T8" fmla="*/ 28 w 761"/>
                  <a:gd name="T9" fmla="*/ 33 h 363"/>
                  <a:gd name="T10" fmla="*/ 33 w 761"/>
                  <a:gd name="T11" fmla="*/ 31 h 363"/>
                  <a:gd name="T12" fmla="*/ 43 w 761"/>
                  <a:gd name="T13" fmla="*/ 30 h 363"/>
                  <a:gd name="T14" fmla="*/ 58 w 761"/>
                  <a:gd name="T15" fmla="*/ 22 h 363"/>
                  <a:gd name="T16" fmla="*/ 63 w 761"/>
                  <a:gd name="T17" fmla="*/ 24 h 363"/>
                  <a:gd name="T18" fmla="*/ 69 w 761"/>
                  <a:gd name="T19" fmla="*/ 27 h 363"/>
                  <a:gd name="T20" fmla="*/ 75 w 761"/>
                  <a:gd name="T21" fmla="*/ 37 h 363"/>
                  <a:gd name="T22" fmla="*/ 78 w 761"/>
                  <a:gd name="T23" fmla="*/ 37 h 363"/>
                  <a:gd name="T24" fmla="*/ 86 w 761"/>
                  <a:gd name="T25" fmla="*/ 40 h 363"/>
                  <a:gd name="T26" fmla="*/ 88 w 761"/>
                  <a:gd name="T27" fmla="*/ 49 h 363"/>
                  <a:gd name="T28" fmla="*/ 99 w 761"/>
                  <a:gd name="T29" fmla="*/ 52 h 363"/>
                  <a:gd name="T30" fmla="*/ 108 w 761"/>
                  <a:gd name="T31" fmla="*/ 58 h 363"/>
                  <a:gd name="T32" fmla="*/ 102 w 761"/>
                  <a:gd name="T33" fmla="*/ 70 h 363"/>
                  <a:gd name="T34" fmla="*/ 100 w 761"/>
                  <a:gd name="T35" fmla="*/ 84 h 363"/>
                  <a:gd name="T36" fmla="*/ 111 w 761"/>
                  <a:gd name="T37" fmla="*/ 81 h 363"/>
                  <a:gd name="T38" fmla="*/ 118 w 761"/>
                  <a:gd name="T39" fmla="*/ 87 h 363"/>
                  <a:gd name="T40" fmla="*/ 123 w 761"/>
                  <a:gd name="T41" fmla="*/ 85 h 363"/>
                  <a:gd name="T42" fmla="*/ 137 w 761"/>
                  <a:gd name="T43" fmla="*/ 87 h 363"/>
                  <a:gd name="T44" fmla="*/ 144 w 761"/>
                  <a:gd name="T45" fmla="*/ 90 h 363"/>
                  <a:gd name="T46" fmla="*/ 141 w 761"/>
                  <a:gd name="T47" fmla="*/ 86 h 363"/>
                  <a:gd name="T48" fmla="*/ 134 w 761"/>
                  <a:gd name="T49" fmla="*/ 78 h 363"/>
                  <a:gd name="T50" fmla="*/ 134 w 761"/>
                  <a:gd name="T51" fmla="*/ 76 h 363"/>
                  <a:gd name="T52" fmla="*/ 137 w 761"/>
                  <a:gd name="T53" fmla="*/ 74 h 363"/>
                  <a:gd name="T54" fmla="*/ 129 w 761"/>
                  <a:gd name="T55" fmla="*/ 67 h 363"/>
                  <a:gd name="T56" fmla="*/ 125 w 761"/>
                  <a:gd name="T57" fmla="*/ 54 h 363"/>
                  <a:gd name="T58" fmla="*/ 127 w 761"/>
                  <a:gd name="T59" fmla="*/ 40 h 363"/>
                  <a:gd name="T60" fmla="*/ 125 w 761"/>
                  <a:gd name="T61" fmla="*/ 36 h 363"/>
                  <a:gd name="T62" fmla="*/ 125 w 761"/>
                  <a:gd name="T63" fmla="*/ 31 h 363"/>
                  <a:gd name="T64" fmla="*/ 127 w 761"/>
                  <a:gd name="T65" fmla="*/ 26 h 363"/>
                  <a:gd name="T66" fmla="*/ 136 w 761"/>
                  <a:gd name="T67" fmla="*/ 19 h 363"/>
                  <a:gd name="T68" fmla="*/ 141 w 761"/>
                  <a:gd name="T69" fmla="*/ 12 h 363"/>
                  <a:gd name="T70" fmla="*/ 141 w 761"/>
                  <a:gd name="T71" fmla="*/ 20 h 363"/>
                  <a:gd name="T72" fmla="*/ 135 w 761"/>
                  <a:gd name="T73" fmla="*/ 28 h 363"/>
                  <a:gd name="T74" fmla="*/ 136 w 761"/>
                  <a:gd name="T75" fmla="*/ 37 h 363"/>
                  <a:gd name="T76" fmla="*/ 141 w 761"/>
                  <a:gd name="T77" fmla="*/ 48 h 363"/>
                  <a:gd name="T78" fmla="*/ 135 w 761"/>
                  <a:gd name="T79" fmla="*/ 53 h 363"/>
                  <a:gd name="T80" fmla="*/ 141 w 761"/>
                  <a:gd name="T81" fmla="*/ 57 h 363"/>
                  <a:gd name="T82" fmla="*/ 141 w 761"/>
                  <a:gd name="T83" fmla="*/ 63 h 363"/>
                  <a:gd name="T84" fmla="*/ 141 w 761"/>
                  <a:gd name="T85" fmla="*/ 68 h 363"/>
                  <a:gd name="T86" fmla="*/ 150 w 761"/>
                  <a:gd name="T87" fmla="*/ 78 h 363"/>
                  <a:gd name="T88" fmla="*/ 154 w 761"/>
                  <a:gd name="T89" fmla="*/ 76 h 363"/>
                  <a:gd name="T90" fmla="*/ 159 w 761"/>
                  <a:gd name="T91" fmla="*/ 78 h 363"/>
                  <a:gd name="T92" fmla="*/ 162 w 761"/>
                  <a:gd name="T93" fmla="*/ 86 h 363"/>
                  <a:gd name="T94" fmla="*/ 164 w 761"/>
                  <a:gd name="T95" fmla="*/ 91 h 363"/>
                  <a:gd name="T96" fmla="*/ 170 w 761"/>
                  <a:gd name="T97" fmla="*/ 91 h 363"/>
                  <a:gd name="T98" fmla="*/ 186 w 761"/>
                  <a:gd name="T99" fmla="*/ 83 h 363"/>
                  <a:gd name="T100" fmla="*/ 188 w 761"/>
                  <a:gd name="T101" fmla="*/ 78 h 363"/>
                  <a:gd name="T102" fmla="*/ 191 w 761"/>
                  <a:gd name="T103" fmla="*/ 59 h 363"/>
                  <a:gd name="T104" fmla="*/ 145 w 761"/>
                  <a:gd name="T105" fmla="*/ 0 h 3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61" h="363">
                    <a:moveTo>
                      <a:pt x="578" y="0"/>
                    </a:moveTo>
                    <a:lnTo>
                      <a:pt x="440" y="25"/>
                    </a:lnTo>
                    <a:lnTo>
                      <a:pt x="0" y="109"/>
                    </a:lnTo>
                    <a:lnTo>
                      <a:pt x="24" y="215"/>
                    </a:lnTo>
                    <a:lnTo>
                      <a:pt x="30" y="202"/>
                    </a:lnTo>
                    <a:lnTo>
                      <a:pt x="43" y="199"/>
                    </a:lnTo>
                    <a:lnTo>
                      <a:pt x="75" y="161"/>
                    </a:lnTo>
                    <a:lnTo>
                      <a:pt x="88" y="157"/>
                    </a:lnTo>
                    <a:lnTo>
                      <a:pt x="101" y="138"/>
                    </a:lnTo>
                    <a:lnTo>
                      <a:pt x="110" y="132"/>
                    </a:lnTo>
                    <a:lnTo>
                      <a:pt x="120" y="113"/>
                    </a:lnTo>
                    <a:lnTo>
                      <a:pt x="129" y="122"/>
                    </a:lnTo>
                    <a:lnTo>
                      <a:pt x="152" y="125"/>
                    </a:lnTo>
                    <a:lnTo>
                      <a:pt x="172" y="119"/>
                    </a:lnTo>
                    <a:lnTo>
                      <a:pt x="175" y="106"/>
                    </a:lnTo>
                    <a:lnTo>
                      <a:pt x="230" y="86"/>
                    </a:lnTo>
                    <a:lnTo>
                      <a:pt x="239" y="92"/>
                    </a:lnTo>
                    <a:lnTo>
                      <a:pt x="252" y="96"/>
                    </a:lnTo>
                    <a:lnTo>
                      <a:pt x="268" y="89"/>
                    </a:lnTo>
                    <a:lnTo>
                      <a:pt x="274" y="106"/>
                    </a:lnTo>
                    <a:lnTo>
                      <a:pt x="281" y="109"/>
                    </a:lnTo>
                    <a:lnTo>
                      <a:pt x="298" y="148"/>
                    </a:lnTo>
                    <a:lnTo>
                      <a:pt x="311" y="145"/>
                    </a:lnTo>
                    <a:lnTo>
                      <a:pt x="327" y="151"/>
                    </a:lnTo>
                    <a:lnTo>
                      <a:pt x="343" y="157"/>
                    </a:lnTo>
                    <a:lnTo>
                      <a:pt x="333" y="173"/>
                    </a:lnTo>
                    <a:lnTo>
                      <a:pt x="349" y="193"/>
                    </a:lnTo>
                    <a:lnTo>
                      <a:pt x="381" y="193"/>
                    </a:lnTo>
                    <a:lnTo>
                      <a:pt x="394" y="205"/>
                    </a:lnTo>
                    <a:lnTo>
                      <a:pt x="413" y="215"/>
                    </a:lnTo>
                    <a:lnTo>
                      <a:pt x="429" y="231"/>
                    </a:lnTo>
                    <a:lnTo>
                      <a:pt x="426" y="242"/>
                    </a:lnTo>
                    <a:lnTo>
                      <a:pt x="407" y="280"/>
                    </a:lnTo>
                    <a:lnTo>
                      <a:pt x="394" y="312"/>
                    </a:lnTo>
                    <a:lnTo>
                      <a:pt x="397" y="334"/>
                    </a:lnTo>
                    <a:lnTo>
                      <a:pt x="423" y="334"/>
                    </a:lnTo>
                    <a:lnTo>
                      <a:pt x="443" y="322"/>
                    </a:lnTo>
                    <a:lnTo>
                      <a:pt x="459" y="341"/>
                    </a:lnTo>
                    <a:lnTo>
                      <a:pt x="472" y="347"/>
                    </a:lnTo>
                    <a:lnTo>
                      <a:pt x="468" y="341"/>
                    </a:lnTo>
                    <a:lnTo>
                      <a:pt x="491" y="338"/>
                    </a:lnTo>
                    <a:lnTo>
                      <a:pt x="516" y="338"/>
                    </a:lnTo>
                    <a:lnTo>
                      <a:pt x="548" y="347"/>
                    </a:lnTo>
                    <a:lnTo>
                      <a:pt x="564" y="357"/>
                    </a:lnTo>
                    <a:lnTo>
                      <a:pt x="574" y="357"/>
                    </a:lnTo>
                    <a:lnTo>
                      <a:pt x="574" y="347"/>
                    </a:lnTo>
                    <a:lnTo>
                      <a:pt x="564" y="341"/>
                    </a:lnTo>
                    <a:lnTo>
                      <a:pt x="551" y="315"/>
                    </a:lnTo>
                    <a:lnTo>
                      <a:pt x="535" y="312"/>
                    </a:lnTo>
                    <a:lnTo>
                      <a:pt x="532" y="309"/>
                    </a:lnTo>
                    <a:lnTo>
                      <a:pt x="535" y="302"/>
                    </a:lnTo>
                    <a:lnTo>
                      <a:pt x="542" y="302"/>
                    </a:lnTo>
                    <a:lnTo>
                      <a:pt x="548" y="296"/>
                    </a:lnTo>
                    <a:lnTo>
                      <a:pt x="529" y="286"/>
                    </a:lnTo>
                    <a:lnTo>
                      <a:pt x="516" y="267"/>
                    </a:lnTo>
                    <a:lnTo>
                      <a:pt x="507" y="228"/>
                    </a:lnTo>
                    <a:lnTo>
                      <a:pt x="500" y="215"/>
                    </a:lnTo>
                    <a:lnTo>
                      <a:pt x="500" y="196"/>
                    </a:lnTo>
                    <a:lnTo>
                      <a:pt x="507" y="157"/>
                    </a:lnTo>
                    <a:lnTo>
                      <a:pt x="504" y="148"/>
                    </a:lnTo>
                    <a:lnTo>
                      <a:pt x="497" y="141"/>
                    </a:lnTo>
                    <a:lnTo>
                      <a:pt x="497" y="132"/>
                    </a:lnTo>
                    <a:lnTo>
                      <a:pt x="497" y="122"/>
                    </a:lnTo>
                    <a:lnTo>
                      <a:pt x="504" y="116"/>
                    </a:lnTo>
                    <a:lnTo>
                      <a:pt x="507" y="103"/>
                    </a:lnTo>
                    <a:lnTo>
                      <a:pt x="535" y="80"/>
                    </a:lnTo>
                    <a:lnTo>
                      <a:pt x="542" y="73"/>
                    </a:lnTo>
                    <a:lnTo>
                      <a:pt x="548" y="44"/>
                    </a:lnTo>
                    <a:lnTo>
                      <a:pt x="564" y="48"/>
                    </a:lnTo>
                    <a:lnTo>
                      <a:pt x="574" y="57"/>
                    </a:lnTo>
                    <a:lnTo>
                      <a:pt x="561" y="80"/>
                    </a:lnTo>
                    <a:lnTo>
                      <a:pt x="551" y="96"/>
                    </a:lnTo>
                    <a:lnTo>
                      <a:pt x="539" y="109"/>
                    </a:lnTo>
                    <a:lnTo>
                      <a:pt x="532" y="129"/>
                    </a:lnTo>
                    <a:lnTo>
                      <a:pt x="542" y="148"/>
                    </a:lnTo>
                    <a:lnTo>
                      <a:pt x="555" y="151"/>
                    </a:lnTo>
                    <a:lnTo>
                      <a:pt x="564" y="189"/>
                    </a:lnTo>
                    <a:lnTo>
                      <a:pt x="561" y="196"/>
                    </a:lnTo>
                    <a:lnTo>
                      <a:pt x="539" y="209"/>
                    </a:lnTo>
                    <a:lnTo>
                      <a:pt x="542" y="218"/>
                    </a:lnTo>
                    <a:lnTo>
                      <a:pt x="561" y="225"/>
                    </a:lnTo>
                    <a:lnTo>
                      <a:pt x="564" y="231"/>
                    </a:lnTo>
                    <a:lnTo>
                      <a:pt x="561" y="251"/>
                    </a:lnTo>
                    <a:lnTo>
                      <a:pt x="564" y="261"/>
                    </a:lnTo>
                    <a:lnTo>
                      <a:pt x="564" y="270"/>
                    </a:lnTo>
                    <a:lnTo>
                      <a:pt x="574" y="293"/>
                    </a:lnTo>
                    <a:lnTo>
                      <a:pt x="597" y="312"/>
                    </a:lnTo>
                    <a:lnTo>
                      <a:pt x="610" y="312"/>
                    </a:lnTo>
                    <a:lnTo>
                      <a:pt x="616" y="302"/>
                    </a:lnTo>
                    <a:lnTo>
                      <a:pt x="629" y="302"/>
                    </a:lnTo>
                    <a:lnTo>
                      <a:pt x="636" y="309"/>
                    </a:lnTo>
                    <a:lnTo>
                      <a:pt x="632" y="318"/>
                    </a:lnTo>
                    <a:lnTo>
                      <a:pt x="645" y="341"/>
                    </a:lnTo>
                    <a:lnTo>
                      <a:pt x="645" y="350"/>
                    </a:lnTo>
                    <a:lnTo>
                      <a:pt x="655" y="363"/>
                    </a:lnTo>
                    <a:lnTo>
                      <a:pt x="674" y="363"/>
                    </a:lnTo>
                    <a:lnTo>
                      <a:pt x="677" y="363"/>
                    </a:lnTo>
                    <a:lnTo>
                      <a:pt x="687" y="347"/>
                    </a:lnTo>
                    <a:lnTo>
                      <a:pt x="742" y="331"/>
                    </a:lnTo>
                    <a:lnTo>
                      <a:pt x="742" y="325"/>
                    </a:lnTo>
                    <a:lnTo>
                      <a:pt x="749" y="309"/>
                    </a:lnTo>
                    <a:lnTo>
                      <a:pt x="761" y="242"/>
                    </a:lnTo>
                    <a:lnTo>
                      <a:pt x="761" y="234"/>
                    </a:lnTo>
                    <a:lnTo>
                      <a:pt x="655" y="258"/>
                    </a:lnTo>
                    <a:lnTo>
                      <a:pt x="578" y="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0" name="Freeform 209">
                <a:extLst>
                  <a:ext uri="{FF2B5EF4-FFF2-40B4-BE49-F238E27FC236}">
                    <a16:creationId xmlns:a16="http://schemas.microsoft.com/office/drawing/2014/main" id="{5A549337-FFBA-43D1-B90F-A52E2A7C7D97}"/>
                  </a:ext>
                </a:extLst>
              </p:cNvPr>
              <p:cNvSpPr>
                <a:spLocks/>
              </p:cNvSpPr>
              <p:nvPr/>
            </p:nvSpPr>
            <p:spPr bwMode="gray">
              <a:xfrm>
                <a:off x="7837171" y="3191193"/>
                <a:ext cx="146050" cy="231775"/>
              </a:xfrm>
              <a:custGeom>
                <a:avLst/>
                <a:gdLst>
                  <a:gd name="T0" fmla="*/ 46 w 183"/>
                  <a:gd name="T1" fmla="*/ 67 h 294"/>
                  <a:gd name="T2" fmla="*/ 45 w 183"/>
                  <a:gd name="T3" fmla="*/ 62 h 294"/>
                  <a:gd name="T4" fmla="*/ 42 w 183"/>
                  <a:gd name="T5" fmla="*/ 54 h 294"/>
                  <a:gd name="T6" fmla="*/ 37 w 183"/>
                  <a:gd name="T7" fmla="*/ 49 h 294"/>
                  <a:gd name="T8" fmla="*/ 30 w 183"/>
                  <a:gd name="T9" fmla="*/ 45 h 294"/>
                  <a:gd name="T10" fmla="*/ 27 w 183"/>
                  <a:gd name="T11" fmla="*/ 41 h 294"/>
                  <a:gd name="T12" fmla="*/ 25 w 183"/>
                  <a:gd name="T13" fmla="*/ 38 h 294"/>
                  <a:gd name="T14" fmla="*/ 20 w 183"/>
                  <a:gd name="T15" fmla="*/ 29 h 294"/>
                  <a:gd name="T16" fmla="*/ 18 w 183"/>
                  <a:gd name="T17" fmla="*/ 25 h 294"/>
                  <a:gd name="T18" fmla="*/ 13 w 183"/>
                  <a:gd name="T19" fmla="*/ 19 h 294"/>
                  <a:gd name="T20" fmla="*/ 12 w 183"/>
                  <a:gd name="T21" fmla="*/ 16 h 294"/>
                  <a:gd name="T22" fmla="*/ 11 w 183"/>
                  <a:gd name="T23" fmla="*/ 13 h 294"/>
                  <a:gd name="T24" fmla="*/ 11 w 183"/>
                  <a:gd name="T25" fmla="*/ 12 h 294"/>
                  <a:gd name="T26" fmla="*/ 11 w 183"/>
                  <a:gd name="T27" fmla="*/ 10 h 294"/>
                  <a:gd name="T28" fmla="*/ 14 w 183"/>
                  <a:gd name="T29" fmla="*/ 1 h 294"/>
                  <a:gd name="T30" fmla="*/ 11 w 183"/>
                  <a:gd name="T31" fmla="*/ 0 h 294"/>
                  <a:gd name="T32" fmla="*/ 6 w 183"/>
                  <a:gd name="T33" fmla="*/ 1 h 294"/>
                  <a:gd name="T34" fmla="*/ 2 w 183"/>
                  <a:gd name="T35" fmla="*/ 4 h 294"/>
                  <a:gd name="T36" fmla="*/ 2 w 183"/>
                  <a:gd name="T37" fmla="*/ 8 h 294"/>
                  <a:gd name="T38" fmla="*/ 0 w 183"/>
                  <a:gd name="T39" fmla="*/ 8 h 294"/>
                  <a:gd name="T40" fmla="*/ 0 w 183"/>
                  <a:gd name="T41" fmla="*/ 9 h 294"/>
                  <a:gd name="T42" fmla="*/ 20 w 183"/>
                  <a:gd name="T43" fmla="*/ 73 h 294"/>
                  <a:gd name="T44" fmla="*/ 46 w 183"/>
                  <a:gd name="T45" fmla="*/ 67 h 2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3" h="294">
                    <a:moveTo>
                      <a:pt x="183" y="270"/>
                    </a:moveTo>
                    <a:lnTo>
                      <a:pt x="177" y="251"/>
                    </a:lnTo>
                    <a:lnTo>
                      <a:pt x="167" y="219"/>
                    </a:lnTo>
                    <a:lnTo>
                      <a:pt x="145" y="200"/>
                    </a:lnTo>
                    <a:lnTo>
                      <a:pt x="118" y="181"/>
                    </a:lnTo>
                    <a:lnTo>
                      <a:pt x="106" y="168"/>
                    </a:lnTo>
                    <a:lnTo>
                      <a:pt x="99" y="155"/>
                    </a:lnTo>
                    <a:lnTo>
                      <a:pt x="77" y="116"/>
                    </a:lnTo>
                    <a:lnTo>
                      <a:pt x="70" y="100"/>
                    </a:lnTo>
                    <a:lnTo>
                      <a:pt x="51" y="77"/>
                    </a:lnTo>
                    <a:lnTo>
                      <a:pt x="45" y="64"/>
                    </a:lnTo>
                    <a:lnTo>
                      <a:pt x="42" y="52"/>
                    </a:lnTo>
                    <a:lnTo>
                      <a:pt x="42" y="48"/>
                    </a:lnTo>
                    <a:lnTo>
                      <a:pt x="42" y="42"/>
                    </a:lnTo>
                    <a:lnTo>
                      <a:pt x="54" y="4"/>
                    </a:lnTo>
                    <a:lnTo>
                      <a:pt x="42" y="0"/>
                    </a:lnTo>
                    <a:lnTo>
                      <a:pt x="22" y="4"/>
                    </a:lnTo>
                    <a:lnTo>
                      <a:pt x="7" y="16"/>
                    </a:lnTo>
                    <a:lnTo>
                      <a:pt x="7" y="32"/>
                    </a:lnTo>
                    <a:lnTo>
                      <a:pt x="0" y="32"/>
                    </a:lnTo>
                    <a:lnTo>
                      <a:pt x="0" y="36"/>
                    </a:lnTo>
                    <a:lnTo>
                      <a:pt x="77" y="294"/>
                    </a:lnTo>
                    <a:lnTo>
                      <a:pt x="183" y="270"/>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1" name="Freeform 210">
                <a:extLst>
                  <a:ext uri="{FF2B5EF4-FFF2-40B4-BE49-F238E27FC236}">
                    <a16:creationId xmlns:a16="http://schemas.microsoft.com/office/drawing/2014/main" id="{1474C873-545A-420C-BD5C-CA0DBBB0B3D9}"/>
                  </a:ext>
                </a:extLst>
              </p:cNvPr>
              <p:cNvSpPr>
                <a:spLocks/>
              </p:cNvSpPr>
              <p:nvPr/>
            </p:nvSpPr>
            <p:spPr bwMode="gray">
              <a:xfrm>
                <a:off x="7870508" y="2921318"/>
                <a:ext cx="180975" cy="404812"/>
              </a:xfrm>
              <a:custGeom>
                <a:avLst/>
                <a:gdLst>
                  <a:gd name="T0" fmla="*/ 0 w 228"/>
                  <a:gd name="T1" fmla="*/ 96 h 510"/>
                  <a:gd name="T2" fmla="*/ 3 w 228"/>
                  <a:gd name="T3" fmla="*/ 96 h 510"/>
                  <a:gd name="T4" fmla="*/ 8 w 228"/>
                  <a:gd name="T5" fmla="*/ 105 h 510"/>
                  <a:gd name="T6" fmla="*/ 20 w 228"/>
                  <a:gd name="T7" fmla="*/ 113 h 510"/>
                  <a:gd name="T8" fmla="*/ 30 w 228"/>
                  <a:gd name="T9" fmla="*/ 116 h 510"/>
                  <a:gd name="T10" fmla="*/ 33 w 228"/>
                  <a:gd name="T11" fmla="*/ 122 h 510"/>
                  <a:gd name="T12" fmla="*/ 34 w 228"/>
                  <a:gd name="T13" fmla="*/ 128 h 510"/>
                  <a:gd name="T14" fmla="*/ 40 w 228"/>
                  <a:gd name="T15" fmla="*/ 119 h 510"/>
                  <a:gd name="T16" fmla="*/ 45 w 228"/>
                  <a:gd name="T17" fmla="*/ 106 h 510"/>
                  <a:gd name="T18" fmla="*/ 53 w 228"/>
                  <a:gd name="T19" fmla="*/ 92 h 510"/>
                  <a:gd name="T20" fmla="*/ 57 w 228"/>
                  <a:gd name="T21" fmla="*/ 79 h 510"/>
                  <a:gd name="T22" fmla="*/ 57 w 228"/>
                  <a:gd name="T23" fmla="*/ 59 h 510"/>
                  <a:gd name="T24" fmla="*/ 52 w 228"/>
                  <a:gd name="T25" fmla="*/ 41 h 510"/>
                  <a:gd name="T26" fmla="*/ 44 w 228"/>
                  <a:gd name="T27" fmla="*/ 44 h 510"/>
                  <a:gd name="T28" fmla="*/ 41 w 228"/>
                  <a:gd name="T29" fmla="*/ 42 h 510"/>
                  <a:gd name="T30" fmla="*/ 39 w 228"/>
                  <a:gd name="T31" fmla="*/ 42 h 510"/>
                  <a:gd name="T32" fmla="*/ 41 w 228"/>
                  <a:gd name="T33" fmla="*/ 34 h 510"/>
                  <a:gd name="T34" fmla="*/ 45 w 228"/>
                  <a:gd name="T35" fmla="*/ 32 h 510"/>
                  <a:gd name="T36" fmla="*/ 46 w 228"/>
                  <a:gd name="T37" fmla="*/ 23 h 510"/>
                  <a:gd name="T38" fmla="*/ 50 w 228"/>
                  <a:gd name="T39" fmla="*/ 18 h 510"/>
                  <a:gd name="T40" fmla="*/ 14 w 228"/>
                  <a:gd name="T41" fmla="*/ 0 h 510"/>
                  <a:gd name="T42" fmla="*/ 9 w 228"/>
                  <a:gd name="T43" fmla="*/ 6 h 510"/>
                  <a:gd name="T44" fmla="*/ 7 w 228"/>
                  <a:gd name="T45" fmla="*/ 17 h 510"/>
                  <a:gd name="T46" fmla="*/ 2 w 228"/>
                  <a:gd name="T47" fmla="*/ 23 h 510"/>
                  <a:gd name="T48" fmla="*/ 5 w 228"/>
                  <a:gd name="T49" fmla="*/ 27 h 510"/>
                  <a:gd name="T50" fmla="*/ 3 w 228"/>
                  <a:gd name="T51" fmla="*/ 34 h 510"/>
                  <a:gd name="T52" fmla="*/ 4 w 228"/>
                  <a:gd name="T53" fmla="*/ 45 h 510"/>
                  <a:gd name="T54" fmla="*/ 11 w 228"/>
                  <a:gd name="T55" fmla="*/ 51 h 510"/>
                  <a:gd name="T56" fmla="*/ 17 w 228"/>
                  <a:gd name="T57" fmla="*/ 55 h 510"/>
                  <a:gd name="T58" fmla="*/ 22 w 228"/>
                  <a:gd name="T59" fmla="*/ 58 h 510"/>
                  <a:gd name="T60" fmla="*/ 28 w 228"/>
                  <a:gd name="T61" fmla="*/ 63 h 510"/>
                  <a:gd name="T62" fmla="*/ 15 w 228"/>
                  <a:gd name="T63" fmla="*/ 74 h 510"/>
                  <a:gd name="T64" fmla="*/ 3 w 228"/>
                  <a:gd name="T65" fmla="*/ 86 h 5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8" h="510">
                    <a:moveTo>
                      <a:pt x="12" y="343"/>
                    </a:moveTo>
                    <a:lnTo>
                      <a:pt x="0" y="381"/>
                    </a:lnTo>
                    <a:lnTo>
                      <a:pt x="0" y="387"/>
                    </a:lnTo>
                    <a:lnTo>
                      <a:pt x="9" y="384"/>
                    </a:lnTo>
                    <a:lnTo>
                      <a:pt x="16" y="403"/>
                    </a:lnTo>
                    <a:lnTo>
                      <a:pt x="32" y="419"/>
                    </a:lnTo>
                    <a:lnTo>
                      <a:pt x="41" y="432"/>
                    </a:lnTo>
                    <a:lnTo>
                      <a:pt x="80" y="451"/>
                    </a:lnTo>
                    <a:lnTo>
                      <a:pt x="89" y="455"/>
                    </a:lnTo>
                    <a:lnTo>
                      <a:pt x="119" y="461"/>
                    </a:lnTo>
                    <a:lnTo>
                      <a:pt x="129" y="461"/>
                    </a:lnTo>
                    <a:lnTo>
                      <a:pt x="129" y="488"/>
                    </a:lnTo>
                    <a:lnTo>
                      <a:pt x="129" y="504"/>
                    </a:lnTo>
                    <a:lnTo>
                      <a:pt x="135" y="510"/>
                    </a:lnTo>
                    <a:lnTo>
                      <a:pt x="148" y="500"/>
                    </a:lnTo>
                    <a:lnTo>
                      <a:pt x="157" y="474"/>
                    </a:lnTo>
                    <a:lnTo>
                      <a:pt x="161" y="451"/>
                    </a:lnTo>
                    <a:lnTo>
                      <a:pt x="177" y="423"/>
                    </a:lnTo>
                    <a:lnTo>
                      <a:pt x="186" y="400"/>
                    </a:lnTo>
                    <a:lnTo>
                      <a:pt x="212" y="365"/>
                    </a:lnTo>
                    <a:lnTo>
                      <a:pt x="218" y="339"/>
                    </a:lnTo>
                    <a:lnTo>
                      <a:pt x="228" y="316"/>
                    </a:lnTo>
                    <a:lnTo>
                      <a:pt x="228" y="300"/>
                    </a:lnTo>
                    <a:lnTo>
                      <a:pt x="225" y="233"/>
                    </a:lnTo>
                    <a:lnTo>
                      <a:pt x="218" y="177"/>
                    </a:lnTo>
                    <a:lnTo>
                      <a:pt x="205" y="161"/>
                    </a:lnTo>
                    <a:lnTo>
                      <a:pt x="183" y="168"/>
                    </a:lnTo>
                    <a:lnTo>
                      <a:pt x="173" y="174"/>
                    </a:lnTo>
                    <a:lnTo>
                      <a:pt x="167" y="171"/>
                    </a:lnTo>
                    <a:lnTo>
                      <a:pt x="164" y="165"/>
                    </a:lnTo>
                    <a:lnTo>
                      <a:pt x="157" y="168"/>
                    </a:lnTo>
                    <a:lnTo>
                      <a:pt x="154" y="168"/>
                    </a:lnTo>
                    <a:lnTo>
                      <a:pt x="154" y="158"/>
                    </a:lnTo>
                    <a:lnTo>
                      <a:pt x="164" y="133"/>
                    </a:lnTo>
                    <a:lnTo>
                      <a:pt x="173" y="126"/>
                    </a:lnTo>
                    <a:lnTo>
                      <a:pt x="180" y="126"/>
                    </a:lnTo>
                    <a:lnTo>
                      <a:pt x="180" y="104"/>
                    </a:lnTo>
                    <a:lnTo>
                      <a:pt x="183" y="91"/>
                    </a:lnTo>
                    <a:lnTo>
                      <a:pt x="189" y="81"/>
                    </a:lnTo>
                    <a:lnTo>
                      <a:pt x="199" y="72"/>
                    </a:lnTo>
                    <a:lnTo>
                      <a:pt x="189" y="48"/>
                    </a:lnTo>
                    <a:lnTo>
                      <a:pt x="54" y="0"/>
                    </a:lnTo>
                    <a:lnTo>
                      <a:pt x="44" y="7"/>
                    </a:lnTo>
                    <a:lnTo>
                      <a:pt x="35" y="23"/>
                    </a:lnTo>
                    <a:lnTo>
                      <a:pt x="35" y="32"/>
                    </a:lnTo>
                    <a:lnTo>
                      <a:pt x="28" y="65"/>
                    </a:lnTo>
                    <a:lnTo>
                      <a:pt x="9" y="85"/>
                    </a:lnTo>
                    <a:lnTo>
                      <a:pt x="6" y="91"/>
                    </a:lnTo>
                    <a:lnTo>
                      <a:pt x="6" y="97"/>
                    </a:lnTo>
                    <a:lnTo>
                      <a:pt x="19" y="107"/>
                    </a:lnTo>
                    <a:lnTo>
                      <a:pt x="22" y="129"/>
                    </a:lnTo>
                    <a:lnTo>
                      <a:pt x="9" y="136"/>
                    </a:lnTo>
                    <a:lnTo>
                      <a:pt x="12" y="174"/>
                    </a:lnTo>
                    <a:lnTo>
                      <a:pt x="16" y="177"/>
                    </a:lnTo>
                    <a:lnTo>
                      <a:pt x="35" y="181"/>
                    </a:lnTo>
                    <a:lnTo>
                      <a:pt x="44" y="204"/>
                    </a:lnTo>
                    <a:lnTo>
                      <a:pt x="60" y="210"/>
                    </a:lnTo>
                    <a:lnTo>
                      <a:pt x="67" y="217"/>
                    </a:lnTo>
                    <a:lnTo>
                      <a:pt x="76" y="220"/>
                    </a:lnTo>
                    <a:lnTo>
                      <a:pt x="86" y="230"/>
                    </a:lnTo>
                    <a:lnTo>
                      <a:pt x="109" y="249"/>
                    </a:lnTo>
                    <a:lnTo>
                      <a:pt x="109" y="252"/>
                    </a:lnTo>
                    <a:lnTo>
                      <a:pt x="83" y="268"/>
                    </a:lnTo>
                    <a:lnTo>
                      <a:pt x="57" y="294"/>
                    </a:lnTo>
                    <a:lnTo>
                      <a:pt x="51" y="316"/>
                    </a:lnTo>
                    <a:lnTo>
                      <a:pt x="12" y="343"/>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2" name="Freeform 211">
                <a:extLst>
                  <a:ext uri="{FF2B5EF4-FFF2-40B4-BE49-F238E27FC236}">
                    <a16:creationId xmlns:a16="http://schemas.microsoft.com/office/drawing/2014/main" id="{2C4E9C08-1911-44D3-9102-40EDA6C18EFE}"/>
                  </a:ext>
                </a:extLst>
              </p:cNvPr>
              <p:cNvSpPr>
                <a:spLocks/>
              </p:cNvSpPr>
              <p:nvPr/>
            </p:nvSpPr>
            <p:spPr bwMode="gray">
              <a:xfrm>
                <a:off x="8035608" y="2729230"/>
                <a:ext cx="228600" cy="222250"/>
              </a:xfrm>
              <a:custGeom>
                <a:avLst/>
                <a:gdLst>
                  <a:gd name="T0" fmla="*/ 0 w 286"/>
                  <a:gd name="T1" fmla="*/ 14 h 281"/>
                  <a:gd name="T2" fmla="*/ 25 w 286"/>
                  <a:gd name="T3" fmla="*/ 8 h 281"/>
                  <a:gd name="T4" fmla="*/ 27 w 286"/>
                  <a:gd name="T5" fmla="*/ 11 h 281"/>
                  <a:gd name="T6" fmla="*/ 27 w 286"/>
                  <a:gd name="T7" fmla="*/ 11 h 281"/>
                  <a:gd name="T8" fmla="*/ 28 w 286"/>
                  <a:gd name="T9" fmla="*/ 9 h 281"/>
                  <a:gd name="T10" fmla="*/ 63 w 286"/>
                  <a:gd name="T11" fmla="*/ 0 h 281"/>
                  <a:gd name="T12" fmla="*/ 73 w 286"/>
                  <a:gd name="T13" fmla="*/ 29 h 281"/>
                  <a:gd name="T14" fmla="*/ 71 w 286"/>
                  <a:gd name="T15" fmla="*/ 31 h 281"/>
                  <a:gd name="T16" fmla="*/ 70 w 286"/>
                  <a:gd name="T17" fmla="*/ 33 h 281"/>
                  <a:gd name="T18" fmla="*/ 71 w 286"/>
                  <a:gd name="T19" fmla="*/ 34 h 281"/>
                  <a:gd name="T20" fmla="*/ 71 w 286"/>
                  <a:gd name="T21" fmla="*/ 36 h 281"/>
                  <a:gd name="T22" fmla="*/ 66 w 286"/>
                  <a:gd name="T23" fmla="*/ 36 h 281"/>
                  <a:gd name="T24" fmla="*/ 54 w 286"/>
                  <a:gd name="T25" fmla="*/ 42 h 281"/>
                  <a:gd name="T26" fmla="*/ 51 w 286"/>
                  <a:gd name="T27" fmla="*/ 41 h 281"/>
                  <a:gd name="T28" fmla="*/ 50 w 286"/>
                  <a:gd name="T29" fmla="*/ 43 h 281"/>
                  <a:gd name="T30" fmla="*/ 50 w 286"/>
                  <a:gd name="T31" fmla="*/ 44 h 281"/>
                  <a:gd name="T32" fmla="*/ 49 w 286"/>
                  <a:gd name="T33" fmla="*/ 45 h 281"/>
                  <a:gd name="T34" fmla="*/ 42 w 286"/>
                  <a:gd name="T35" fmla="*/ 46 h 281"/>
                  <a:gd name="T36" fmla="*/ 32 w 286"/>
                  <a:gd name="T37" fmla="*/ 51 h 281"/>
                  <a:gd name="T38" fmla="*/ 30 w 286"/>
                  <a:gd name="T39" fmla="*/ 49 h 281"/>
                  <a:gd name="T40" fmla="*/ 25 w 286"/>
                  <a:gd name="T41" fmla="*/ 55 h 281"/>
                  <a:gd name="T42" fmla="*/ 11 w 286"/>
                  <a:gd name="T43" fmla="*/ 67 h 281"/>
                  <a:gd name="T44" fmla="*/ 6 w 286"/>
                  <a:gd name="T45" fmla="*/ 70 h 281"/>
                  <a:gd name="T46" fmla="*/ 2 w 286"/>
                  <a:gd name="T47" fmla="*/ 65 h 281"/>
                  <a:gd name="T48" fmla="*/ 8 w 286"/>
                  <a:gd name="T49" fmla="*/ 59 h 281"/>
                  <a:gd name="T50" fmla="*/ 9 w 286"/>
                  <a:gd name="T51" fmla="*/ 56 h 281"/>
                  <a:gd name="T52" fmla="*/ 5 w 286"/>
                  <a:gd name="T53" fmla="*/ 53 h 281"/>
                  <a:gd name="T54" fmla="*/ 0 w 286"/>
                  <a:gd name="T55" fmla="*/ 14 h 2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86" h="281">
                    <a:moveTo>
                      <a:pt x="0" y="59"/>
                    </a:moveTo>
                    <a:lnTo>
                      <a:pt x="97" y="34"/>
                    </a:lnTo>
                    <a:lnTo>
                      <a:pt x="106" y="46"/>
                    </a:lnTo>
                    <a:lnTo>
                      <a:pt x="109" y="37"/>
                    </a:lnTo>
                    <a:lnTo>
                      <a:pt x="251" y="0"/>
                    </a:lnTo>
                    <a:lnTo>
                      <a:pt x="286" y="117"/>
                    </a:lnTo>
                    <a:lnTo>
                      <a:pt x="280" y="126"/>
                    </a:lnTo>
                    <a:lnTo>
                      <a:pt x="277" y="133"/>
                    </a:lnTo>
                    <a:lnTo>
                      <a:pt x="280" y="139"/>
                    </a:lnTo>
                    <a:lnTo>
                      <a:pt x="280" y="145"/>
                    </a:lnTo>
                    <a:lnTo>
                      <a:pt x="261" y="145"/>
                    </a:lnTo>
                    <a:lnTo>
                      <a:pt x="213" y="169"/>
                    </a:lnTo>
                    <a:lnTo>
                      <a:pt x="203" y="166"/>
                    </a:lnTo>
                    <a:lnTo>
                      <a:pt x="197" y="172"/>
                    </a:lnTo>
                    <a:lnTo>
                      <a:pt x="197" y="179"/>
                    </a:lnTo>
                    <a:lnTo>
                      <a:pt x="194" y="182"/>
                    </a:lnTo>
                    <a:lnTo>
                      <a:pt x="167" y="185"/>
                    </a:lnTo>
                    <a:lnTo>
                      <a:pt x="125" y="204"/>
                    </a:lnTo>
                    <a:lnTo>
                      <a:pt x="119" y="198"/>
                    </a:lnTo>
                    <a:lnTo>
                      <a:pt x="97" y="223"/>
                    </a:lnTo>
                    <a:lnTo>
                      <a:pt x="42" y="268"/>
                    </a:lnTo>
                    <a:lnTo>
                      <a:pt x="22" y="281"/>
                    </a:lnTo>
                    <a:lnTo>
                      <a:pt x="6" y="262"/>
                    </a:lnTo>
                    <a:lnTo>
                      <a:pt x="29" y="236"/>
                    </a:lnTo>
                    <a:lnTo>
                      <a:pt x="33" y="226"/>
                    </a:lnTo>
                    <a:lnTo>
                      <a:pt x="19" y="214"/>
                    </a:lnTo>
                    <a:lnTo>
                      <a:pt x="0" y="59"/>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 name="Freeform 212">
                <a:extLst>
                  <a:ext uri="{FF2B5EF4-FFF2-40B4-BE49-F238E27FC236}">
                    <a16:creationId xmlns:a16="http://schemas.microsoft.com/office/drawing/2014/main" id="{3566E36B-8F32-469E-B91B-4012AAF233EC}"/>
                  </a:ext>
                </a:extLst>
              </p:cNvPr>
              <p:cNvSpPr>
                <a:spLocks/>
              </p:cNvSpPr>
              <p:nvPr/>
            </p:nvSpPr>
            <p:spPr bwMode="gray">
              <a:xfrm>
                <a:off x="8030846" y="2564130"/>
                <a:ext cx="438150" cy="225425"/>
              </a:xfrm>
              <a:custGeom>
                <a:avLst/>
                <a:gdLst>
                  <a:gd name="T0" fmla="*/ 29 w 551"/>
                  <a:gd name="T1" fmla="*/ 24 h 283"/>
                  <a:gd name="T2" fmla="*/ 74 w 551"/>
                  <a:gd name="T3" fmla="*/ 11 h 283"/>
                  <a:gd name="T4" fmla="*/ 76 w 551"/>
                  <a:gd name="T5" fmla="*/ 11 h 283"/>
                  <a:gd name="T6" fmla="*/ 76 w 551"/>
                  <a:gd name="T7" fmla="*/ 7 h 283"/>
                  <a:gd name="T8" fmla="*/ 84 w 551"/>
                  <a:gd name="T9" fmla="*/ 1 h 283"/>
                  <a:gd name="T10" fmla="*/ 89 w 551"/>
                  <a:gd name="T11" fmla="*/ 1 h 283"/>
                  <a:gd name="T12" fmla="*/ 96 w 551"/>
                  <a:gd name="T13" fmla="*/ 11 h 283"/>
                  <a:gd name="T14" fmla="*/ 96 w 551"/>
                  <a:gd name="T15" fmla="*/ 15 h 283"/>
                  <a:gd name="T16" fmla="*/ 92 w 551"/>
                  <a:gd name="T17" fmla="*/ 22 h 283"/>
                  <a:gd name="T18" fmla="*/ 90 w 551"/>
                  <a:gd name="T19" fmla="*/ 31 h 283"/>
                  <a:gd name="T20" fmla="*/ 100 w 551"/>
                  <a:gd name="T21" fmla="*/ 33 h 283"/>
                  <a:gd name="T22" fmla="*/ 112 w 551"/>
                  <a:gd name="T23" fmla="*/ 46 h 283"/>
                  <a:gd name="T24" fmla="*/ 125 w 551"/>
                  <a:gd name="T25" fmla="*/ 52 h 283"/>
                  <a:gd name="T26" fmla="*/ 133 w 551"/>
                  <a:gd name="T27" fmla="*/ 43 h 283"/>
                  <a:gd name="T28" fmla="*/ 128 w 551"/>
                  <a:gd name="T29" fmla="*/ 38 h 283"/>
                  <a:gd name="T30" fmla="*/ 123 w 551"/>
                  <a:gd name="T31" fmla="*/ 33 h 283"/>
                  <a:gd name="T32" fmla="*/ 129 w 551"/>
                  <a:gd name="T33" fmla="*/ 34 h 283"/>
                  <a:gd name="T34" fmla="*/ 138 w 551"/>
                  <a:gd name="T35" fmla="*/ 52 h 283"/>
                  <a:gd name="T36" fmla="*/ 134 w 551"/>
                  <a:gd name="T37" fmla="*/ 52 h 283"/>
                  <a:gd name="T38" fmla="*/ 124 w 551"/>
                  <a:gd name="T39" fmla="*/ 59 h 283"/>
                  <a:gd name="T40" fmla="*/ 114 w 551"/>
                  <a:gd name="T41" fmla="*/ 65 h 283"/>
                  <a:gd name="T42" fmla="*/ 113 w 551"/>
                  <a:gd name="T43" fmla="*/ 62 h 283"/>
                  <a:gd name="T44" fmla="*/ 111 w 551"/>
                  <a:gd name="T45" fmla="*/ 58 h 283"/>
                  <a:gd name="T46" fmla="*/ 103 w 551"/>
                  <a:gd name="T47" fmla="*/ 70 h 283"/>
                  <a:gd name="T48" fmla="*/ 99 w 551"/>
                  <a:gd name="T49" fmla="*/ 68 h 283"/>
                  <a:gd name="T50" fmla="*/ 96 w 551"/>
                  <a:gd name="T51" fmla="*/ 66 h 283"/>
                  <a:gd name="T52" fmla="*/ 92 w 551"/>
                  <a:gd name="T53" fmla="*/ 63 h 283"/>
                  <a:gd name="T54" fmla="*/ 85 w 551"/>
                  <a:gd name="T55" fmla="*/ 60 h 283"/>
                  <a:gd name="T56" fmla="*/ 81 w 551"/>
                  <a:gd name="T57" fmla="*/ 53 h 283"/>
                  <a:gd name="T58" fmla="*/ 65 w 551"/>
                  <a:gd name="T59" fmla="*/ 52 h 283"/>
                  <a:gd name="T60" fmla="*/ 29 w 551"/>
                  <a:gd name="T61" fmla="*/ 64 h 283"/>
                  <a:gd name="T62" fmla="*/ 26 w 551"/>
                  <a:gd name="T63" fmla="*/ 61 h 283"/>
                  <a:gd name="T64" fmla="*/ 0 w 551"/>
                  <a:gd name="T65" fmla="*/ 66 h 2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51" h="283">
                    <a:moveTo>
                      <a:pt x="3" y="119"/>
                    </a:moveTo>
                    <a:lnTo>
                      <a:pt x="113" y="93"/>
                    </a:lnTo>
                    <a:lnTo>
                      <a:pt x="293" y="51"/>
                    </a:lnTo>
                    <a:lnTo>
                      <a:pt x="293" y="44"/>
                    </a:lnTo>
                    <a:lnTo>
                      <a:pt x="300" y="41"/>
                    </a:lnTo>
                    <a:lnTo>
                      <a:pt x="303" y="44"/>
                    </a:lnTo>
                    <a:lnTo>
                      <a:pt x="309" y="41"/>
                    </a:lnTo>
                    <a:lnTo>
                      <a:pt x="303" y="28"/>
                    </a:lnTo>
                    <a:lnTo>
                      <a:pt x="320" y="22"/>
                    </a:lnTo>
                    <a:lnTo>
                      <a:pt x="333" y="3"/>
                    </a:lnTo>
                    <a:lnTo>
                      <a:pt x="346" y="0"/>
                    </a:lnTo>
                    <a:lnTo>
                      <a:pt x="355" y="3"/>
                    </a:lnTo>
                    <a:lnTo>
                      <a:pt x="362" y="28"/>
                    </a:lnTo>
                    <a:lnTo>
                      <a:pt x="381" y="44"/>
                    </a:lnTo>
                    <a:lnTo>
                      <a:pt x="387" y="54"/>
                    </a:lnTo>
                    <a:lnTo>
                      <a:pt x="384" y="60"/>
                    </a:lnTo>
                    <a:lnTo>
                      <a:pt x="374" y="67"/>
                    </a:lnTo>
                    <a:lnTo>
                      <a:pt x="365" y="87"/>
                    </a:lnTo>
                    <a:lnTo>
                      <a:pt x="358" y="109"/>
                    </a:lnTo>
                    <a:lnTo>
                      <a:pt x="358" y="122"/>
                    </a:lnTo>
                    <a:lnTo>
                      <a:pt x="381" y="122"/>
                    </a:lnTo>
                    <a:lnTo>
                      <a:pt x="400" y="132"/>
                    </a:lnTo>
                    <a:lnTo>
                      <a:pt x="432" y="164"/>
                    </a:lnTo>
                    <a:lnTo>
                      <a:pt x="445" y="183"/>
                    </a:lnTo>
                    <a:lnTo>
                      <a:pt x="459" y="202"/>
                    </a:lnTo>
                    <a:lnTo>
                      <a:pt x="497" y="205"/>
                    </a:lnTo>
                    <a:lnTo>
                      <a:pt x="519" y="196"/>
                    </a:lnTo>
                    <a:lnTo>
                      <a:pt x="532" y="170"/>
                    </a:lnTo>
                    <a:lnTo>
                      <a:pt x="522" y="164"/>
                    </a:lnTo>
                    <a:lnTo>
                      <a:pt x="510" y="151"/>
                    </a:lnTo>
                    <a:lnTo>
                      <a:pt x="490" y="141"/>
                    </a:lnTo>
                    <a:lnTo>
                      <a:pt x="490" y="132"/>
                    </a:lnTo>
                    <a:lnTo>
                      <a:pt x="506" y="135"/>
                    </a:lnTo>
                    <a:lnTo>
                      <a:pt x="513" y="135"/>
                    </a:lnTo>
                    <a:lnTo>
                      <a:pt x="538" y="170"/>
                    </a:lnTo>
                    <a:lnTo>
                      <a:pt x="551" y="205"/>
                    </a:lnTo>
                    <a:lnTo>
                      <a:pt x="551" y="221"/>
                    </a:lnTo>
                    <a:lnTo>
                      <a:pt x="535" y="208"/>
                    </a:lnTo>
                    <a:lnTo>
                      <a:pt x="519" y="226"/>
                    </a:lnTo>
                    <a:lnTo>
                      <a:pt x="494" y="235"/>
                    </a:lnTo>
                    <a:lnTo>
                      <a:pt x="465" y="258"/>
                    </a:lnTo>
                    <a:lnTo>
                      <a:pt x="455" y="258"/>
                    </a:lnTo>
                    <a:lnTo>
                      <a:pt x="451" y="254"/>
                    </a:lnTo>
                    <a:lnTo>
                      <a:pt x="451" y="245"/>
                    </a:lnTo>
                    <a:lnTo>
                      <a:pt x="448" y="229"/>
                    </a:lnTo>
                    <a:lnTo>
                      <a:pt x="441" y="229"/>
                    </a:lnTo>
                    <a:lnTo>
                      <a:pt x="429" y="254"/>
                    </a:lnTo>
                    <a:lnTo>
                      <a:pt x="409" y="277"/>
                    </a:lnTo>
                    <a:lnTo>
                      <a:pt x="403" y="283"/>
                    </a:lnTo>
                    <a:lnTo>
                      <a:pt x="394" y="270"/>
                    </a:lnTo>
                    <a:lnTo>
                      <a:pt x="390" y="264"/>
                    </a:lnTo>
                    <a:lnTo>
                      <a:pt x="384" y="264"/>
                    </a:lnTo>
                    <a:lnTo>
                      <a:pt x="381" y="258"/>
                    </a:lnTo>
                    <a:lnTo>
                      <a:pt x="368" y="251"/>
                    </a:lnTo>
                    <a:lnTo>
                      <a:pt x="368" y="245"/>
                    </a:lnTo>
                    <a:lnTo>
                      <a:pt x="339" y="238"/>
                    </a:lnTo>
                    <a:lnTo>
                      <a:pt x="333" y="215"/>
                    </a:lnTo>
                    <a:lnTo>
                      <a:pt x="323" y="212"/>
                    </a:lnTo>
                    <a:lnTo>
                      <a:pt x="317" y="192"/>
                    </a:lnTo>
                    <a:lnTo>
                      <a:pt x="258" y="208"/>
                    </a:lnTo>
                    <a:lnTo>
                      <a:pt x="116" y="245"/>
                    </a:lnTo>
                    <a:lnTo>
                      <a:pt x="113" y="254"/>
                    </a:lnTo>
                    <a:lnTo>
                      <a:pt x="104" y="242"/>
                    </a:lnTo>
                    <a:lnTo>
                      <a:pt x="7" y="267"/>
                    </a:lnTo>
                    <a:lnTo>
                      <a:pt x="0" y="261"/>
                    </a:lnTo>
                    <a:lnTo>
                      <a:pt x="3" y="119"/>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 name="Freeform 213">
                <a:extLst>
                  <a:ext uri="{FF2B5EF4-FFF2-40B4-BE49-F238E27FC236}">
                    <a16:creationId xmlns:a16="http://schemas.microsoft.com/office/drawing/2014/main" id="{B166B9C0-BAC1-497B-A584-1EF9641EE82E}"/>
                  </a:ext>
                </a:extLst>
              </p:cNvPr>
              <p:cNvSpPr>
                <a:spLocks/>
              </p:cNvSpPr>
              <p:nvPr/>
            </p:nvSpPr>
            <p:spPr bwMode="gray">
              <a:xfrm>
                <a:off x="8235633" y="2716530"/>
                <a:ext cx="115888" cy="128587"/>
              </a:xfrm>
              <a:custGeom>
                <a:avLst/>
                <a:gdLst>
                  <a:gd name="T0" fmla="*/ 0 w 145"/>
                  <a:gd name="T1" fmla="*/ 4 h 161"/>
                  <a:gd name="T2" fmla="*/ 9 w 145"/>
                  <a:gd name="T3" fmla="*/ 34 h 161"/>
                  <a:gd name="T4" fmla="*/ 8 w 145"/>
                  <a:gd name="T5" fmla="*/ 36 h 161"/>
                  <a:gd name="T6" fmla="*/ 7 w 145"/>
                  <a:gd name="T7" fmla="*/ 38 h 161"/>
                  <a:gd name="T8" fmla="*/ 8 w 145"/>
                  <a:gd name="T9" fmla="*/ 39 h 161"/>
                  <a:gd name="T10" fmla="*/ 8 w 145"/>
                  <a:gd name="T11" fmla="*/ 41 h 161"/>
                  <a:gd name="T12" fmla="*/ 9 w 145"/>
                  <a:gd name="T13" fmla="*/ 41 h 161"/>
                  <a:gd name="T14" fmla="*/ 17 w 145"/>
                  <a:gd name="T15" fmla="*/ 35 h 161"/>
                  <a:gd name="T16" fmla="*/ 21 w 145"/>
                  <a:gd name="T17" fmla="*/ 32 h 161"/>
                  <a:gd name="T18" fmla="*/ 21 w 145"/>
                  <a:gd name="T19" fmla="*/ 29 h 161"/>
                  <a:gd name="T20" fmla="*/ 20 w 145"/>
                  <a:gd name="T21" fmla="*/ 26 h 161"/>
                  <a:gd name="T22" fmla="*/ 20 w 145"/>
                  <a:gd name="T23" fmla="*/ 22 h 161"/>
                  <a:gd name="T24" fmla="*/ 24 w 145"/>
                  <a:gd name="T25" fmla="*/ 18 h 161"/>
                  <a:gd name="T26" fmla="*/ 25 w 145"/>
                  <a:gd name="T27" fmla="*/ 20 h 161"/>
                  <a:gd name="T28" fmla="*/ 25 w 145"/>
                  <a:gd name="T29" fmla="*/ 22 h 161"/>
                  <a:gd name="T30" fmla="*/ 25 w 145"/>
                  <a:gd name="T31" fmla="*/ 29 h 161"/>
                  <a:gd name="T32" fmla="*/ 26 w 145"/>
                  <a:gd name="T33" fmla="*/ 30 h 161"/>
                  <a:gd name="T34" fmla="*/ 29 w 145"/>
                  <a:gd name="T35" fmla="*/ 30 h 161"/>
                  <a:gd name="T36" fmla="*/ 29 w 145"/>
                  <a:gd name="T37" fmla="*/ 26 h 161"/>
                  <a:gd name="T38" fmla="*/ 30 w 145"/>
                  <a:gd name="T39" fmla="*/ 26 h 161"/>
                  <a:gd name="T40" fmla="*/ 33 w 145"/>
                  <a:gd name="T41" fmla="*/ 24 h 161"/>
                  <a:gd name="T42" fmla="*/ 36 w 145"/>
                  <a:gd name="T43" fmla="*/ 24 h 161"/>
                  <a:gd name="T44" fmla="*/ 37 w 145"/>
                  <a:gd name="T45" fmla="*/ 23 h 161"/>
                  <a:gd name="T46" fmla="*/ 34 w 145"/>
                  <a:gd name="T47" fmla="*/ 20 h 161"/>
                  <a:gd name="T48" fmla="*/ 33 w 145"/>
                  <a:gd name="T49" fmla="*/ 18 h 161"/>
                  <a:gd name="T50" fmla="*/ 32 w 145"/>
                  <a:gd name="T51" fmla="*/ 18 h 161"/>
                  <a:gd name="T52" fmla="*/ 31 w 145"/>
                  <a:gd name="T53" fmla="*/ 17 h 161"/>
                  <a:gd name="T54" fmla="*/ 28 w 145"/>
                  <a:gd name="T55" fmla="*/ 15 h 161"/>
                  <a:gd name="T56" fmla="*/ 28 w 145"/>
                  <a:gd name="T57" fmla="*/ 14 h 161"/>
                  <a:gd name="T58" fmla="*/ 21 w 145"/>
                  <a:gd name="T59" fmla="*/ 12 h 161"/>
                  <a:gd name="T60" fmla="*/ 19 w 145"/>
                  <a:gd name="T61" fmla="*/ 6 h 161"/>
                  <a:gd name="T62" fmla="*/ 17 w 145"/>
                  <a:gd name="T63" fmla="*/ 5 h 161"/>
                  <a:gd name="T64" fmla="*/ 15 w 145"/>
                  <a:gd name="T65" fmla="*/ 0 h 161"/>
                  <a:gd name="T66" fmla="*/ 0 w 145"/>
                  <a:gd name="T67" fmla="*/ 4 h 1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5" h="161">
                    <a:moveTo>
                      <a:pt x="0" y="16"/>
                    </a:moveTo>
                    <a:lnTo>
                      <a:pt x="35" y="133"/>
                    </a:lnTo>
                    <a:lnTo>
                      <a:pt x="29" y="142"/>
                    </a:lnTo>
                    <a:lnTo>
                      <a:pt x="26" y="149"/>
                    </a:lnTo>
                    <a:lnTo>
                      <a:pt x="29" y="155"/>
                    </a:lnTo>
                    <a:lnTo>
                      <a:pt x="29" y="161"/>
                    </a:lnTo>
                    <a:lnTo>
                      <a:pt x="35" y="161"/>
                    </a:lnTo>
                    <a:lnTo>
                      <a:pt x="68" y="139"/>
                    </a:lnTo>
                    <a:lnTo>
                      <a:pt x="84" y="126"/>
                    </a:lnTo>
                    <a:lnTo>
                      <a:pt x="84" y="113"/>
                    </a:lnTo>
                    <a:lnTo>
                      <a:pt x="78" y="104"/>
                    </a:lnTo>
                    <a:lnTo>
                      <a:pt x="78" y="85"/>
                    </a:lnTo>
                    <a:lnTo>
                      <a:pt x="94" y="72"/>
                    </a:lnTo>
                    <a:lnTo>
                      <a:pt x="100" y="78"/>
                    </a:lnTo>
                    <a:lnTo>
                      <a:pt x="97" y="88"/>
                    </a:lnTo>
                    <a:lnTo>
                      <a:pt x="100" y="113"/>
                    </a:lnTo>
                    <a:lnTo>
                      <a:pt x="104" y="120"/>
                    </a:lnTo>
                    <a:lnTo>
                      <a:pt x="113" y="120"/>
                    </a:lnTo>
                    <a:lnTo>
                      <a:pt x="113" y="104"/>
                    </a:lnTo>
                    <a:lnTo>
                      <a:pt x="120" y="104"/>
                    </a:lnTo>
                    <a:lnTo>
                      <a:pt x="129" y="94"/>
                    </a:lnTo>
                    <a:lnTo>
                      <a:pt x="142" y="94"/>
                    </a:lnTo>
                    <a:lnTo>
                      <a:pt x="145" y="91"/>
                    </a:lnTo>
                    <a:lnTo>
                      <a:pt x="136" y="78"/>
                    </a:lnTo>
                    <a:lnTo>
                      <a:pt x="132" y="72"/>
                    </a:lnTo>
                    <a:lnTo>
                      <a:pt x="126" y="72"/>
                    </a:lnTo>
                    <a:lnTo>
                      <a:pt x="123" y="66"/>
                    </a:lnTo>
                    <a:lnTo>
                      <a:pt x="110" y="59"/>
                    </a:lnTo>
                    <a:lnTo>
                      <a:pt x="110" y="53"/>
                    </a:lnTo>
                    <a:lnTo>
                      <a:pt x="81" y="46"/>
                    </a:lnTo>
                    <a:lnTo>
                      <a:pt x="75" y="23"/>
                    </a:lnTo>
                    <a:lnTo>
                      <a:pt x="65" y="20"/>
                    </a:lnTo>
                    <a:lnTo>
                      <a:pt x="59" y="0"/>
                    </a:lnTo>
                    <a:lnTo>
                      <a:pt x="0" y="16"/>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5" name="Freeform 214">
                <a:extLst>
                  <a:ext uri="{FF2B5EF4-FFF2-40B4-BE49-F238E27FC236}">
                    <a16:creationId xmlns:a16="http://schemas.microsoft.com/office/drawing/2014/main" id="{61BCAB54-F5AC-4968-A540-6B979422691D}"/>
                  </a:ext>
                </a:extLst>
              </p:cNvPr>
              <p:cNvSpPr>
                <a:spLocks/>
              </p:cNvSpPr>
              <p:nvPr/>
            </p:nvSpPr>
            <p:spPr bwMode="gray">
              <a:xfrm>
                <a:off x="7929246" y="2241868"/>
                <a:ext cx="227013" cy="415925"/>
              </a:xfrm>
              <a:custGeom>
                <a:avLst/>
                <a:gdLst>
                  <a:gd name="T0" fmla="*/ 0 w 287"/>
                  <a:gd name="T1" fmla="*/ 16 h 526"/>
                  <a:gd name="T2" fmla="*/ 2 w 287"/>
                  <a:gd name="T3" fmla="*/ 22 h 526"/>
                  <a:gd name="T4" fmla="*/ 1 w 287"/>
                  <a:gd name="T5" fmla="*/ 24 h 526"/>
                  <a:gd name="T6" fmla="*/ 3 w 287"/>
                  <a:gd name="T7" fmla="*/ 26 h 526"/>
                  <a:gd name="T8" fmla="*/ 4 w 287"/>
                  <a:gd name="T9" fmla="*/ 28 h 526"/>
                  <a:gd name="T10" fmla="*/ 10 w 287"/>
                  <a:gd name="T11" fmla="*/ 43 h 526"/>
                  <a:gd name="T12" fmla="*/ 11 w 287"/>
                  <a:gd name="T13" fmla="*/ 54 h 526"/>
                  <a:gd name="T14" fmla="*/ 9 w 287"/>
                  <a:gd name="T15" fmla="*/ 60 h 526"/>
                  <a:gd name="T16" fmla="*/ 10 w 287"/>
                  <a:gd name="T17" fmla="*/ 65 h 526"/>
                  <a:gd name="T18" fmla="*/ 16 w 287"/>
                  <a:gd name="T19" fmla="*/ 80 h 526"/>
                  <a:gd name="T20" fmla="*/ 15 w 287"/>
                  <a:gd name="T21" fmla="*/ 86 h 526"/>
                  <a:gd name="T22" fmla="*/ 17 w 287"/>
                  <a:gd name="T23" fmla="*/ 89 h 526"/>
                  <a:gd name="T24" fmla="*/ 18 w 287"/>
                  <a:gd name="T25" fmla="*/ 89 h 526"/>
                  <a:gd name="T26" fmla="*/ 17 w 287"/>
                  <a:gd name="T27" fmla="*/ 87 h 526"/>
                  <a:gd name="T28" fmla="*/ 19 w 287"/>
                  <a:gd name="T29" fmla="*/ 86 h 526"/>
                  <a:gd name="T30" fmla="*/ 23 w 287"/>
                  <a:gd name="T31" fmla="*/ 93 h 526"/>
                  <a:gd name="T32" fmla="*/ 26 w 287"/>
                  <a:gd name="T33" fmla="*/ 106 h 526"/>
                  <a:gd name="T34" fmla="*/ 26 w 287"/>
                  <a:gd name="T35" fmla="*/ 114 h 526"/>
                  <a:gd name="T36" fmla="*/ 28 w 287"/>
                  <a:gd name="T37" fmla="*/ 122 h 526"/>
                  <a:gd name="T38" fmla="*/ 33 w 287"/>
                  <a:gd name="T39" fmla="*/ 131 h 526"/>
                  <a:gd name="T40" fmla="*/ 60 w 287"/>
                  <a:gd name="T41" fmla="*/ 124 h 526"/>
                  <a:gd name="T42" fmla="*/ 60 w 287"/>
                  <a:gd name="T43" fmla="*/ 122 h 526"/>
                  <a:gd name="T44" fmla="*/ 56 w 287"/>
                  <a:gd name="T45" fmla="*/ 119 h 526"/>
                  <a:gd name="T46" fmla="*/ 57 w 287"/>
                  <a:gd name="T47" fmla="*/ 113 h 526"/>
                  <a:gd name="T48" fmla="*/ 59 w 287"/>
                  <a:gd name="T49" fmla="*/ 111 h 526"/>
                  <a:gd name="T50" fmla="*/ 57 w 287"/>
                  <a:gd name="T51" fmla="*/ 107 h 526"/>
                  <a:gd name="T52" fmla="*/ 55 w 287"/>
                  <a:gd name="T53" fmla="*/ 85 h 526"/>
                  <a:gd name="T54" fmla="*/ 55 w 287"/>
                  <a:gd name="T55" fmla="*/ 78 h 526"/>
                  <a:gd name="T56" fmla="*/ 57 w 287"/>
                  <a:gd name="T57" fmla="*/ 66 h 526"/>
                  <a:gd name="T58" fmla="*/ 59 w 287"/>
                  <a:gd name="T59" fmla="*/ 59 h 526"/>
                  <a:gd name="T60" fmla="*/ 59 w 287"/>
                  <a:gd name="T61" fmla="*/ 52 h 526"/>
                  <a:gd name="T62" fmla="*/ 57 w 287"/>
                  <a:gd name="T63" fmla="*/ 47 h 526"/>
                  <a:gd name="T64" fmla="*/ 57 w 287"/>
                  <a:gd name="T65" fmla="*/ 43 h 526"/>
                  <a:gd name="T66" fmla="*/ 59 w 287"/>
                  <a:gd name="T67" fmla="*/ 40 h 526"/>
                  <a:gd name="T68" fmla="*/ 67 w 287"/>
                  <a:gd name="T69" fmla="*/ 34 h 526"/>
                  <a:gd name="T70" fmla="*/ 71 w 287"/>
                  <a:gd name="T71" fmla="*/ 22 h 526"/>
                  <a:gd name="T72" fmla="*/ 67 w 287"/>
                  <a:gd name="T73" fmla="*/ 15 h 526"/>
                  <a:gd name="T74" fmla="*/ 67 w 287"/>
                  <a:gd name="T75" fmla="*/ 12 h 526"/>
                  <a:gd name="T76" fmla="*/ 68 w 287"/>
                  <a:gd name="T77" fmla="*/ 9 h 526"/>
                  <a:gd name="T78" fmla="*/ 68 w 287"/>
                  <a:gd name="T79" fmla="*/ 7 h 526"/>
                  <a:gd name="T80" fmla="*/ 66 w 287"/>
                  <a:gd name="T81" fmla="*/ 0 h 526"/>
                  <a:gd name="T82" fmla="*/ 0 w 287"/>
                  <a:gd name="T83" fmla="*/ 16 h 526"/>
                  <a:gd name="T84" fmla="*/ 0 w 287"/>
                  <a:gd name="T85" fmla="*/ 16 h 5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7" h="526">
                    <a:moveTo>
                      <a:pt x="0" y="64"/>
                    </a:moveTo>
                    <a:lnTo>
                      <a:pt x="10" y="88"/>
                    </a:lnTo>
                    <a:lnTo>
                      <a:pt x="7" y="97"/>
                    </a:lnTo>
                    <a:lnTo>
                      <a:pt x="13" y="107"/>
                    </a:lnTo>
                    <a:lnTo>
                      <a:pt x="16" y="113"/>
                    </a:lnTo>
                    <a:lnTo>
                      <a:pt x="40" y="174"/>
                    </a:lnTo>
                    <a:lnTo>
                      <a:pt x="46" y="217"/>
                    </a:lnTo>
                    <a:lnTo>
                      <a:pt x="36" y="242"/>
                    </a:lnTo>
                    <a:lnTo>
                      <a:pt x="40" y="262"/>
                    </a:lnTo>
                    <a:lnTo>
                      <a:pt x="65" y="322"/>
                    </a:lnTo>
                    <a:lnTo>
                      <a:pt x="62" y="348"/>
                    </a:lnTo>
                    <a:lnTo>
                      <a:pt x="68" y="359"/>
                    </a:lnTo>
                    <a:lnTo>
                      <a:pt x="72" y="359"/>
                    </a:lnTo>
                    <a:lnTo>
                      <a:pt x="68" y="352"/>
                    </a:lnTo>
                    <a:lnTo>
                      <a:pt x="78" y="348"/>
                    </a:lnTo>
                    <a:lnTo>
                      <a:pt x="94" y="375"/>
                    </a:lnTo>
                    <a:lnTo>
                      <a:pt x="104" y="426"/>
                    </a:lnTo>
                    <a:lnTo>
                      <a:pt x="104" y="458"/>
                    </a:lnTo>
                    <a:lnTo>
                      <a:pt x="113" y="490"/>
                    </a:lnTo>
                    <a:lnTo>
                      <a:pt x="132" y="526"/>
                    </a:lnTo>
                    <a:lnTo>
                      <a:pt x="242" y="500"/>
                    </a:lnTo>
                    <a:lnTo>
                      <a:pt x="242" y="490"/>
                    </a:lnTo>
                    <a:lnTo>
                      <a:pt x="226" y="477"/>
                    </a:lnTo>
                    <a:lnTo>
                      <a:pt x="229" y="455"/>
                    </a:lnTo>
                    <a:lnTo>
                      <a:pt x="236" y="448"/>
                    </a:lnTo>
                    <a:lnTo>
                      <a:pt x="229" y="429"/>
                    </a:lnTo>
                    <a:lnTo>
                      <a:pt x="220" y="342"/>
                    </a:lnTo>
                    <a:lnTo>
                      <a:pt x="220" y="316"/>
                    </a:lnTo>
                    <a:lnTo>
                      <a:pt x="229" y="268"/>
                    </a:lnTo>
                    <a:lnTo>
                      <a:pt x="239" y="236"/>
                    </a:lnTo>
                    <a:lnTo>
                      <a:pt x="239" y="209"/>
                    </a:lnTo>
                    <a:lnTo>
                      <a:pt x="229" y="190"/>
                    </a:lnTo>
                    <a:lnTo>
                      <a:pt x="229" y="174"/>
                    </a:lnTo>
                    <a:lnTo>
                      <a:pt x="239" y="161"/>
                    </a:lnTo>
                    <a:lnTo>
                      <a:pt x="271" y="136"/>
                    </a:lnTo>
                    <a:lnTo>
                      <a:pt x="287" y="88"/>
                    </a:lnTo>
                    <a:lnTo>
                      <a:pt x="271" y="61"/>
                    </a:lnTo>
                    <a:lnTo>
                      <a:pt x="268" y="48"/>
                    </a:lnTo>
                    <a:lnTo>
                      <a:pt x="274" y="39"/>
                    </a:lnTo>
                    <a:lnTo>
                      <a:pt x="274" y="29"/>
                    </a:lnTo>
                    <a:lnTo>
                      <a:pt x="265" y="0"/>
                    </a:lnTo>
                    <a:lnTo>
                      <a:pt x="0" y="64"/>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6" name="Freeform 215">
                <a:extLst>
                  <a:ext uri="{FF2B5EF4-FFF2-40B4-BE49-F238E27FC236}">
                    <a16:creationId xmlns:a16="http://schemas.microsoft.com/office/drawing/2014/main" id="{0ECCA085-6517-4BF3-8F9E-F38E057EB1DC}"/>
                  </a:ext>
                </a:extLst>
              </p:cNvPr>
              <p:cNvSpPr>
                <a:spLocks/>
              </p:cNvSpPr>
              <p:nvPr/>
            </p:nvSpPr>
            <p:spPr bwMode="gray">
              <a:xfrm>
                <a:off x="8102283" y="2179955"/>
                <a:ext cx="212725" cy="458787"/>
              </a:xfrm>
              <a:custGeom>
                <a:avLst/>
                <a:gdLst>
                  <a:gd name="T0" fmla="*/ 66 w 267"/>
                  <a:gd name="T1" fmla="*/ 122 h 577"/>
                  <a:gd name="T2" fmla="*/ 64 w 267"/>
                  <a:gd name="T3" fmla="*/ 121 h 577"/>
                  <a:gd name="T4" fmla="*/ 61 w 267"/>
                  <a:gd name="T5" fmla="*/ 122 h 577"/>
                  <a:gd name="T6" fmla="*/ 58 w 267"/>
                  <a:gd name="T7" fmla="*/ 127 h 577"/>
                  <a:gd name="T8" fmla="*/ 53 w 267"/>
                  <a:gd name="T9" fmla="*/ 128 h 577"/>
                  <a:gd name="T10" fmla="*/ 55 w 267"/>
                  <a:gd name="T11" fmla="*/ 132 h 577"/>
                  <a:gd name="T12" fmla="*/ 53 w 267"/>
                  <a:gd name="T13" fmla="*/ 132 h 577"/>
                  <a:gd name="T14" fmla="*/ 53 w 267"/>
                  <a:gd name="T15" fmla="*/ 132 h 577"/>
                  <a:gd name="T16" fmla="*/ 51 w 267"/>
                  <a:gd name="T17" fmla="*/ 132 h 577"/>
                  <a:gd name="T18" fmla="*/ 51 w 267"/>
                  <a:gd name="T19" fmla="*/ 134 h 577"/>
                  <a:gd name="T20" fmla="*/ 6 w 267"/>
                  <a:gd name="T21" fmla="*/ 145 h 577"/>
                  <a:gd name="T22" fmla="*/ 6 w 267"/>
                  <a:gd name="T23" fmla="*/ 142 h 577"/>
                  <a:gd name="T24" fmla="*/ 2 w 267"/>
                  <a:gd name="T25" fmla="*/ 139 h 577"/>
                  <a:gd name="T26" fmla="*/ 3 w 267"/>
                  <a:gd name="T27" fmla="*/ 133 h 577"/>
                  <a:gd name="T28" fmla="*/ 4 w 267"/>
                  <a:gd name="T29" fmla="*/ 132 h 577"/>
                  <a:gd name="T30" fmla="*/ 3 w 267"/>
                  <a:gd name="T31" fmla="*/ 127 h 577"/>
                  <a:gd name="T32" fmla="*/ 0 w 267"/>
                  <a:gd name="T33" fmla="*/ 105 h 577"/>
                  <a:gd name="T34" fmla="*/ 0 w 267"/>
                  <a:gd name="T35" fmla="*/ 99 h 577"/>
                  <a:gd name="T36" fmla="*/ 3 w 267"/>
                  <a:gd name="T37" fmla="*/ 87 h 577"/>
                  <a:gd name="T38" fmla="*/ 5 w 267"/>
                  <a:gd name="T39" fmla="*/ 79 h 577"/>
                  <a:gd name="T40" fmla="*/ 5 w 267"/>
                  <a:gd name="T41" fmla="*/ 72 h 577"/>
                  <a:gd name="T42" fmla="*/ 3 w 267"/>
                  <a:gd name="T43" fmla="*/ 67 h 577"/>
                  <a:gd name="T44" fmla="*/ 3 w 267"/>
                  <a:gd name="T45" fmla="*/ 63 h 577"/>
                  <a:gd name="T46" fmla="*/ 5 w 267"/>
                  <a:gd name="T47" fmla="*/ 60 h 577"/>
                  <a:gd name="T48" fmla="*/ 13 w 267"/>
                  <a:gd name="T49" fmla="*/ 54 h 577"/>
                  <a:gd name="T50" fmla="*/ 17 w 267"/>
                  <a:gd name="T51" fmla="*/ 42 h 577"/>
                  <a:gd name="T52" fmla="*/ 13 w 267"/>
                  <a:gd name="T53" fmla="*/ 35 h 577"/>
                  <a:gd name="T54" fmla="*/ 12 w 267"/>
                  <a:gd name="T55" fmla="*/ 32 h 577"/>
                  <a:gd name="T56" fmla="*/ 14 w 267"/>
                  <a:gd name="T57" fmla="*/ 29 h 577"/>
                  <a:gd name="T58" fmla="*/ 14 w 267"/>
                  <a:gd name="T59" fmla="*/ 27 h 577"/>
                  <a:gd name="T60" fmla="*/ 12 w 267"/>
                  <a:gd name="T61" fmla="*/ 20 h 577"/>
                  <a:gd name="T62" fmla="*/ 13 w 267"/>
                  <a:gd name="T63" fmla="*/ 10 h 577"/>
                  <a:gd name="T64" fmla="*/ 11 w 267"/>
                  <a:gd name="T65" fmla="*/ 7 h 577"/>
                  <a:gd name="T66" fmla="*/ 12 w 267"/>
                  <a:gd name="T67" fmla="*/ 5 h 577"/>
                  <a:gd name="T68" fmla="*/ 15 w 267"/>
                  <a:gd name="T69" fmla="*/ 5 h 577"/>
                  <a:gd name="T70" fmla="*/ 16 w 267"/>
                  <a:gd name="T71" fmla="*/ 2 h 577"/>
                  <a:gd name="T72" fmla="*/ 18 w 267"/>
                  <a:gd name="T73" fmla="*/ 4 h 577"/>
                  <a:gd name="T74" fmla="*/ 21 w 267"/>
                  <a:gd name="T75" fmla="*/ 3 h 577"/>
                  <a:gd name="T76" fmla="*/ 23 w 267"/>
                  <a:gd name="T77" fmla="*/ 0 h 577"/>
                  <a:gd name="T78" fmla="*/ 53 w 267"/>
                  <a:gd name="T79" fmla="*/ 89 h 577"/>
                  <a:gd name="T80" fmla="*/ 53 w 267"/>
                  <a:gd name="T81" fmla="*/ 91 h 577"/>
                  <a:gd name="T82" fmla="*/ 53 w 267"/>
                  <a:gd name="T83" fmla="*/ 95 h 577"/>
                  <a:gd name="T84" fmla="*/ 53 w 267"/>
                  <a:gd name="T85" fmla="*/ 96 h 577"/>
                  <a:gd name="T86" fmla="*/ 61 w 267"/>
                  <a:gd name="T87" fmla="*/ 102 h 577"/>
                  <a:gd name="T88" fmla="*/ 62 w 267"/>
                  <a:gd name="T89" fmla="*/ 102 h 577"/>
                  <a:gd name="T90" fmla="*/ 63 w 267"/>
                  <a:gd name="T91" fmla="*/ 105 h 577"/>
                  <a:gd name="T92" fmla="*/ 62 w 267"/>
                  <a:gd name="T93" fmla="*/ 107 h 577"/>
                  <a:gd name="T94" fmla="*/ 67 w 267"/>
                  <a:gd name="T95" fmla="*/ 114 h 577"/>
                  <a:gd name="T96" fmla="*/ 66 w 267"/>
                  <a:gd name="T97" fmla="*/ 116 h 577"/>
                  <a:gd name="T98" fmla="*/ 66 w 267"/>
                  <a:gd name="T99" fmla="*/ 119 h 577"/>
                  <a:gd name="T100" fmla="*/ 66 w 267"/>
                  <a:gd name="T101" fmla="*/ 122 h 57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7" h="577">
                    <a:moveTo>
                      <a:pt x="264" y="487"/>
                    </a:moveTo>
                    <a:lnTo>
                      <a:pt x="255" y="484"/>
                    </a:lnTo>
                    <a:lnTo>
                      <a:pt x="242" y="487"/>
                    </a:lnTo>
                    <a:lnTo>
                      <a:pt x="229" y="506"/>
                    </a:lnTo>
                    <a:lnTo>
                      <a:pt x="212" y="512"/>
                    </a:lnTo>
                    <a:lnTo>
                      <a:pt x="218" y="525"/>
                    </a:lnTo>
                    <a:lnTo>
                      <a:pt x="212" y="528"/>
                    </a:lnTo>
                    <a:lnTo>
                      <a:pt x="209" y="525"/>
                    </a:lnTo>
                    <a:lnTo>
                      <a:pt x="202" y="528"/>
                    </a:lnTo>
                    <a:lnTo>
                      <a:pt x="202" y="535"/>
                    </a:lnTo>
                    <a:lnTo>
                      <a:pt x="22" y="577"/>
                    </a:lnTo>
                    <a:lnTo>
                      <a:pt x="22" y="567"/>
                    </a:lnTo>
                    <a:lnTo>
                      <a:pt x="6" y="554"/>
                    </a:lnTo>
                    <a:lnTo>
                      <a:pt x="9" y="532"/>
                    </a:lnTo>
                    <a:lnTo>
                      <a:pt x="16" y="525"/>
                    </a:lnTo>
                    <a:lnTo>
                      <a:pt x="9" y="506"/>
                    </a:lnTo>
                    <a:lnTo>
                      <a:pt x="0" y="419"/>
                    </a:lnTo>
                    <a:lnTo>
                      <a:pt x="0" y="393"/>
                    </a:lnTo>
                    <a:lnTo>
                      <a:pt x="9" y="345"/>
                    </a:lnTo>
                    <a:lnTo>
                      <a:pt x="19" y="313"/>
                    </a:lnTo>
                    <a:lnTo>
                      <a:pt x="19" y="286"/>
                    </a:lnTo>
                    <a:lnTo>
                      <a:pt x="9" y="267"/>
                    </a:lnTo>
                    <a:lnTo>
                      <a:pt x="9" y="251"/>
                    </a:lnTo>
                    <a:lnTo>
                      <a:pt x="19" y="238"/>
                    </a:lnTo>
                    <a:lnTo>
                      <a:pt x="51" y="213"/>
                    </a:lnTo>
                    <a:lnTo>
                      <a:pt x="67" y="165"/>
                    </a:lnTo>
                    <a:lnTo>
                      <a:pt x="51" y="138"/>
                    </a:lnTo>
                    <a:lnTo>
                      <a:pt x="48" y="125"/>
                    </a:lnTo>
                    <a:lnTo>
                      <a:pt x="54" y="116"/>
                    </a:lnTo>
                    <a:lnTo>
                      <a:pt x="54" y="106"/>
                    </a:lnTo>
                    <a:lnTo>
                      <a:pt x="45" y="77"/>
                    </a:lnTo>
                    <a:lnTo>
                      <a:pt x="51" y="39"/>
                    </a:lnTo>
                    <a:lnTo>
                      <a:pt x="41" y="26"/>
                    </a:lnTo>
                    <a:lnTo>
                      <a:pt x="45" y="20"/>
                    </a:lnTo>
                    <a:lnTo>
                      <a:pt x="57" y="20"/>
                    </a:lnTo>
                    <a:lnTo>
                      <a:pt x="61" y="6"/>
                    </a:lnTo>
                    <a:lnTo>
                      <a:pt x="70" y="13"/>
                    </a:lnTo>
                    <a:lnTo>
                      <a:pt x="83" y="10"/>
                    </a:lnTo>
                    <a:lnTo>
                      <a:pt x="90" y="0"/>
                    </a:lnTo>
                    <a:lnTo>
                      <a:pt x="209" y="355"/>
                    </a:lnTo>
                    <a:lnTo>
                      <a:pt x="209" y="361"/>
                    </a:lnTo>
                    <a:lnTo>
                      <a:pt x="209" y="377"/>
                    </a:lnTo>
                    <a:lnTo>
                      <a:pt x="212" y="383"/>
                    </a:lnTo>
                    <a:lnTo>
                      <a:pt x="242" y="406"/>
                    </a:lnTo>
                    <a:lnTo>
                      <a:pt x="248" y="406"/>
                    </a:lnTo>
                    <a:lnTo>
                      <a:pt x="251" y="419"/>
                    </a:lnTo>
                    <a:lnTo>
                      <a:pt x="248" y="425"/>
                    </a:lnTo>
                    <a:lnTo>
                      <a:pt x="267" y="455"/>
                    </a:lnTo>
                    <a:lnTo>
                      <a:pt x="264" y="461"/>
                    </a:lnTo>
                    <a:lnTo>
                      <a:pt x="261" y="474"/>
                    </a:lnTo>
                    <a:lnTo>
                      <a:pt x="264" y="487"/>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7" name="Freeform 216">
                <a:extLst>
                  <a:ext uri="{FF2B5EF4-FFF2-40B4-BE49-F238E27FC236}">
                    <a16:creationId xmlns:a16="http://schemas.microsoft.com/office/drawing/2014/main" id="{24E56811-8E47-42CF-8275-26B1C1537300}"/>
                  </a:ext>
                </a:extLst>
              </p:cNvPr>
              <p:cNvSpPr>
                <a:spLocks/>
              </p:cNvSpPr>
              <p:nvPr/>
            </p:nvSpPr>
            <p:spPr bwMode="gray">
              <a:xfrm>
                <a:off x="8175308" y="1764030"/>
                <a:ext cx="482600" cy="776287"/>
              </a:xfrm>
              <a:custGeom>
                <a:avLst/>
                <a:gdLst>
                  <a:gd name="T0" fmla="*/ 29 w 609"/>
                  <a:gd name="T1" fmla="*/ 219 h 980"/>
                  <a:gd name="T2" fmla="*/ 29 w 609"/>
                  <a:gd name="T3" fmla="*/ 225 h 980"/>
                  <a:gd name="T4" fmla="*/ 38 w 609"/>
                  <a:gd name="T5" fmla="*/ 232 h 980"/>
                  <a:gd name="T6" fmla="*/ 40 w 609"/>
                  <a:gd name="T7" fmla="*/ 235 h 980"/>
                  <a:gd name="T8" fmla="*/ 44 w 609"/>
                  <a:gd name="T9" fmla="*/ 244 h 980"/>
                  <a:gd name="T10" fmla="*/ 46 w 609"/>
                  <a:gd name="T11" fmla="*/ 237 h 980"/>
                  <a:gd name="T12" fmla="*/ 50 w 609"/>
                  <a:gd name="T13" fmla="*/ 224 h 980"/>
                  <a:gd name="T14" fmla="*/ 55 w 609"/>
                  <a:gd name="T15" fmla="*/ 210 h 980"/>
                  <a:gd name="T16" fmla="*/ 54 w 609"/>
                  <a:gd name="T17" fmla="*/ 207 h 980"/>
                  <a:gd name="T18" fmla="*/ 62 w 609"/>
                  <a:gd name="T19" fmla="*/ 193 h 980"/>
                  <a:gd name="T20" fmla="*/ 65 w 609"/>
                  <a:gd name="T21" fmla="*/ 198 h 980"/>
                  <a:gd name="T22" fmla="*/ 67 w 609"/>
                  <a:gd name="T23" fmla="*/ 197 h 980"/>
                  <a:gd name="T24" fmla="*/ 68 w 609"/>
                  <a:gd name="T25" fmla="*/ 191 h 980"/>
                  <a:gd name="T26" fmla="*/ 79 w 609"/>
                  <a:gd name="T27" fmla="*/ 186 h 980"/>
                  <a:gd name="T28" fmla="*/ 80 w 609"/>
                  <a:gd name="T29" fmla="*/ 181 h 980"/>
                  <a:gd name="T30" fmla="*/ 87 w 609"/>
                  <a:gd name="T31" fmla="*/ 180 h 980"/>
                  <a:gd name="T32" fmla="*/ 90 w 609"/>
                  <a:gd name="T33" fmla="*/ 172 h 980"/>
                  <a:gd name="T34" fmla="*/ 94 w 609"/>
                  <a:gd name="T35" fmla="*/ 161 h 980"/>
                  <a:gd name="T36" fmla="*/ 95 w 609"/>
                  <a:gd name="T37" fmla="*/ 159 h 980"/>
                  <a:gd name="T38" fmla="*/ 104 w 609"/>
                  <a:gd name="T39" fmla="*/ 158 h 980"/>
                  <a:gd name="T40" fmla="*/ 108 w 609"/>
                  <a:gd name="T41" fmla="*/ 150 h 980"/>
                  <a:gd name="T42" fmla="*/ 112 w 609"/>
                  <a:gd name="T43" fmla="*/ 144 h 980"/>
                  <a:gd name="T44" fmla="*/ 122 w 609"/>
                  <a:gd name="T45" fmla="*/ 148 h 980"/>
                  <a:gd name="T46" fmla="*/ 132 w 609"/>
                  <a:gd name="T47" fmla="*/ 136 h 980"/>
                  <a:gd name="T48" fmla="*/ 143 w 609"/>
                  <a:gd name="T49" fmla="*/ 126 h 980"/>
                  <a:gd name="T50" fmla="*/ 146 w 609"/>
                  <a:gd name="T51" fmla="*/ 124 h 980"/>
                  <a:gd name="T52" fmla="*/ 152 w 609"/>
                  <a:gd name="T53" fmla="*/ 118 h 980"/>
                  <a:gd name="T54" fmla="*/ 148 w 609"/>
                  <a:gd name="T55" fmla="*/ 113 h 980"/>
                  <a:gd name="T56" fmla="*/ 145 w 609"/>
                  <a:gd name="T57" fmla="*/ 112 h 980"/>
                  <a:gd name="T58" fmla="*/ 148 w 609"/>
                  <a:gd name="T59" fmla="*/ 108 h 980"/>
                  <a:gd name="T60" fmla="*/ 145 w 609"/>
                  <a:gd name="T61" fmla="*/ 99 h 980"/>
                  <a:gd name="T62" fmla="*/ 138 w 609"/>
                  <a:gd name="T63" fmla="*/ 97 h 980"/>
                  <a:gd name="T64" fmla="*/ 133 w 609"/>
                  <a:gd name="T65" fmla="*/ 100 h 980"/>
                  <a:gd name="T66" fmla="*/ 126 w 609"/>
                  <a:gd name="T67" fmla="*/ 85 h 980"/>
                  <a:gd name="T68" fmla="*/ 127 w 609"/>
                  <a:gd name="T69" fmla="*/ 81 h 980"/>
                  <a:gd name="T70" fmla="*/ 123 w 609"/>
                  <a:gd name="T71" fmla="*/ 79 h 980"/>
                  <a:gd name="T72" fmla="*/ 116 w 609"/>
                  <a:gd name="T73" fmla="*/ 79 h 980"/>
                  <a:gd name="T74" fmla="*/ 112 w 609"/>
                  <a:gd name="T75" fmla="*/ 78 h 980"/>
                  <a:gd name="T76" fmla="*/ 109 w 609"/>
                  <a:gd name="T77" fmla="*/ 68 h 980"/>
                  <a:gd name="T78" fmla="*/ 75 w 609"/>
                  <a:gd name="T79" fmla="*/ 0 h 980"/>
                  <a:gd name="T80" fmla="*/ 66 w 609"/>
                  <a:gd name="T81" fmla="*/ 0 h 980"/>
                  <a:gd name="T82" fmla="*/ 64 w 609"/>
                  <a:gd name="T83" fmla="*/ 5 h 980"/>
                  <a:gd name="T84" fmla="*/ 56 w 609"/>
                  <a:gd name="T85" fmla="*/ 8 h 980"/>
                  <a:gd name="T86" fmla="*/ 46 w 609"/>
                  <a:gd name="T87" fmla="*/ 16 h 980"/>
                  <a:gd name="T88" fmla="*/ 42 w 609"/>
                  <a:gd name="T89" fmla="*/ 6 h 980"/>
                  <a:gd name="T90" fmla="*/ 39 w 609"/>
                  <a:gd name="T91" fmla="*/ 4 h 980"/>
                  <a:gd name="T92" fmla="*/ 20 w 609"/>
                  <a:gd name="T93" fmla="*/ 50 h 980"/>
                  <a:gd name="T94" fmla="*/ 21 w 609"/>
                  <a:gd name="T95" fmla="*/ 60 h 980"/>
                  <a:gd name="T96" fmla="*/ 20 w 609"/>
                  <a:gd name="T97" fmla="*/ 69 h 980"/>
                  <a:gd name="T98" fmla="*/ 16 w 609"/>
                  <a:gd name="T99" fmla="*/ 75 h 980"/>
                  <a:gd name="T100" fmla="*/ 19 w 609"/>
                  <a:gd name="T101" fmla="*/ 99 h 980"/>
                  <a:gd name="T102" fmla="*/ 13 w 609"/>
                  <a:gd name="T103" fmla="*/ 112 h 980"/>
                  <a:gd name="T104" fmla="*/ 13 w 609"/>
                  <a:gd name="T105" fmla="*/ 121 h 980"/>
                  <a:gd name="T106" fmla="*/ 9 w 609"/>
                  <a:gd name="T107" fmla="*/ 122 h 980"/>
                  <a:gd name="T108" fmla="*/ 9 w 609"/>
                  <a:gd name="T109" fmla="*/ 129 h 980"/>
                  <a:gd name="T110" fmla="*/ 4 w 609"/>
                  <a:gd name="T111" fmla="*/ 127 h 9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09" h="980">
                    <a:moveTo>
                      <a:pt x="0" y="525"/>
                    </a:moveTo>
                    <a:lnTo>
                      <a:pt x="119" y="880"/>
                    </a:lnTo>
                    <a:lnTo>
                      <a:pt x="119" y="886"/>
                    </a:lnTo>
                    <a:lnTo>
                      <a:pt x="119" y="902"/>
                    </a:lnTo>
                    <a:lnTo>
                      <a:pt x="122" y="908"/>
                    </a:lnTo>
                    <a:lnTo>
                      <a:pt x="152" y="931"/>
                    </a:lnTo>
                    <a:lnTo>
                      <a:pt x="158" y="931"/>
                    </a:lnTo>
                    <a:lnTo>
                      <a:pt x="161" y="944"/>
                    </a:lnTo>
                    <a:lnTo>
                      <a:pt x="158" y="950"/>
                    </a:lnTo>
                    <a:lnTo>
                      <a:pt x="177" y="980"/>
                    </a:lnTo>
                    <a:lnTo>
                      <a:pt x="181" y="973"/>
                    </a:lnTo>
                    <a:lnTo>
                      <a:pt x="184" y="950"/>
                    </a:lnTo>
                    <a:lnTo>
                      <a:pt x="187" y="924"/>
                    </a:lnTo>
                    <a:lnTo>
                      <a:pt x="200" y="899"/>
                    </a:lnTo>
                    <a:lnTo>
                      <a:pt x="209" y="860"/>
                    </a:lnTo>
                    <a:lnTo>
                      <a:pt x="222" y="844"/>
                    </a:lnTo>
                    <a:lnTo>
                      <a:pt x="225" y="838"/>
                    </a:lnTo>
                    <a:lnTo>
                      <a:pt x="216" y="832"/>
                    </a:lnTo>
                    <a:lnTo>
                      <a:pt x="209" y="808"/>
                    </a:lnTo>
                    <a:lnTo>
                      <a:pt x="248" y="773"/>
                    </a:lnTo>
                    <a:lnTo>
                      <a:pt x="254" y="776"/>
                    </a:lnTo>
                    <a:lnTo>
                      <a:pt x="260" y="795"/>
                    </a:lnTo>
                    <a:lnTo>
                      <a:pt x="267" y="799"/>
                    </a:lnTo>
                    <a:lnTo>
                      <a:pt x="270" y="792"/>
                    </a:lnTo>
                    <a:lnTo>
                      <a:pt x="270" y="776"/>
                    </a:lnTo>
                    <a:lnTo>
                      <a:pt x="274" y="767"/>
                    </a:lnTo>
                    <a:lnTo>
                      <a:pt x="303" y="760"/>
                    </a:lnTo>
                    <a:lnTo>
                      <a:pt x="316" y="747"/>
                    </a:lnTo>
                    <a:lnTo>
                      <a:pt x="316" y="735"/>
                    </a:lnTo>
                    <a:lnTo>
                      <a:pt x="322" y="728"/>
                    </a:lnTo>
                    <a:lnTo>
                      <a:pt x="335" y="728"/>
                    </a:lnTo>
                    <a:lnTo>
                      <a:pt x="348" y="722"/>
                    </a:lnTo>
                    <a:lnTo>
                      <a:pt x="354" y="715"/>
                    </a:lnTo>
                    <a:lnTo>
                      <a:pt x="361" y="690"/>
                    </a:lnTo>
                    <a:lnTo>
                      <a:pt x="357" y="670"/>
                    </a:lnTo>
                    <a:lnTo>
                      <a:pt x="377" y="647"/>
                    </a:lnTo>
                    <a:lnTo>
                      <a:pt x="377" y="638"/>
                    </a:lnTo>
                    <a:lnTo>
                      <a:pt x="383" y="638"/>
                    </a:lnTo>
                    <a:lnTo>
                      <a:pt x="405" y="641"/>
                    </a:lnTo>
                    <a:lnTo>
                      <a:pt x="416" y="634"/>
                    </a:lnTo>
                    <a:lnTo>
                      <a:pt x="422" y="622"/>
                    </a:lnTo>
                    <a:lnTo>
                      <a:pt x="432" y="602"/>
                    </a:lnTo>
                    <a:lnTo>
                      <a:pt x="438" y="599"/>
                    </a:lnTo>
                    <a:lnTo>
                      <a:pt x="451" y="577"/>
                    </a:lnTo>
                    <a:lnTo>
                      <a:pt x="474" y="580"/>
                    </a:lnTo>
                    <a:lnTo>
                      <a:pt x="490" y="596"/>
                    </a:lnTo>
                    <a:lnTo>
                      <a:pt x="515" y="554"/>
                    </a:lnTo>
                    <a:lnTo>
                      <a:pt x="531" y="545"/>
                    </a:lnTo>
                    <a:lnTo>
                      <a:pt x="564" y="518"/>
                    </a:lnTo>
                    <a:lnTo>
                      <a:pt x="574" y="505"/>
                    </a:lnTo>
                    <a:lnTo>
                      <a:pt x="577" y="499"/>
                    </a:lnTo>
                    <a:lnTo>
                      <a:pt x="587" y="499"/>
                    </a:lnTo>
                    <a:lnTo>
                      <a:pt x="603" y="493"/>
                    </a:lnTo>
                    <a:lnTo>
                      <a:pt x="609" y="473"/>
                    </a:lnTo>
                    <a:lnTo>
                      <a:pt x="606" y="461"/>
                    </a:lnTo>
                    <a:lnTo>
                      <a:pt x="593" y="454"/>
                    </a:lnTo>
                    <a:lnTo>
                      <a:pt x="590" y="457"/>
                    </a:lnTo>
                    <a:lnTo>
                      <a:pt x="583" y="451"/>
                    </a:lnTo>
                    <a:lnTo>
                      <a:pt x="590" y="438"/>
                    </a:lnTo>
                    <a:lnTo>
                      <a:pt x="593" y="435"/>
                    </a:lnTo>
                    <a:lnTo>
                      <a:pt x="590" y="425"/>
                    </a:lnTo>
                    <a:lnTo>
                      <a:pt x="580" y="397"/>
                    </a:lnTo>
                    <a:lnTo>
                      <a:pt x="564" y="389"/>
                    </a:lnTo>
                    <a:lnTo>
                      <a:pt x="555" y="389"/>
                    </a:lnTo>
                    <a:lnTo>
                      <a:pt x="547" y="397"/>
                    </a:lnTo>
                    <a:lnTo>
                      <a:pt x="534" y="400"/>
                    </a:lnTo>
                    <a:lnTo>
                      <a:pt x="522" y="393"/>
                    </a:lnTo>
                    <a:lnTo>
                      <a:pt x="506" y="341"/>
                    </a:lnTo>
                    <a:lnTo>
                      <a:pt x="512" y="335"/>
                    </a:lnTo>
                    <a:lnTo>
                      <a:pt x="509" y="325"/>
                    </a:lnTo>
                    <a:lnTo>
                      <a:pt x="506" y="319"/>
                    </a:lnTo>
                    <a:lnTo>
                      <a:pt x="493" y="319"/>
                    </a:lnTo>
                    <a:lnTo>
                      <a:pt x="490" y="325"/>
                    </a:lnTo>
                    <a:lnTo>
                      <a:pt x="467" y="319"/>
                    </a:lnTo>
                    <a:lnTo>
                      <a:pt x="454" y="319"/>
                    </a:lnTo>
                    <a:lnTo>
                      <a:pt x="448" y="312"/>
                    </a:lnTo>
                    <a:lnTo>
                      <a:pt x="438" y="281"/>
                    </a:lnTo>
                    <a:lnTo>
                      <a:pt x="438" y="274"/>
                    </a:lnTo>
                    <a:lnTo>
                      <a:pt x="361" y="42"/>
                    </a:lnTo>
                    <a:lnTo>
                      <a:pt x="300" y="3"/>
                    </a:lnTo>
                    <a:lnTo>
                      <a:pt x="284" y="0"/>
                    </a:lnTo>
                    <a:lnTo>
                      <a:pt x="267" y="3"/>
                    </a:lnTo>
                    <a:lnTo>
                      <a:pt x="260" y="13"/>
                    </a:lnTo>
                    <a:lnTo>
                      <a:pt x="257" y="23"/>
                    </a:lnTo>
                    <a:lnTo>
                      <a:pt x="248" y="23"/>
                    </a:lnTo>
                    <a:lnTo>
                      <a:pt x="225" y="35"/>
                    </a:lnTo>
                    <a:lnTo>
                      <a:pt x="193" y="61"/>
                    </a:lnTo>
                    <a:lnTo>
                      <a:pt x="184" y="64"/>
                    </a:lnTo>
                    <a:lnTo>
                      <a:pt x="171" y="48"/>
                    </a:lnTo>
                    <a:lnTo>
                      <a:pt x="171" y="26"/>
                    </a:lnTo>
                    <a:lnTo>
                      <a:pt x="168" y="16"/>
                    </a:lnTo>
                    <a:lnTo>
                      <a:pt x="158" y="16"/>
                    </a:lnTo>
                    <a:lnTo>
                      <a:pt x="131" y="26"/>
                    </a:lnTo>
                    <a:lnTo>
                      <a:pt x="80" y="203"/>
                    </a:lnTo>
                    <a:lnTo>
                      <a:pt x="77" y="231"/>
                    </a:lnTo>
                    <a:lnTo>
                      <a:pt x="87" y="241"/>
                    </a:lnTo>
                    <a:lnTo>
                      <a:pt x="87" y="261"/>
                    </a:lnTo>
                    <a:lnTo>
                      <a:pt x="80" y="277"/>
                    </a:lnTo>
                    <a:lnTo>
                      <a:pt x="74" y="284"/>
                    </a:lnTo>
                    <a:lnTo>
                      <a:pt x="64" y="300"/>
                    </a:lnTo>
                    <a:lnTo>
                      <a:pt x="84" y="373"/>
                    </a:lnTo>
                    <a:lnTo>
                      <a:pt x="77" y="397"/>
                    </a:lnTo>
                    <a:lnTo>
                      <a:pt x="77" y="416"/>
                    </a:lnTo>
                    <a:lnTo>
                      <a:pt x="52" y="451"/>
                    </a:lnTo>
                    <a:lnTo>
                      <a:pt x="45" y="464"/>
                    </a:lnTo>
                    <a:lnTo>
                      <a:pt x="55" y="486"/>
                    </a:lnTo>
                    <a:lnTo>
                      <a:pt x="55" y="489"/>
                    </a:lnTo>
                    <a:lnTo>
                      <a:pt x="39" y="489"/>
                    </a:lnTo>
                    <a:lnTo>
                      <a:pt x="39" y="509"/>
                    </a:lnTo>
                    <a:lnTo>
                      <a:pt x="36" y="518"/>
                    </a:lnTo>
                    <a:lnTo>
                      <a:pt x="29" y="518"/>
                    </a:lnTo>
                    <a:lnTo>
                      <a:pt x="16" y="512"/>
                    </a:lnTo>
                    <a:lnTo>
                      <a:pt x="0" y="525"/>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8" name="Freeform 217">
                <a:extLst>
                  <a:ext uri="{FF2B5EF4-FFF2-40B4-BE49-F238E27FC236}">
                    <a16:creationId xmlns:a16="http://schemas.microsoft.com/office/drawing/2014/main" id="{AC32A7F4-B52F-41AC-AFCA-76614D0E7BC5}"/>
                  </a:ext>
                </a:extLst>
              </p:cNvPr>
              <p:cNvSpPr>
                <a:spLocks/>
              </p:cNvSpPr>
              <p:nvPr/>
            </p:nvSpPr>
            <p:spPr bwMode="gray">
              <a:xfrm>
                <a:off x="7022783" y="3181668"/>
                <a:ext cx="592138" cy="587375"/>
              </a:xfrm>
              <a:custGeom>
                <a:avLst/>
                <a:gdLst>
                  <a:gd name="T0" fmla="*/ 62 w 745"/>
                  <a:gd name="T1" fmla="*/ 0 h 738"/>
                  <a:gd name="T2" fmla="*/ 62 w 745"/>
                  <a:gd name="T3" fmla="*/ 9 h 738"/>
                  <a:gd name="T4" fmla="*/ 63 w 745"/>
                  <a:gd name="T5" fmla="*/ 17 h 738"/>
                  <a:gd name="T6" fmla="*/ 59 w 745"/>
                  <a:gd name="T7" fmla="*/ 40 h 738"/>
                  <a:gd name="T8" fmla="*/ 60 w 745"/>
                  <a:gd name="T9" fmla="*/ 47 h 738"/>
                  <a:gd name="T10" fmla="*/ 56 w 745"/>
                  <a:gd name="T11" fmla="*/ 58 h 738"/>
                  <a:gd name="T12" fmla="*/ 46 w 745"/>
                  <a:gd name="T13" fmla="*/ 67 h 738"/>
                  <a:gd name="T14" fmla="*/ 41 w 745"/>
                  <a:gd name="T15" fmla="*/ 70 h 738"/>
                  <a:gd name="T16" fmla="*/ 34 w 745"/>
                  <a:gd name="T17" fmla="*/ 73 h 738"/>
                  <a:gd name="T18" fmla="*/ 30 w 745"/>
                  <a:gd name="T19" fmla="*/ 79 h 738"/>
                  <a:gd name="T20" fmla="*/ 28 w 745"/>
                  <a:gd name="T21" fmla="*/ 94 h 738"/>
                  <a:gd name="T22" fmla="*/ 20 w 745"/>
                  <a:gd name="T23" fmla="*/ 93 h 738"/>
                  <a:gd name="T24" fmla="*/ 13 w 745"/>
                  <a:gd name="T25" fmla="*/ 106 h 738"/>
                  <a:gd name="T26" fmla="*/ 13 w 745"/>
                  <a:gd name="T27" fmla="*/ 118 h 738"/>
                  <a:gd name="T28" fmla="*/ 6 w 745"/>
                  <a:gd name="T29" fmla="*/ 127 h 738"/>
                  <a:gd name="T30" fmla="*/ 1 w 745"/>
                  <a:gd name="T31" fmla="*/ 134 h 738"/>
                  <a:gd name="T32" fmla="*/ 1 w 745"/>
                  <a:gd name="T33" fmla="*/ 142 h 738"/>
                  <a:gd name="T34" fmla="*/ 11 w 745"/>
                  <a:gd name="T35" fmla="*/ 156 h 738"/>
                  <a:gd name="T36" fmla="*/ 17 w 745"/>
                  <a:gd name="T37" fmla="*/ 165 h 738"/>
                  <a:gd name="T38" fmla="*/ 24 w 745"/>
                  <a:gd name="T39" fmla="*/ 167 h 738"/>
                  <a:gd name="T40" fmla="*/ 25 w 745"/>
                  <a:gd name="T41" fmla="*/ 168 h 738"/>
                  <a:gd name="T42" fmla="*/ 31 w 745"/>
                  <a:gd name="T43" fmla="*/ 170 h 738"/>
                  <a:gd name="T44" fmla="*/ 31 w 745"/>
                  <a:gd name="T45" fmla="*/ 175 h 738"/>
                  <a:gd name="T46" fmla="*/ 47 w 745"/>
                  <a:gd name="T47" fmla="*/ 184 h 738"/>
                  <a:gd name="T48" fmla="*/ 56 w 745"/>
                  <a:gd name="T49" fmla="*/ 181 h 738"/>
                  <a:gd name="T50" fmla="*/ 60 w 745"/>
                  <a:gd name="T51" fmla="*/ 177 h 738"/>
                  <a:gd name="T52" fmla="*/ 65 w 745"/>
                  <a:gd name="T53" fmla="*/ 180 h 738"/>
                  <a:gd name="T54" fmla="*/ 78 w 745"/>
                  <a:gd name="T55" fmla="*/ 175 h 738"/>
                  <a:gd name="T56" fmla="*/ 81 w 745"/>
                  <a:gd name="T57" fmla="*/ 169 h 738"/>
                  <a:gd name="T58" fmla="*/ 92 w 745"/>
                  <a:gd name="T59" fmla="*/ 164 h 738"/>
                  <a:gd name="T60" fmla="*/ 102 w 745"/>
                  <a:gd name="T61" fmla="*/ 156 h 738"/>
                  <a:gd name="T62" fmla="*/ 101 w 745"/>
                  <a:gd name="T63" fmla="*/ 147 h 738"/>
                  <a:gd name="T64" fmla="*/ 116 w 745"/>
                  <a:gd name="T65" fmla="*/ 100 h 738"/>
                  <a:gd name="T66" fmla="*/ 123 w 745"/>
                  <a:gd name="T67" fmla="*/ 102 h 738"/>
                  <a:gd name="T68" fmla="*/ 126 w 745"/>
                  <a:gd name="T69" fmla="*/ 107 h 738"/>
                  <a:gd name="T70" fmla="*/ 135 w 745"/>
                  <a:gd name="T71" fmla="*/ 100 h 738"/>
                  <a:gd name="T72" fmla="*/ 141 w 745"/>
                  <a:gd name="T73" fmla="*/ 82 h 738"/>
                  <a:gd name="T74" fmla="*/ 150 w 745"/>
                  <a:gd name="T75" fmla="*/ 77 h 738"/>
                  <a:gd name="T76" fmla="*/ 156 w 745"/>
                  <a:gd name="T77" fmla="*/ 71 h 738"/>
                  <a:gd name="T78" fmla="*/ 160 w 745"/>
                  <a:gd name="T79" fmla="*/ 63 h 738"/>
                  <a:gd name="T80" fmla="*/ 159 w 745"/>
                  <a:gd name="T81" fmla="*/ 60 h 738"/>
                  <a:gd name="T82" fmla="*/ 161 w 745"/>
                  <a:gd name="T83" fmla="*/ 48 h 738"/>
                  <a:gd name="T84" fmla="*/ 181 w 745"/>
                  <a:gd name="T85" fmla="*/ 58 h 738"/>
                  <a:gd name="T86" fmla="*/ 185 w 745"/>
                  <a:gd name="T87" fmla="*/ 58 h 738"/>
                  <a:gd name="T88" fmla="*/ 187 w 745"/>
                  <a:gd name="T89" fmla="*/ 49 h 738"/>
                  <a:gd name="T90" fmla="*/ 181 w 745"/>
                  <a:gd name="T91" fmla="*/ 38 h 738"/>
                  <a:gd name="T92" fmla="*/ 175 w 745"/>
                  <a:gd name="T93" fmla="*/ 36 h 738"/>
                  <a:gd name="T94" fmla="*/ 170 w 745"/>
                  <a:gd name="T95" fmla="*/ 33 h 738"/>
                  <a:gd name="T96" fmla="*/ 155 w 745"/>
                  <a:gd name="T97" fmla="*/ 42 h 738"/>
                  <a:gd name="T98" fmla="*/ 144 w 745"/>
                  <a:gd name="T99" fmla="*/ 42 h 738"/>
                  <a:gd name="T100" fmla="*/ 140 w 745"/>
                  <a:gd name="T101" fmla="*/ 45 h 738"/>
                  <a:gd name="T102" fmla="*/ 134 w 745"/>
                  <a:gd name="T103" fmla="*/ 51 h 738"/>
                  <a:gd name="T104" fmla="*/ 123 w 745"/>
                  <a:gd name="T105" fmla="*/ 62 h 738"/>
                  <a:gd name="T106" fmla="*/ 118 w 745"/>
                  <a:gd name="T107" fmla="*/ 66 h 738"/>
                  <a:gd name="T108" fmla="*/ 71 w 745"/>
                  <a:gd name="T109" fmla="*/ 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45" h="738">
                    <a:moveTo>
                      <a:pt x="251" y="3"/>
                    </a:moveTo>
                    <a:lnTo>
                      <a:pt x="248" y="0"/>
                    </a:lnTo>
                    <a:lnTo>
                      <a:pt x="239" y="10"/>
                    </a:lnTo>
                    <a:lnTo>
                      <a:pt x="245" y="33"/>
                    </a:lnTo>
                    <a:lnTo>
                      <a:pt x="223" y="52"/>
                    </a:lnTo>
                    <a:lnTo>
                      <a:pt x="251" y="68"/>
                    </a:lnTo>
                    <a:lnTo>
                      <a:pt x="242" y="142"/>
                    </a:lnTo>
                    <a:lnTo>
                      <a:pt x="235" y="159"/>
                    </a:lnTo>
                    <a:lnTo>
                      <a:pt x="235" y="175"/>
                    </a:lnTo>
                    <a:lnTo>
                      <a:pt x="239" y="187"/>
                    </a:lnTo>
                    <a:lnTo>
                      <a:pt x="239" y="210"/>
                    </a:lnTo>
                    <a:lnTo>
                      <a:pt x="223" y="229"/>
                    </a:lnTo>
                    <a:lnTo>
                      <a:pt x="213" y="232"/>
                    </a:lnTo>
                    <a:lnTo>
                      <a:pt x="184" y="267"/>
                    </a:lnTo>
                    <a:lnTo>
                      <a:pt x="180" y="274"/>
                    </a:lnTo>
                    <a:lnTo>
                      <a:pt x="164" y="280"/>
                    </a:lnTo>
                    <a:lnTo>
                      <a:pt x="148" y="277"/>
                    </a:lnTo>
                    <a:lnTo>
                      <a:pt x="135" y="291"/>
                    </a:lnTo>
                    <a:lnTo>
                      <a:pt x="135" y="300"/>
                    </a:lnTo>
                    <a:lnTo>
                      <a:pt x="119" y="313"/>
                    </a:lnTo>
                    <a:lnTo>
                      <a:pt x="103" y="352"/>
                    </a:lnTo>
                    <a:lnTo>
                      <a:pt x="110" y="374"/>
                    </a:lnTo>
                    <a:lnTo>
                      <a:pt x="94" y="396"/>
                    </a:lnTo>
                    <a:lnTo>
                      <a:pt x="78" y="371"/>
                    </a:lnTo>
                    <a:lnTo>
                      <a:pt x="65" y="371"/>
                    </a:lnTo>
                    <a:lnTo>
                      <a:pt x="49" y="422"/>
                    </a:lnTo>
                    <a:lnTo>
                      <a:pt x="52" y="445"/>
                    </a:lnTo>
                    <a:lnTo>
                      <a:pt x="49" y="468"/>
                    </a:lnTo>
                    <a:lnTo>
                      <a:pt x="38" y="477"/>
                    </a:lnTo>
                    <a:lnTo>
                      <a:pt x="22" y="506"/>
                    </a:lnTo>
                    <a:lnTo>
                      <a:pt x="0" y="506"/>
                    </a:lnTo>
                    <a:lnTo>
                      <a:pt x="3" y="532"/>
                    </a:lnTo>
                    <a:lnTo>
                      <a:pt x="3" y="551"/>
                    </a:lnTo>
                    <a:lnTo>
                      <a:pt x="3" y="564"/>
                    </a:lnTo>
                    <a:lnTo>
                      <a:pt x="6" y="578"/>
                    </a:lnTo>
                    <a:lnTo>
                      <a:pt x="41" y="622"/>
                    </a:lnTo>
                    <a:lnTo>
                      <a:pt x="62" y="654"/>
                    </a:lnTo>
                    <a:lnTo>
                      <a:pt x="68" y="657"/>
                    </a:lnTo>
                    <a:lnTo>
                      <a:pt x="74" y="654"/>
                    </a:lnTo>
                    <a:lnTo>
                      <a:pt x="94" y="664"/>
                    </a:lnTo>
                    <a:lnTo>
                      <a:pt x="97" y="667"/>
                    </a:lnTo>
                    <a:lnTo>
                      <a:pt x="100" y="670"/>
                    </a:lnTo>
                    <a:lnTo>
                      <a:pt x="113" y="677"/>
                    </a:lnTo>
                    <a:lnTo>
                      <a:pt x="122" y="677"/>
                    </a:lnTo>
                    <a:lnTo>
                      <a:pt x="132" y="680"/>
                    </a:lnTo>
                    <a:lnTo>
                      <a:pt x="122" y="699"/>
                    </a:lnTo>
                    <a:lnTo>
                      <a:pt x="148" y="726"/>
                    </a:lnTo>
                    <a:lnTo>
                      <a:pt x="187" y="735"/>
                    </a:lnTo>
                    <a:lnTo>
                      <a:pt x="203" y="738"/>
                    </a:lnTo>
                    <a:lnTo>
                      <a:pt x="223" y="723"/>
                    </a:lnTo>
                    <a:lnTo>
                      <a:pt x="223" y="713"/>
                    </a:lnTo>
                    <a:lnTo>
                      <a:pt x="239" y="705"/>
                    </a:lnTo>
                    <a:lnTo>
                      <a:pt x="251" y="716"/>
                    </a:lnTo>
                    <a:lnTo>
                      <a:pt x="258" y="719"/>
                    </a:lnTo>
                    <a:lnTo>
                      <a:pt x="270" y="716"/>
                    </a:lnTo>
                    <a:lnTo>
                      <a:pt x="312" y="699"/>
                    </a:lnTo>
                    <a:lnTo>
                      <a:pt x="318" y="673"/>
                    </a:lnTo>
                    <a:lnTo>
                      <a:pt x="322" y="673"/>
                    </a:lnTo>
                    <a:lnTo>
                      <a:pt x="332" y="683"/>
                    </a:lnTo>
                    <a:lnTo>
                      <a:pt x="367" y="654"/>
                    </a:lnTo>
                    <a:lnTo>
                      <a:pt x="377" y="661"/>
                    </a:lnTo>
                    <a:lnTo>
                      <a:pt x="406" y="622"/>
                    </a:lnTo>
                    <a:lnTo>
                      <a:pt x="399" y="610"/>
                    </a:lnTo>
                    <a:lnTo>
                      <a:pt x="403" y="584"/>
                    </a:lnTo>
                    <a:lnTo>
                      <a:pt x="428" y="532"/>
                    </a:lnTo>
                    <a:lnTo>
                      <a:pt x="464" y="396"/>
                    </a:lnTo>
                    <a:lnTo>
                      <a:pt x="471" y="393"/>
                    </a:lnTo>
                    <a:lnTo>
                      <a:pt x="490" y="406"/>
                    </a:lnTo>
                    <a:lnTo>
                      <a:pt x="493" y="416"/>
                    </a:lnTo>
                    <a:lnTo>
                      <a:pt x="503" y="425"/>
                    </a:lnTo>
                    <a:lnTo>
                      <a:pt x="525" y="422"/>
                    </a:lnTo>
                    <a:lnTo>
                      <a:pt x="538" y="396"/>
                    </a:lnTo>
                    <a:lnTo>
                      <a:pt x="554" y="345"/>
                    </a:lnTo>
                    <a:lnTo>
                      <a:pt x="564" y="326"/>
                    </a:lnTo>
                    <a:lnTo>
                      <a:pt x="583" y="336"/>
                    </a:lnTo>
                    <a:lnTo>
                      <a:pt x="599" y="307"/>
                    </a:lnTo>
                    <a:lnTo>
                      <a:pt x="609" y="300"/>
                    </a:lnTo>
                    <a:lnTo>
                      <a:pt x="622" y="283"/>
                    </a:lnTo>
                    <a:lnTo>
                      <a:pt x="632" y="258"/>
                    </a:lnTo>
                    <a:lnTo>
                      <a:pt x="638" y="251"/>
                    </a:lnTo>
                    <a:lnTo>
                      <a:pt x="641" y="242"/>
                    </a:lnTo>
                    <a:lnTo>
                      <a:pt x="635" y="239"/>
                    </a:lnTo>
                    <a:lnTo>
                      <a:pt x="638" y="197"/>
                    </a:lnTo>
                    <a:lnTo>
                      <a:pt x="641" y="191"/>
                    </a:lnTo>
                    <a:lnTo>
                      <a:pt x="648" y="184"/>
                    </a:lnTo>
                    <a:lnTo>
                      <a:pt x="721" y="232"/>
                    </a:lnTo>
                    <a:lnTo>
                      <a:pt x="734" y="235"/>
                    </a:lnTo>
                    <a:lnTo>
                      <a:pt x="737" y="232"/>
                    </a:lnTo>
                    <a:lnTo>
                      <a:pt x="745" y="194"/>
                    </a:lnTo>
                    <a:lnTo>
                      <a:pt x="728" y="155"/>
                    </a:lnTo>
                    <a:lnTo>
                      <a:pt x="721" y="152"/>
                    </a:lnTo>
                    <a:lnTo>
                      <a:pt x="715" y="135"/>
                    </a:lnTo>
                    <a:lnTo>
                      <a:pt x="699" y="142"/>
                    </a:lnTo>
                    <a:lnTo>
                      <a:pt x="686" y="138"/>
                    </a:lnTo>
                    <a:lnTo>
                      <a:pt x="677" y="132"/>
                    </a:lnTo>
                    <a:lnTo>
                      <a:pt x="622" y="152"/>
                    </a:lnTo>
                    <a:lnTo>
                      <a:pt x="619" y="165"/>
                    </a:lnTo>
                    <a:lnTo>
                      <a:pt x="599" y="171"/>
                    </a:lnTo>
                    <a:lnTo>
                      <a:pt x="576" y="168"/>
                    </a:lnTo>
                    <a:lnTo>
                      <a:pt x="567" y="159"/>
                    </a:lnTo>
                    <a:lnTo>
                      <a:pt x="557" y="178"/>
                    </a:lnTo>
                    <a:lnTo>
                      <a:pt x="548" y="184"/>
                    </a:lnTo>
                    <a:lnTo>
                      <a:pt x="535" y="203"/>
                    </a:lnTo>
                    <a:lnTo>
                      <a:pt x="522" y="207"/>
                    </a:lnTo>
                    <a:lnTo>
                      <a:pt x="490" y="245"/>
                    </a:lnTo>
                    <a:lnTo>
                      <a:pt x="477" y="248"/>
                    </a:lnTo>
                    <a:lnTo>
                      <a:pt x="471" y="261"/>
                    </a:lnTo>
                    <a:lnTo>
                      <a:pt x="447" y="155"/>
                    </a:lnTo>
                    <a:lnTo>
                      <a:pt x="283" y="187"/>
                    </a:lnTo>
                    <a:lnTo>
                      <a:pt x="251" y="3"/>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9" name="Freeform 218">
                <a:extLst>
                  <a:ext uri="{FF2B5EF4-FFF2-40B4-BE49-F238E27FC236}">
                    <a16:creationId xmlns:a16="http://schemas.microsoft.com/office/drawing/2014/main" id="{D68DA8F5-022C-40D1-A070-AACFFE8A5781}"/>
                  </a:ext>
                </a:extLst>
              </p:cNvPr>
              <p:cNvSpPr>
                <a:spLocks/>
              </p:cNvSpPr>
              <p:nvPr/>
            </p:nvSpPr>
            <p:spPr bwMode="gray">
              <a:xfrm>
                <a:off x="5476558" y="4003993"/>
                <a:ext cx="657225" cy="603250"/>
              </a:xfrm>
              <a:custGeom>
                <a:avLst/>
                <a:gdLst>
                  <a:gd name="T0" fmla="*/ 0 w 828"/>
                  <a:gd name="T1" fmla="*/ 8 h 760"/>
                  <a:gd name="T2" fmla="*/ 187 w 828"/>
                  <a:gd name="T3" fmla="*/ 0 h 760"/>
                  <a:gd name="T4" fmla="*/ 186 w 828"/>
                  <a:gd name="T5" fmla="*/ 3 h 760"/>
                  <a:gd name="T6" fmla="*/ 190 w 828"/>
                  <a:gd name="T7" fmla="*/ 6 h 760"/>
                  <a:gd name="T8" fmla="*/ 192 w 828"/>
                  <a:gd name="T9" fmla="*/ 10 h 760"/>
                  <a:gd name="T10" fmla="*/ 191 w 828"/>
                  <a:gd name="T11" fmla="*/ 14 h 760"/>
                  <a:gd name="T12" fmla="*/ 185 w 828"/>
                  <a:gd name="T13" fmla="*/ 18 h 760"/>
                  <a:gd name="T14" fmla="*/ 180 w 828"/>
                  <a:gd name="T15" fmla="*/ 25 h 760"/>
                  <a:gd name="T16" fmla="*/ 179 w 828"/>
                  <a:gd name="T17" fmla="*/ 28 h 760"/>
                  <a:gd name="T18" fmla="*/ 207 w 828"/>
                  <a:gd name="T19" fmla="*/ 26 h 760"/>
                  <a:gd name="T20" fmla="*/ 206 w 828"/>
                  <a:gd name="T21" fmla="*/ 29 h 760"/>
                  <a:gd name="T22" fmla="*/ 207 w 828"/>
                  <a:gd name="T23" fmla="*/ 31 h 760"/>
                  <a:gd name="T24" fmla="*/ 205 w 828"/>
                  <a:gd name="T25" fmla="*/ 36 h 760"/>
                  <a:gd name="T26" fmla="*/ 200 w 828"/>
                  <a:gd name="T27" fmla="*/ 41 h 760"/>
                  <a:gd name="T28" fmla="*/ 198 w 828"/>
                  <a:gd name="T29" fmla="*/ 52 h 760"/>
                  <a:gd name="T30" fmla="*/ 192 w 828"/>
                  <a:gd name="T31" fmla="*/ 59 h 760"/>
                  <a:gd name="T32" fmla="*/ 194 w 828"/>
                  <a:gd name="T33" fmla="*/ 66 h 760"/>
                  <a:gd name="T34" fmla="*/ 193 w 828"/>
                  <a:gd name="T35" fmla="*/ 75 h 760"/>
                  <a:gd name="T36" fmla="*/ 192 w 828"/>
                  <a:gd name="T37" fmla="*/ 76 h 760"/>
                  <a:gd name="T38" fmla="*/ 188 w 828"/>
                  <a:gd name="T39" fmla="*/ 80 h 760"/>
                  <a:gd name="T40" fmla="*/ 187 w 828"/>
                  <a:gd name="T41" fmla="*/ 83 h 760"/>
                  <a:gd name="T42" fmla="*/ 178 w 828"/>
                  <a:gd name="T43" fmla="*/ 90 h 760"/>
                  <a:gd name="T44" fmla="*/ 175 w 828"/>
                  <a:gd name="T45" fmla="*/ 99 h 760"/>
                  <a:gd name="T46" fmla="*/ 176 w 828"/>
                  <a:gd name="T47" fmla="*/ 107 h 760"/>
                  <a:gd name="T48" fmla="*/ 175 w 828"/>
                  <a:gd name="T49" fmla="*/ 111 h 760"/>
                  <a:gd name="T50" fmla="*/ 167 w 828"/>
                  <a:gd name="T51" fmla="*/ 116 h 760"/>
                  <a:gd name="T52" fmla="*/ 162 w 828"/>
                  <a:gd name="T53" fmla="*/ 123 h 760"/>
                  <a:gd name="T54" fmla="*/ 160 w 828"/>
                  <a:gd name="T55" fmla="*/ 126 h 760"/>
                  <a:gd name="T56" fmla="*/ 160 w 828"/>
                  <a:gd name="T57" fmla="*/ 133 h 760"/>
                  <a:gd name="T58" fmla="*/ 156 w 828"/>
                  <a:gd name="T59" fmla="*/ 137 h 760"/>
                  <a:gd name="T60" fmla="*/ 156 w 828"/>
                  <a:gd name="T61" fmla="*/ 143 h 760"/>
                  <a:gd name="T62" fmla="*/ 154 w 828"/>
                  <a:gd name="T63" fmla="*/ 149 h 760"/>
                  <a:gd name="T64" fmla="*/ 150 w 828"/>
                  <a:gd name="T65" fmla="*/ 156 h 760"/>
                  <a:gd name="T66" fmla="*/ 151 w 828"/>
                  <a:gd name="T67" fmla="*/ 165 h 760"/>
                  <a:gd name="T68" fmla="*/ 155 w 828"/>
                  <a:gd name="T69" fmla="*/ 169 h 760"/>
                  <a:gd name="T70" fmla="*/ 155 w 828"/>
                  <a:gd name="T71" fmla="*/ 174 h 760"/>
                  <a:gd name="T72" fmla="*/ 157 w 828"/>
                  <a:gd name="T73" fmla="*/ 176 h 760"/>
                  <a:gd name="T74" fmla="*/ 157 w 828"/>
                  <a:gd name="T75" fmla="*/ 178 h 760"/>
                  <a:gd name="T76" fmla="*/ 154 w 828"/>
                  <a:gd name="T77" fmla="*/ 180 h 760"/>
                  <a:gd name="T78" fmla="*/ 154 w 828"/>
                  <a:gd name="T79" fmla="*/ 185 h 760"/>
                  <a:gd name="T80" fmla="*/ 154 w 828"/>
                  <a:gd name="T81" fmla="*/ 187 h 760"/>
                  <a:gd name="T82" fmla="*/ 28 w 828"/>
                  <a:gd name="T83" fmla="*/ 190 h 760"/>
                  <a:gd name="T84" fmla="*/ 27 w 828"/>
                  <a:gd name="T85" fmla="*/ 163 h 760"/>
                  <a:gd name="T86" fmla="*/ 21 w 828"/>
                  <a:gd name="T87" fmla="*/ 161 h 760"/>
                  <a:gd name="T88" fmla="*/ 15 w 828"/>
                  <a:gd name="T89" fmla="*/ 164 h 760"/>
                  <a:gd name="T90" fmla="*/ 14 w 828"/>
                  <a:gd name="T91" fmla="*/ 163 h 760"/>
                  <a:gd name="T92" fmla="*/ 7 w 828"/>
                  <a:gd name="T93" fmla="*/ 158 h 760"/>
                  <a:gd name="T94" fmla="*/ 9 w 828"/>
                  <a:gd name="T95" fmla="*/ 66 h 760"/>
                  <a:gd name="T96" fmla="*/ 0 w 828"/>
                  <a:gd name="T97" fmla="*/ 8 h 7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28" h="760">
                    <a:moveTo>
                      <a:pt x="0" y="32"/>
                    </a:moveTo>
                    <a:lnTo>
                      <a:pt x="745" y="0"/>
                    </a:lnTo>
                    <a:lnTo>
                      <a:pt x="742" y="9"/>
                    </a:lnTo>
                    <a:lnTo>
                      <a:pt x="758" y="22"/>
                    </a:lnTo>
                    <a:lnTo>
                      <a:pt x="765" y="38"/>
                    </a:lnTo>
                    <a:lnTo>
                      <a:pt x="761" y="54"/>
                    </a:lnTo>
                    <a:lnTo>
                      <a:pt x="739" y="70"/>
                    </a:lnTo>
                    <a:lnTo>
                      <a:pt x="719" y="97"/>
                    </a:lnTo>
                    <a:lnTo>
                      <a:pt x="715" y="110"/>
                    </a:lnTo>
                    <a:lnTo>
                      <a:pt x="828" y="103"/>
                    </a:lnTo>
                    <a:lnTo>
                      <a:pt x="822" y="113"/>
                    </a:lnTo>
                    <a:lnTo>
                      <a:pt x="828" y="122"/>
                    </a:lnTo>
                    <a:lnTo>
                      <a:pt x="819" y="142"/>
                    </a:lnTo>
                    <a:lnTo>
                      <a:pt x="800" y="164"/>
                    </a:lnTo>
                    <a:lnTo>
                      <a:pt x="790" y="206"/>
                    </a:lnTo>
                    <a:lnTo>
                      <a:pt x="768" y="235"/>
                    </a:lnTo>
                    <a:lnTo>
                      <a:pt x="774" y="264"/>
                    </a:lnTo>
                    <a:lnTo>
                      <a:pt x="771" y="299"/>
                    </a:lnTo>
                    <a:lnTo>
                      <a:pt x="765" y="303"/>
                    </a:lnTo>
                    <a:lnTo>
                      <a:pt x="749" y="319"/>
                    </a:lnTo>
                    <a:lnTo>
                      <a:pt x="745" y="331"/>
                    </a:lnTo>
                    <a:lnTo>
                      <a:pt x="712" y="360"/>
                    </a:lnTo>
                    <a:lnTo>
                      <a:pt x="700" y="393"/>
                    </a:lnTo>
                    <a:lnTo>
                      <a:pt x="703" y="425"/>
                    </a:lnTo>
                    <a:lnTo>
                      <a:pt x="700" y="441"/>
                    </a:lnTo>
                    <a:lnTo>
                      <a:pt x="668" y="464"/>
                    </a:lnTo>
                    <a:lnTo>
                      <a:pt x="648" y="492"/>
                    </a:lnTo>
                    <a:lnTo>
                      <a:pt x="639" y="502"/>
                    </a:lnTo>
                    <a:lnTo>
                      <a:pt x="639" y="532"/>
                    </a:lnTo>
                    <a:lnTo>
                      <a:pt x="623" y="548"/>
                    </a:lnTo>
                    <a:lnTo>
                      <a:pt x="623" y="570"/>
                    </a:lnTo>
                    <a:lnTo>
                      <a:pt x="613" y="596"/>
                    </a:lnTo>
                    <a:lnTo>
                      <a:pt x="597" y="624"/>
                    </a:lnTo>
                    <a:lnTo>
                      <a:pt x="604" y="658"/>
                    </a:lnTo>
                    <a:lnTo>
                      <a:pt x="620" y="674"/>
                    </a:lnTo>
                    <a:lnTo>
                      <a:pt x="620" y="696"/>
                    </a:lnTo>
                    <a:lnTo>
                      <a:pt x="626" y="702"/>
                    </a:lnTo>
                    <a:lnTo>
                      <a:pt x="626" y="712"/>
                    </a:lnTo>
                    <a:lnTo>
                      <a:pt x="616" y="718"/>
                    </a:lnTo>
                    <a:lnTo>
                      <a:pt x="613" y="737"/>
                    </a:lnTo>
                    <a:lnTo>
                      <a:pt x="616" y="747"/>
                    </a:lnTo>
                    <a:lnTo>
                      <a:pt x="110" y="760"/>
                    </a:lnTo>
                    <a:lnTo>
                      <a:pt x="107" y="650"/>
                    </a:lnTo>
                    <a:lnTo>
                      <a:pt x="81" y="644"/>
                    </a:lnTo>
                    <a:lnTo>
                      <a:pt x="59" y="654"/>
                    </a:lnTo>
                    <a:lnTo>
                      <a:pt x="53" y="650"/>
                    </a:lnTo>
                    <a:lnTo>
                      <a:pt x="26" y="631"/>
                    </a:lnTo>
                    <a:lnTo>
                      <a:pt x="33" y="264"/>
                    </a:lnTo>
                    <a:lnTo>
                      <a:pt x="0" y="32"/>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0" name="Freeform 278">
                <a:extLst>
                  <a:ext uri="{FF2B5EF4-FFF2-40B4-BE49-F238E27FC236}">
                    <a16:creationId xmlns:a16="http://schemas.microsoft.com/office/drawing/2014/main" id="{7FF57EF4-AC78-4165-8AC6-5B47BC8B6E4B}"/>
                  </a:ext>
                </a:extLst>
              </p:cNvPr>
              <p:cNvSpPr>
                <a:spLocks/>
              </p:cNvSpPr>
              <p:nvPr/>
            </p:nvSpPr>
            <p:spPr bwMode="gray">
              <a:xfrm>
                <a:off x="2928621" y="2907030"/>
                <a:ext cx="741363" cy="922337"/>
              </a:xfrm>
              <a:custGeom>
                <a:avLst/>
                <a:gdLst>
                  <a:gd name="T0" fmla="*/ 205 w 935"/>
                  <a:gd name="T1" fmla="*/ 290 h 1163"/>
                  <a:gd name="T2" fmla="*/ 233 w 935"/>
                  <a:gd name="T3" fmla="*/ 83 h 1163"/>
                  <a:gd name="T4" fmla="*/ 157 w 935"/>
                  <a:gd name="T5" fmla="*/ 71 h 1163"/>
                  <a:gd name="T6" fmla="*/ 165 w 935"/>
                  <a:gd name="T7" fmla="*/ 20 h 1163"/>
                  <a:gd name="T8" fmla="*/ 50 w 935"/>
                  <a:gd name="T9" fmla="*/ 0 h 1163"/>
                  <a:gd name="T10" fmla="*/ 0 w 935"/>
                  <a:gd name="T11" fmla="*/ 258 h 1163"/>
                  <a:gd name="T12" fmla="*/ 0 w 935"/>
                  <a:gd name="T13" fmla="*/ 258 h 1163"/>
                  <a:gd name="T14" fmla="*/ 205 w 935"/>
                  <a:gd name="T15" fmla="*/ 290 h 11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5" h="1163">
                    <a:moveTo>
                      <a:pt x="822" y="1163"/>
                    </a:moveTo>
                    <a:lnTo>
                      <a:pt x="935" y="332"/>
                    </a:lnTo>
                    <a:lnTo>
                      <a:pt x="629" y="284"/>
                    </a:lnTo>
                    <a:lnTo>
                      <a:pt x="661" y="81"/>
                    </a:lnTo>
                    <a:lnTo>
                      <a:pt x="200" y="0"/>
                    </a:lnTo>
                    <a:lnTo>
                      <a:pt x="0" y="1034"/>
                    </a:lnTo>
                    <a:lnTo>
                      <a:pt x="822" y="1163"/>
                    </a:lnTo>
                    <a:close/>
                  </a:path>
                </a:pathLst>
              </a:custGeom>
              <a:grpFill/>
              <a:ln w="9525" cap="flat" cmpd="sng">
                <a:noFill/>
                <a:prstDash val="solid"/>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aphicFrame>
        <p:nvGraphicFramePr>
          <p:cNvPr id="13" name="Table 6">
            <a:extLst>
              <a:ext uri="{FF2B5EF4-FFF2-40B4-BE49-F238E27FC236}">
                <a16:creationId xmlns:a16="http://schemas.microsoft.com/office/drawing/2014/main" id="{9FFFE087-8DE9-444D-A483-E87ECCB4587B}"/>
              </a:ext>
            </a:extLst>
          </p:cNvPr>
          <p:cNvGraphicFramePr>
            <a:graphicFrameLocks noGrp="1"/>
          </p:cNvGraphicFramePr>
          <p:nvPr>
            <p:custDataLst>
              <p:tags r:id="rId1"/>
            </p:custDataLst>
          </p:nvPr>
        </p:nvGraphicFramePr>
        <p:xfrm>
          <a:off x="5326716" y="4148132"/>
          <a:ext cx="6644567" cy="2506980"/>
        </p:xfrm>
        <a:graphic>
          <a:graphicData uri="http://schemas.openxmlformats.org/drawingml/2006/table">
            <a:tbl>
              <a:tblPr firstRow="1" bandRow="1">
                <a:tableStyleId>{5C22544A-7EE6-4342-B048-85BDC9FD1C3A}</a:tableStyleId>
              </a:tblPr>
              <a:tblGrid>
                <a:gridCol w="1915414">
                  <a:extLst>
                    <a:ext uri="{9D8B030D-6E8A-4147-A177-3AD203B41FA5}">
                      <a16:colId xmlns:a16="http://schemas.microsoft.com/office/drawing/2014/main" val="903255027"/>
                    </a:ext>
                  </a:extLst>
                </a:gridCol>
                <a:gridCol w="4729153">
                  <a:extLst>
                    <a:ext uri="{9D8B030D-6E8A-4147-A177-3AD203B41FA5}">
                      <a16:colId xmlns:a16="http://schemas.microsoft.com/office/drawing/2014/main" val="2623106125"/>
                    </a:ext>
                  </a:extLst>
                </a:gridCol>
              </a:tblGrid>
              <a:tr h="0">
                <a:tc gridSpan="2">
                  <a:txBody>
                    <a:bodyPr/>
                    <a:lstStyle/>
                    <a:p>
                      <a:pPr algn="ctr"/>
                      <a:r>
                        <a:rPr lang="en-US" sz="1000" b="0">
                          <a:solidFill>
                            <a:schemeClr val="tx1"/>
                          </a:solidFill>
                          <a:latin typeface="Franklin Gothic Demi" panose="020B0703020102020204" pitchFamily="34" charset="0"/>
                        </a:rPr>
                        <a:t>New Energy Projects</a:t>
                      </a:r>
                    </a:p>
                  </a:txBody>
                  <a:tcPr>
                    <a:solidFill>
                      <a:srgbClr val="9FCC7D"/>
                    </a:solidFill>
                  </a:tcPr>
                </a:tc>
                <a:tc hMerge="1">
                  <a:txBody>
                    <a:bodyPr/>
                    <a:lstStyle/>
                    <a:p>
                      <a:pPr algn="ctr"/>
                      <a:endParaRPr lang="en-US" sz="1050"/>
                    </a:p>
                  </a:txBody>
                  <a:tcPr>
                    <a:solidFill>
                      <a:srgbClr val="9FCC7D"/>
                    </a:solidFill>
                  </a:tcPr>
                </a:tc>
                <a:extLst>
                  <a:ext uri="{0D108BD9-81ED-4DB2-BD59-A6C34878D82A}">
                    <a16:rowId xmlns:a16="http://schemas.microsoft.com/office/drawing/2014/main" val="1848811632"/>
                  </a:ext>
                </a:extLst>
              </a:tr>
              <a:tr h="245629">
                <a:tc>
                  <a:txBody>
                    <a:bodyPr/>
                    <a:lstStyle/>
                    <a:p>
                      <a:pPr marL="91440" lvl="1" algn="l"/>
                      <a:r>
                        <a:rPr lang="en-US" sz="1050"/>
                        <a:t>Hydrogen</a:t>
                      </a:r>
                    </a:p>
                    <a:p>
                      <a:pPr marL="91440" lvl="1" algn="l"/>
                      <a:endParaRPr lang="en-US" sz="1050"/>
                    </a:p>
                  </a:txBody>
                  <a:tcPr marL="0">
                    <a:solidFill>
                      <a:schemeClr val="bg1">
                        <a:lumMod val="95000"/>
                      </a:schemeClr>
                    </a:solidFill>
                  </a:tcPr>
                </a:tc>
                <a:tc>
                  <a:txBody>
                    <a:bodyPr/>
                    <a:lstStyle/>
                    <a:p>
                      <a:pPr marL="171450" lvl="0" indent="-171450" algn="l">
                        <a:buFont typeface="Arial" panose="020B0604020202020204" pitchFamily="34" charset="0"/>
                        <a:buChar char="•"/>
                      </a:pPr>
                      <a:r>
                        <a:rPr lang="en-US" sz="1050">
                          <a:solidFill>
                            <a:schemeClr val="tx1"/>
                          </a:solidFill>
                        </a:rPr>
                        <a:t>Elk Hills Lone Cypress Hydrogen Project with CTV JV as a Key Partner </a:t>
                      </a:r>
                    </a:p>
                    <a:p>
                      <a:pPr marL="628227" marR="0" lvl="1" indent="-171450" algn="l" defTabSz="9135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solidFill>
                            <a:schemeClr val="tx1"/>
                          </a:solidFill>
                        </a:rPr>
                        <a:t>30 TPD blue hydrogen steam methane reforming (SMR) facility</a:t>
                      </a:r>
                    </a:p>
                    <a:p>
                      <a:pPr marL="628227" lvl="1" indent="-171450" algn="l">
                        <a:buFont typeface="Arial" panose="020B0604020202020204" pitchFamily="34" charset="0"/>
                        <a:buChar char="•"/>
                      </a:pPr>
                      <a:r>
                        <a:rPr lang="en-US" sz="1050">
                          <a:solidFill>
                            <a:schemeClr val="tx1"/>
                          </a:solidFill>
                        </a:rPr>
                        <a:t>Targeted FID in late 2023</a:t>
                      </a:r>
                    </a:p>
                    <a:p>
                      <a:pPr marL="1085004" marR="0" lvl="2" indent="-171450" algn="l" defTabSz="9135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solidFill>
                            <a:schemeClr val="tx1"/>
                          </a:solidFill>
                        </a:rPr>
                        <a:t>Finalize engineering in 1H23  </a:t>
                      </a:r>
                    </a:p>
                    <a:p>
                      <a:pPr marL="1085004" marR="0" lvl="2" indent="-171450" algn="l" defTabSz="9135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solidFill>
                            <a:schemeClr val="tx1"/>
                          </a:solidFill>
                        </a:rPr>
                        <a:t>Formalize off-take arrangements by 2H23. The majority of the hydrogen production volume is expected to be supported by off-takers committed to energy transition in California once the project is FID</a:t>
                      </a:r>
                    </a:p>
                    <a:p>
                      <a:pPr marL="628227" lvl="1" indent="-171450" algn="l">
                        <a:buFont typeface="Arial" panose="020B0604020202020204" pitchFamily="34" charset="0"/>
                        <a:buChar char="•"/>
                      </a:pPr>
                      <a:r>
                        <a:rPr lang="en-US" sz="1050">
                          <a:solidFill>
                            <a:schemeClr val="tx1"/>
                          </a:solidFill>
                        </a:rPr>
                        <a:t>First hydrogen production targeted in late 2025</a:t>
                      </a:r>
                    </a:p>
                    <a:p>
                      <a:pPr marL="171450" lvl="0" indent="-171450" algn="l">
                        <a:buFont typeface="Arial" panose="020B0604020202020204" pitchFamily="34" charset="0"/>
                        <a:buChar char="•"/>
                      </a:pPr>
                      <a:r>
                        <a:rPr lang="en-US" sz="1050">
                          <a:solidFill>
                            <a:schemeClr val="tx1"/>
                          </a:solidFill>
                        </a:rPr>
                        <a:t>Confidential - Lone Cypress Hydrogen Facility, Canada – Project Manager (Currently in late-stage development)</a:t>
                      </a:r>
                    </a:p>
                    <a:p>
                      <a:pPr marL="628227" lvl="1" indent="-171450" algn="l">
                        <a:buFont typeface="Arial" panose="020B0604020202020204" pitchFamily="34" charset="0"/>
                        <a:buChar char="•"/>
                      </a:pPr>
                      <a:r>
                        <a:rPr lang="en-US" sz="1050">
                          <a:solidFill>
                            <a:schemeClr val="tx1"/>
                          </a:solidFill>
                        </a:rPr>
                        <a:t>30 TPD SMR Facility</a:t>
                      </a:r>
                    </a:p>
                  </a:txBody>
                  <a:tcPr>
                    <a:solidFill>
                      <a:schemeClr val="bg1">
                        <a:lumMod val="95000"/>
                      </a:schemeClr>
                    </a:solidFill>
                  </a:tcPr>
                </a:tc>
                <a:extLst>
                  <a:ext uri="{0D108BD9-81ED-4DB2-BD59-A6C34878D82A}">
                    <a16:rowId xmlns:a16="http://schemas.microsoft.com/office/drawing/2014/main" val="62213391"/>
                  </a:ext>
                </a:extLst>
              </a:tr>
              <a:tr h="245629">
                <a:tc>
                  <a:txBody>
                    <a:bodyPr/>
                    <a:lstStyle/>
                    <a:p>
                      <a:pPr marL="91440" lvl="1" algn="l"/>
                      <a:r>
                        <a:rPr lang="en-US" sz="1050"/>
                        <a:t>Waste and Energy</a:t>
                      </a:r>
                    </a:p>
                  </a:txBody>
                  <a:tcPr marL="0">
                    <a:solidFill>
                      <a:schemeClr val="bg1"/>
                    </a:solidFill>
                  </a:tcPr>
                </a:tc>
                <a:tc>
                  <a:txBody>
                    <a:bodyPr/>
                    <a:lstStyle/>
                    <a:p>
                      <a:pPr marL="171450" indent="-171450" algn="l">
                        <a:buFont typeface="Arial" panose="020B0604020202020204" pitchFamily="34" charset="0"/>
                        <a:buChar char="•"/>
                      </a:pPr>
                      <a:r>
                        <a:rPr lang="en-US" sz="1050"/>
                        <a:t>Waste to Renewable Fuels Facilities</a:t>
                      </a:r>
                    </a:p>
                  </a:txBody>
                  <a:tcPr>
                    <a:solidFill>
                      <a:schemeClr val="bg1"/>
                    </a:solidFill>
                  </a:tcPr>
                </a:tc>
                <a:extLst>
                  <a:ext uri="{0D108BD9-81ED-4DB2-BD59-A6C34878D82A}">
                    <a16:rowId xmlns:a16="http://schemas.microsoft.com/office/drawing/2014/main" val="143898428"/>
                  </a:ext>
                </a:extLst>
              </a:tr>
            </a:tbl>
          </a:graphicData>
        </a:graphic>
      </p:graphicFrame>
      <p:sp>
        <p:nvSpPr>
          <p:cNvPr id="14" name="TextBox 13">
            <a:extLst>
              <a:ext uri="{FF2B5EF4-FFF2-40B4-BE49-F238E27FC236}">
                <a16:creationId xmlns:a16="http://schemas.microsoft.com/office/drawing/2014/main" id="{E02D9A7B-E982-46A1-8F8E-49C771BFF1F0}"/>
              </a:ext>
            </a:extLst>
          </p:cNvPr>
          <p:cNvSpPr txBox="1"/>
          <p:nvPr/>
        </p:nvSpPr>
        <p:spPr>
          <a:xfrm>
            <a:off x="1033999" y="6592898"/>
            <a:ext cx="10965003" cy="138499"/>
          </a:xfrm>
          <a:prstGeom prst="rect">
            <a:avLst/>
          </a:prstGeom>
          <a:noFill/>
        </p:spPr>
        <p:txBody>
          <a:bodyPr vert="horz" wrap="square" lIns="0" tIns="0" rIns="0" bIns="0" rtlCol="0" anchor="b">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Source: Lone Cypress. For more information, please visit www.lonecypressenergyservices.com.  </a:t>
            </a:r>
          </a:p>
        </p:txBody>
      </p:sp>
      <p:sp>
        <p:nvSpPr>
          <p:cNvPr id="3" name="Rectangle 2">
            <a:extLst>
              <a:ext uri="{FF2B5EF4-FFF2-40B4-BE49-F238E27FC236}">
                <a16:creationId xmlns:a16="http://schemas.microsoft.com/office/drawing/2014/main" id="{38BCAA13-C786-1253-72DF-8DFF0FDDD115}"/>
              </a:ext>
            </a:extLst>
          </p:cNvPr>
          <p:cNvSpPr/>
          <p:nvPr/>
        </p:nvSpPr>
        <p:spPr>
          <a:xfrm>
            <a:off x="5326716" y="934837"/>
            <a:ext cx="6644567" cy="984358"/>
          </a:xfrm>
          <a:prstGeom prst="rect">
            <a:avLst/>
          </a:prstGeom>
          <a:solidFill>
            <a:schemeClr val="bg1">
              <a:alpha val="398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7" name="TextBox 6">
            <a:extLst>
              <a:ext uri="{FF2B5EF4-FFF2-40B4-BE49-F238E27FC236}">
                <a16:creationId xmlns:a16="http://schemas.microsoft.com/office/drawing/2014/main" id="{78270D20-BF1F-47EB-85F9-3B6B4EECDB3C}"/>
              </a:ext>
            </a:extLst>
          </p:cNvPr>
          <p:cNvSpPr txBox="1"/>
          <p:nvPr/>
        </p:nvSpPr>
        <p:spPr>
          <a:xfrm>
            <a:off x="250213" y="1614372"/>
            <a:ext cx="4803041" cy="261610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Lone Cypress has executed projects on behalf of some of the majors and largest E&amp;P/Midstream companies in the energy sector with a variety of well-established strategic partners and industry leaders</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Lone Cypress’ specialized projects span large midstream systems, RNG facilities, carbon capture and storage systems, hydrogen production and generation, waste to energy plant solutions and traditional oil and gas midstream facilities </a:t>
            </a:r>
          </a:p>
          <a:p>
            <a:pPr marL="171450" marR="0" lvl="0" indent="-171450" algn="l"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Headquartered in Tulsa, OK, Lone Cypress offers a full suite of technology-enabled solutions</a:t>
            </a:r>
          </a:p>
          <a:p>
            <a:pPr marL="628650" marR="0" lvl="1" indent="-171450" algn="l" defTabSz="914400" rtl="0" eaLnBrk="1" fontAlgn="auto" latinLnBrk="0" hangingPunct="1">
              <a:lnSpc>
                <a:spcPct val="100000"/>
              </a:lnSpc>
              <a:spcBef>
                <a:spcPts val="0"/>
              </a:spcBef>
              <a:spcAft>
                <a:spcPts val="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Project Development &amp; Project Management</a:t>
            </a:r>
          </a:p>
          <a:p>
            <a:pPr marL="628650" marR="0" lvl="1" indent="-171450" algn="l" defTabSz="914400" rtl="0" eaLnBrk="1" fontAlgn="auto" latinLnBrk="0" hangingPunct="1">
              <a:lnSpc>
                <a:spcPct val="100000"/>
              </a:lnSpc>
              <a:spcBef>
                <a:spcPts val="0"/>
              </a:spcBef>
              <a:spcAft>
                <a:spcPts val="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EPC contracting</a:t>
            </a:r>
          </a:p>
          <a:p>
            <a:pPr marL="628650" marR="0" lvl="1" indent="-171450" algn="l" defTabSz="914400" rtl="0" eaLnBrk="1" fontAlgn="auto" latinLnBrk="0" hangingPunct="1">
              <a:lnSpc>
                <a:spcPct val="100000"/>
              </a:lnSpc>
              <a:spcBef>
                <a:spcPts val="0"/>
              </a:spcBef>
              <a:spcAft>
                <a:spcPts val="0"/>
              </a:spcAft>
              <a:buClr>
                <a:srgbClr val="70AD47"/>
              </a:buClr>
              <a:buSzTx/>
              <a:buFont typeface="Wingdings" pitchFamily="2" charset="2"/>
              <a:buChar char="§"/>
              <a:tabLst/>
              <a:defRPr/>
            </a:pPr>
            <a:r>
              <a:rPr kumimoji="0" lang="en-US" sz="1200" b="0" i="0" u="none" strike="noStrike" kern="1200" cap="none" spc="0" normalizeH="0" baseline="0" noProof="0">
                <a:ln>
                  <a:noFill/>
                </a:ln>
                <a:solidFill>
                  <a:prstClr val="black"/>
                </a:solidFill>
                <a:effectLst/>
                <a:uLnTx/>
                <a:uFillTx/>
                <a:latin typeface="Franklin Gothic Book (Body)"/>
                <a:ea typeface="+mn-ea"/>
                <a:cs typeface="+mn-cs"/>
              </a:rPr>
              <a:t>Asset operations</a:t>
            </a:r>
          </a:p>
        </p:txBody>
      </p:sp>
      <p:sp>
        <p:nvSpPr>
          <p:cNvPr id="8" name="Rectangle 7">
            <a:extLst>
              <a:ext uri="{FF2B5EF4-FFF2-40B4-BE49-F238E27FC236}">
                <a16:creationId xmlns:a16="http://schemas.microsoft.com/office/drawing/2014/main" id="{43516E27-BDE8-4ADE-99DA-A0612D50B0D9}"/>
              </a:ext>
            </a:extLst>
          </p:cNvPr>
          <p:cNvSpPr/>
          <p:nvPr/>
        </p:nvSpPr>
        <p:spPr>
          <a:xfrm>
            <a:off x="383659" y="976607"/>
            <a:ext cx="3000540" cy="511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Franklin Gothic Demi" panose="020B0703020102020204" pitchFamily="34" charset="0"/>
                <a:ea typeface="+mn-ea"/>
                <a:cs typeface="+mn-cs"/>
              </a:rPr>
              <a:t>ABOUT LONE CYPRESS</a:t>
            </a:r>
          </a:p>
        </p:txBody>
      </p:sp>
      <p:pic>
        <p:nvPicPr>
          <p:cNvPr id="9" name="Picture 8" descr="Lone Cypress Energy Services Announces First of its Kind Helium  Exploration, Carbon Capture and Storage Project in Southwestern U.S.">
            <a:extLst>
              <a:ext uri="{FF2B5EF4-FFF2-40B4-BE49-F238E27FC236}">
                <a16:creationId xmlns:a16="http://schemas.microsoft.com/office/drawing/2014/main" id="{72813141-2A61-4C51-B2E6-6C5679DB228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3031" y="1012292"/>
            <a:ext cx="837341" cy="44042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0636ADA-B2E4-46F7-92E6-219D18F35AE1}"/>
              </a:ext>
            </a:extLst>
          </p:cNvPr>
          <p:cNvGrpSpPr/>
          <p:nvPr/>
        </p:nvGrpSpPr>
        <p:grpSpPr>
          <a:xfrm>
            <a:off x="296017" y="918973"/>
            <a:ext cx="4654355" cy="613299"/>
            <a:chOff x="5996239" y="3194561"/>
            <a:chExt cx="6095549" cy="613299"/>
          </a:xfrm>
        </p:grpSpPr>
        <p:cxnSp>
          <p:nvCxnSpPr>
            <p:cNvPr id="10" name="Straight Connector 9">
              <a:extLst>
                <a:ext uri="{FF2B5EF4-FFF2-40B4-BE49-F238E27FC236}">
                  <a16:creationId xmlns:a16="http://schemas.microsoft.com/office/drawing/2014/main" id="{168E667D-3803-4A6A-99F1-E6AE5EC5B726}"/>
                </a:ext>
              </a:extLst>
            </p:cNvPr>
            <p:cNvCxnSpPr>
              <a:cxnSpLocks/>
            </p:cNvCxnSpPr>
            <p:nvPr/>
          </p:nvCxnSpPr>
          <p:spPr>
            <a:xfrm flipV="1">
              <a:off x="5996239" y="3194561"/>
              <a:ext cx="6095549" cy="11826"/>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76F540E0-5D6B-47A2-94CE-3C82E7C9D5DB}"/>
                </a:ext>
              </a:extLst>
            </p:cNvPr>
            <p:cNvCxnSpPr>
              <a:cxnSpLocks/>
            </p:cNvCxnSpPr>
            <p:nvPr/>
          </p:nvCxnSpPr>
          <p:spPr>
            <a:xfrm>
              <a:off x="5996239" y="3796035"/>
              <a:ext cx="6095549" cy="11825"/>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grpSp>
      <p:pic>
        <p:nvPicPr>
          <p:cNvPr id="15" name="Picture 1" descr="A picture containing text, clipart&#10;&#10;Description automatically generated">
            <a:extLst>
              <a:ext uri="{FF2B5EF4-FFF2-40B4-BE49-F238E27FC236}">
                <a16:creationId xmlns:a16="http://schemas.microsoft.com/office/drawing/2014/main" id="{B13B177A-E3E8-4CEF-972D-328C6752A95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68856" y="51095"/>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9282FDC3-1151-40CC-B3F1-E605C83B10CF}"/>
              </a:ext>
            </a:extLst>
          </p:cNvPr>
          <p:cNvSpPr txBox="1"/>
          <p:nvPr/>
        </p:nvSpPr>
        <p:spPr>
          <a:xfrm>
            <a:off x="7769832" y="922148"/>
            <a:ext cx="195985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70AD47"/>
                </a:solidFill>
                <a:effectLst/>
                <a:uLnTx/>
                <a:uFillTx/>
                <a:latin typeface="Franklin Gothic Book" panose="020B0503020102020204"/>
                <a:ea typeface="+mn-ea"/>
                <a:cs typeface="+mn-cs"/>
              </a:rPr>
              <a:t>$5B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Franklin Gothic Book" panose="020B0503020102020204"/>
                <a:ea typeface="+mn-ea"/>
                <a:cs typeface="Times New Roman" panose="02020603050405020304" pitchFamily="18" charset="0"/>
              </a:rPr>
              <a:t>Worth of Assets Managed &amp; Developed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8" name="TextBox 17">
            <a:extLst>
              <a:ext uri="{FF2B5EF4-FFF2-40B4-BE49-F238E27FC236}">
                <a16:creationId xmlns:a16="http://schemas.microsoft.com/office/drawing/2014/main" id="{A9C79753-470E-4F99-A5D3-DAC924159954}"/>
              </a:ext>
            </a:extLst>
          </p:cNvPr>
          <p:cNvSpPr txBox="1"/>
          <p:nvPr/>
        </p:nvSpPr>
        <p:spPr>
          <a:xfrm>
            <a:off x="9876593" y="926312"/>
            <a:ext cx="210334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70AD47"/>
                </a:solidFill>
                <a:effectLst/>
                <a:uLnTx/>
                <a:uFillTx/>
                <a:latin typeface="Franklin Gothic Book" panose="020B0503020102020204"/>
                <a:ea typeface="+mn-ea"/>
                <a:cs typeface="+mn-cs"/>
              </a:rPr>
              <a:t>$700+MM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Franklin Gothic Book" panose="020B0503020102020204"/>
                <a:ea typeface="+mn-ea"/>
                <a:cs typeface="Times New Roman" panose="02020603050405020304" pitchFamily="18" charset="0"/>
              </a:rPr>
              <a:t>Worth of Assets in Development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9" name="TextBox 18">
            <a:extLst>
              <a:ext uri="{FF2B5EF4-FFF2-40B4-BE49-F238E27FC236}">
                <a16:creationId xmlns:a16="http://schemas.microsoft.com/office/drawing/2014/main" id="{44301863-E192-442D-B34E-0AF2828FE9EC}"/>
              </a:ext>
            </a:extLst>
          </p:cNvPr>
          <p:cNvSpPr txBox="1"/>
          <p:nvPr/>
        </p:nvSpPr>
        <p:spPr>
          <a:xfrm>
            <a:off x="5230585" y="912286"/>
            <a:ext cx="26527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70AD47"/>
                </a:solidFill>
                <a:effectLst/>
                <a:uLnTx/>
                <a:uFillTx/>
                <a:latin typeface="Franklin Gothic Book" panose="020B0503020102020204"/>
                <a:ea typeface="+mn-ea"/>
                <a:cs typeface="+mn-cs"/>
              </a:rPr>
              <a:t>100+Years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Franklin Gothic Book" panose="020B0503020102020204"/>
                <a:ea typeface="+mn-ea"/>
                <a:cs typeface="Times New Roman" panose="02020603050405020304" pitchFamily="18" charset="0"/>
              </a:rPr>
              <a:t>Combined Successful Leadership Execution Experience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49" name="Straight Connector 48">
            <a:extLst>
              <a:ext uri="{FF2B5EF4-FFF2-40B4-BE49-F238E27FC236}">
                <a16:creationId xmlns:a16="http://schemas.microsoft.com/office/drawing/2014/main" id="{4C41CAFA-A370-4368-803F-8E8167828C1A}"/>
              </a:ext>
            </a:extLst>
          </p:cNvPr>
          <p:cNvCxnSpPr>
            <a:cxnSpLocks/>
          </p:cNvCxnSpPr>
          <p:nvPr/>
        </p:nvCxnSpPr>
        <p:spPr>
          <a:xfrm>
            <a:off x="7805165" y="1069439"/>
            <a:ext cx="0" cy="724010"/>
          </a:xfrm>
          <a:prstGeom prst="line">
            <a:avLst/>
          </a:prstGeom>
          <a:ln w="19050">
            <a:solidFill>
              <a:schemeClr val="accent6"/>
            </a:solidFill>
          </a:ln>
        </p:spPr>
        <p:style>
          <a:lnRef idx="1">
            <a:schemeClr val="dk1"/>
          </a:lnRef>
          <a:fillRef idx="0">
            <a:schemeClr val="dk1"/>
          </a:fillRef>
          <a:effectRef idx="0">
            <a:schemeClr val="dk1"/>
          </a:effectRef>
          <a:fontRef idx="minor">
            <a:schemeClr val="tx1"/>
          </a:fontRef>
        </p:style>
      </p:cxnSp>
      <p:grpSp>
        <p:nvGrpSpPr>
          <p:cNvPr id="30" name="Group 29">
            <a:extLst>
              <a:ext uri="{FF2B5EF4-FFF2-40B4-BE49-F238E27FC236}">
                <a16:creationId xmlns:a16="http://schemas.microsoft.com/office/drawing/2014/main" id="{BCD3CC3C-431A-4861-9AA9-2095956516DF}"/>
              </a:ext>
            </a:extLst>
          </p:cNvPr>
          <p:cNvGrpSpPr/>
          <p:nvPr/>
        </p:nvGrpSpPr>
        <p:grpSpPr>
          <a:xfrm>
            <a:off x="9149372" y="3181801"/>
            <a:ext cx="2700288" cy="430887"/>
            <a:chOff x="9106784" y="3990923"/>
            <a:chExt cx="2700288" cy="430887"/>
          </a:xfrm>
        </p:grpSpPr>
        <p:sp>
          <p:nvSpPr>
            <p:cNvPr id="48" name="TextBox 47">
              <a:extLst>
                <a:ext uri="{FF2B5EF4-FFF2-40B4-BE49-F238E27FC236}">
                  <a16:creationId xmlns:a16="http://schemas.microsoft.com/office/drawing/2014/main" id="{3C0BD5C7-0C65-4FE6-ABBC-C0D378A8F041}"/>
                </a:ext>
              </a:extLst>
            </p:cNvPr>
            <p:cNvSpPr txBox="1"/>
            <p:nvPr/>
          </p:nvSpPr>
          <p:spPr>
            <a:xfrm>
              <a:off x="9106784" y="3990923"/>
              <a:ext cx="2551509"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Franklin Gothic Book" panose="020B0503020102020204"/>
                  <a:ea typeface="+mn-ea"/>
                  <a:cs typeface="+mn-cs"/>
                </a:rPr>
                <a:t>Lone Cypress Previous Projects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Franklin Gothic Book" panose="020B0503020102020204"/>
                  <a:ea typeface="+mn-ea"/>
                  <a:cs typeface="+mn-cs"/>
                </a:rPr>
                <a:t>New Lone Cypress Hydrogen Project</a:t>
              </a:r>
            </a:p>
          </p:txBody>
        </p:sp>
        <p:sp>
          <p:nvSpPr>
            <p:cNvPr id="53" name="Oval 52">
              <a:extLst>
                <a:ext uri="{FF2B5EF4-FFF2-40B4-BE49-F238E27FC236}">
                  <a16:creationId xmlns:a16="http://schemas.microsoft.com/office/drawing/2014/main" id="{084B032D-4C3D-4C58-BF58-6B7C5EF82F4B}"/>
                </a:ext>
              </a:extLst>
            </p:cNvPr>
            <p:cNvSpPr/>
            <p:nvPr/>
          </p:nvSpPr>
          <p:spPr>
            <a:xfrm>
              <a:off x="11677853" y="4064784"/>
              <a:ext cx="129219" cy="13332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56" name="Title 2">
            <a:extLst>
              <a:ext uri="{FF2B5EF4-FFF2-40B4-BE49-F238E27FC236}">
                <a16:creationId xmlns:a16="http://schemas.microsoft.com/office/drawing/2014/main" id="{8EF07068-49B5-4A91-B305-DF3DD77498BA}"/>
              </a:ext>
            </a:extLst>
          </p:cNvPr>
          <p:cNvSpPr txBox="1">
            <a:spLocks/>
          </p:cNvSpPr>
          <p:nvPr/>
        </p:nvSpPr>
        <p:spPr>
          <a:xfrm>
            <a:off x="306351" y="152367"/>
            <a:ext cx="10515600" cy="337529"/>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kumimoji="0" lang="en-US" sz="2400" b="0" i="0" u="none" strike="noStrike" kern="1200" cap="none" spc="0" normalizeH="0" baseline="0">
                <a:ln>
                  <a:noFill/>
                </a:ln>
                <a:solidFill>
                  <a:schemeClr val="bg1">
                    <a:lumMod val="50000"/>
                  </a:schemeClr>
                </a:solidFill>
                <a:effectLst/>
                <a:uLnTx/>
                <a:uFillTx/>
                <a:latin typeface="Franklin Gothic Medium" panose="020B0603020102020204" pitchFamily="34" charset="0"/>
                <a:ea typeface="+mj-ea"/>
                <a:cs typeface="+mj-cs"/>
                <a:sym typeface="Trebuchet MS" panose="020B0603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200" b="0" i="0" u="none" strike="noStrike" kern="0" cap="none" spc="0" normalizeH="0" baseline="0" noProof="0">
                <a:ln>
                  <a:noFill/>
                </a:ln>
                <a:solidFill>
                  <a:prstClr val="white">
                    <a:lumMod val="50000"/>
                  </a:prstClr>
                </a:solidFill>
                <a:effectLst/>
                <a:uLnTx/>
                <a:uFillTx/>
                <a:latin typeface="Franklin Gothic Medium" panose="020B0603020102020204" pitchFamily="34" charset="0"/>
                <a:ea typeface="+mj-ea"/>
                <a:cs typeface="+mj-cs"/>
                <a:sym typeface="Trebuchet MS" panose="020B0603020202020204" pitchFamily="34" charset="0"/>
              </a:rPr>
              <a:t>Lone Cypress Track Record</a:t>
            </a:r>
            <a:endParaRPr kumimoji="0" lang="en-US" sz="2200" b="0" i="0" u="none" strike="noStrike" kern="0" cap="none" spc="0" normalizeH="0" baseline="0" noProof="0">
              <a:ln>
                <a:noFill/>
              </a:ln>
              <a:solidFill>
                <a:srgbClr val="7F7F7F"/>
              </a:solidFill>
              <a:effectLst/>
              <a:uLnTx/>
              <a:uFillTx/>
              <a:latin typeface="Franklin Gothic Medium" panose="020B0603020102020204" pitchFamily="34" charset="0"/>
              <a:ea typeface="+mj-ea"/>
              <a:cs typeface="+mj-cs"/>
              <a:sym typeface="Trebuchet MS" panose="020B0603020202020204" pitchFamily="34" charset="0"/>
            </a:endParaRPr>
          </a:p>
        </p:txBody>
      </p:sp>
      <p:sp>
        <p:nvSpPr>
          <p:cNvPr id="59" name="TextBox 58">
            <a:extLst>
              <a:ext uri="{FF2B5EF4-FFF2-40B4-BE49-F238E27FC236}">
                <a16:creationId xmlns:a16="http://schemas.microsoft.com/office/drawing/2014/main" id="{53BBD26B-F6A3-4E73-9191-BBE7C623FA4F}"/>
              </a:ext>
            </a:extLst>
          </p:cNvPr>
          <p:cNvSpPr txBox="1"/>
          <p:nvPr/>
        </p:nvSpPr>
        <p:spPr>
          <a:xfrm>
            <a:off x="295059" y="4661777"/>
            <a:ext cx="4592113" cy="12772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“CTV’s unique expertise in subsurface operations and permitting, large CO</a:t>
            </a:r>
            <a:r>
              <a:rPr kumimoji="0" lang="en-US" sz="1200" b="0" i="1" u="none" strike="noStrike" kern="1200" cap="none" spc="0" normalizeH="0" baseline="-25000" noProof="0">
                <a:ln>
                  <a:noFill/>
                </a:ln>
                <a:solidFill>
                  <a:prstClr val="black">
                    <a:lumMod val="65000"/>
                    <a:lumOff val="35000"/>
                  </a:prstClr>
                </a:solidFill>
                <a:effectLst/>
                <a:uLnTx/>
                <a:uFillTx/>
                <a:latin typeface="Franklin Gothic Book" panose="020B0503020102020204"/>
                <a:ea typeface="+mn-ea"/>
                <a:cs typeface="+mn-cs"/>
              </a:rPr>
              <a:t>2</a:t>
            </a:r>
            <a:r>
              <a:rPr kumimoji="0" lang="en-US" sz="1200" b="0" i="1"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 storage position and ability to deliver on highly complex and capital-intensive projects provide us with a clear line of sight as we continue to evaluate additional projects in California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1"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Franklin Gothic Book" panose="020B0503020102020204"/>
                <a:ea typeface="+mn-ea"/>
                <a:cs typeface="+mn-cs"/>
              </a:rPr>
              <a:t>	</a:t>
            </a:r>
            <a:r>
              <a:rPr kumimoji="0" lang="en-US" sz="1200" b="1" i="1" u="none" strike="noStrike" kern="1200" cap="none" spc="0" normalizeH="0" baseline="0" noProof="0">
                <a:ln>
                  <a:noFill/>
                </a:ln>
                <a:solidFill>
                  <a:prstClr val="black"/>
                </a:solidFill>
                <a:effectLst/>
                <a:uLnTx/>
                <a:uFillTx/>
                <a:latin typeface="Franklin Gothic Medium" panose="020B0603020102020204"/>
                <a:ea typeface="+mn-ea"/>
                <a:cs typeface="+mn-cs"/>
              </a:rPr>
              <a:t>            </a:t>
            </a:r>
            <a:r>
              <a:rPr kumimoji="0" lang="en-US" sz="1200" b="0" i="1" u="none" strike="noStrike" kern="1200" cap="none" spc="0" normalizeH="0" baseline="0" noProof="0">
                <a:ln>
                  <a:noFill/>
                </a:ln>
                <a:solidFill>
                  <a:prstClr val="black"/>
                </a:solidFill>
                <a:effectLst/>
                <a:uLnTx/>
                <a:uFillTx/>
                <a:latin typeface="Franklin Gothic Medium" panose="020B0603020102020204"/>
                <a:ea typeface="+mn-ea"/>
                <a:cs typeface="+mn-cs"/>
              </a:rPr>
              <a:t>       - Greg Brooks,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Franklin Gothic Book" panose="020B0503020102020204"/>
                <a:ea typeface="+mn-ea"/>
                <a:cs typeface="+mn-cs"/>
              </a:rPr>
              <a:t>President and Founder of Lone Cypress Energy Services</a:t>
            </a:r>
          </a:p>
        </p:txBody>
      </p:sp>
      <p:cxnSp>
        <p:nvCxnSpPr>
          <p:cNvPr id="62" name="Straight Connector 61">
            <a:extLst>
              <a:ext uri="{FF2B5EF4-FFF2-40B4-BE49-F238E27FC236}">
                <a16:creationId xmlns:a16="http://schemas.microsoft.com/office/drawing/2014/main" id="{87351E69-472F-4362-B4DF-3E92CAF1F00E}"/>
              </a:ext>
            </a:extLst>
          </p:cNvPr>
          <p:cNvCxnSpPr>
            <a:cxnSpLocks/>
          </p:cNvCxnSpPr>
          <p:nvPr/>
        </p:nvCxnSpPr>
        <p:spPr>
          <a:xfrm>
            <a:off x="9729688" y="1069439"/>
            <a:ext cx="0" cy="724010"/>
          </a:xfrm>
          <a:prstGeom prst="line">
            <a:avLst/>
          </a:prstGeom>
          <a:ln w="19050">
            <a:solidFill>
              <a:schemeClr val="accent6"/>
            </a:solidFill>
          </a:ln>
        </p:spPr>
        <p:style>
          <a:lnRef idx="1">
            <a:schemeClr val="dk1"/>
          </a:lnRef>
          <a:fillRef idx="0">
            <a:schemeClr val="dk1"/>
          </a:fillRef>
          <a:effectRef idx="0">
            <a:schemeClr val="dk1"/>
          </a:effectRef>
          <a:fontRef idx="minor">
            <a:schemeClr val="tx1"/>
          </a:fontRef>
        </p:style>
      </p:cxnSp>
      <p:sp>
        <p:nvSpPr>
          <p:cNvPr id="261" name="Oval 260">
            <a:extLst>
              <a:ext uri="{FF2B5EF4-FFF2-40B4-BE49-F238E27FC236}">
                <a16:creationId xmlns:a16="http://schemas.microsoft.com/office/drawing/2014/main" id="{A26C826B-4861-42D4-B4C9-F65C262DA4E8}"/>
              </a:ext>
            </a:extLst>
          </p:cNvPr>
          <p:cNvSpPr/>
          <p:nvPr/>
        </p:nvSpPr>
        <p:spPr>
          <a:xfrm>
            <a:off x="8446641" y="1981088"/>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64" name="Oval 263">
            <a:extLst>
              <a:ext uri="{FF2B5EF4-FFF2-40B4-BE49-F238E27FC236}">
                <a16:creationId xmlns:a16="http://schemas.microsoft.com/office/drawing/2014/main" id="{58ACAEC1-1309-4508-AD37-B0523EFD1346}"/>
              </a:ext>
            </a:extLst>
          </p:cNvPr>
          <p:cNvSpPr/>
          <p:nvPr/>
        </p:nvSpPr>
        <p:spPr>
          <a:xfrm>
            <a:off x="8445050" y="2032771"/>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65" name="Oval 264">
            <a:extLst>
              <a:ext uri="{FF2B5EF4-FFF2-40B4-BE49-F238E27FC236}">
                <a16:creationId xmlns:a16="http://schemas.microsoft.com/office/drawing/2014/main" id="{1659BBA5-DFB4-4544-8F8B-3D14DA716353}"/>
              </a:ext>
            </a:extLst>
          </p:cNvPr>
          <p:cNvSpPr/>
          <p:nvPr/>
        </p:nvSpPr>
        <p:spPr>
          <a:xfrm>
            <a:off x="8491736" y="2125663"/>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66" name="Oval 265">
            <a:extLst>
              <a:ext uri="{FF2B5EF4-FFF2-40B4-BE49-F238E27FC236}">
                <a16:creationId xmlns:a16="http://schemas.microsoft.com/office/drawing/2014/main" id="{A8FA842E-47C3-426E-B9F7-5E6048514EE3}"/>
              </a:ext>
            </a:extLst>
          </p:cNvPr>
          <p:cNvSpPr/>
          <p:nvPr/>
        </p:nvSpPr>
        <p:spPr>
          <a:xfrm>
            <a:off x="8470065" y="2148407"/>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67" name="Oval 266">
            <a:extLst>
              <a:ext uri="{FF2B5EF4-FFF2-40B4-BE49-F238E27FC236}">
                <a16:creationId xmlns:a16="http://schemas.microsoft.com/office/drawing/2014/main" id="{806327BE-957B-4B60-A7B7-BED5FAD27DDB}"/>
              </a:ext>
            </a:extLst>
          </p:cNvPr>
          <p:cNvSpPr/>
          <p:nvPr/>
        </p:nvSpPr>
        <p:spPr>
          <a:xfrm>
            <a:off x="8562001" y="2212674"/>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68" name="Oval 267">
            <a:extLst>
              <a:ext uri="{FF2B5EF4-FFF2-40B4-BE49-F238E27FC236}">
                <a16:creationId xmlns:a16="http://schemas.microsoft.com/office/drawing/2014/main" id="{62A4A7FB-3FE6-4EE7-99E0-0653634DDCC9}"/>
              </a:ext>
            </a:extLst>
          </p:cNvPr>
          <p:cNvSpPr/>
          <p:nvPr/>
        </p:nvSpPr>
        <p:spPr>
          <a:xfrm>
            <a:off x="8599041" y="2133488"/>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69" name="Oval 268">
            <a:extLst>
              <a:ext uri="{FF2B5EF4-FFF2-40B4-BE49-F238E27FC236}">
                <a16:creationId xmlns:a16="http://schemas.microsoft.com/office/drawing/2014/main" id="{00000647-38DB-4F11-9E34-936D6438ABB7}"/>
              </a:ext>
            </a:extLst>
          </p:cNvPr>
          <p:cNvSpPr/>
          <p:nvPr/>
        </p:nvSpPr>
        <p:spPr>
          <a:xfrm>
            <a:off x="8637078" y="2220243"/>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70" name="Oval 269">
            <a:extLst>
              <a:ext uri="{FF2B5EF4-FFF2-40B4-BE49-F238E27FC236}">
                <a16:creationId xmlns:a16="http://schemas.microsoft.com/office/drawing/2014/main" id="{66BC8E3E-CF00-4529-90F0-0AC6F4F64834}"/>
              </a:ext>
            </a:extLst>
          </p:cNvPr>
          <p:cNvSpPr/>
          <p:nvPr/>
        </p:nvSpPr>
        <p:spPr>
          <a:xfrm>
            <a:off x="8584215" y="2268052"/>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71" name="Oval 270">
            <a:extLst>
              <a:ext uri="{FF2B5EF4-FFF2-40B4-BE49-F238E27FC236}">
                <a16:creationId xmlns:a16="http://schemas.microsoft.com/office/drawing/2014/main" id="{586A9385-09DF-4320-A009-15F4A549B253}"/>
              </a:ext>
            </a:extLst>
          </p:cNvPr>
          <p:cNvSpPr/>
          <p:nvPr/>
        </p:nvSpPr>
        <p:spPr>
          <a:xfrm>
            <a:off x="8738110" y="2162414"/>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72" name="Oval 271">
            <a:extLst>
              <a:ext uri="{FF2B5EF4-FFF2-40B4-BE49-F238E27FC236}">
                <a16:creationId xmlns:a16="http://schemas.microsoft.com/office/drawing/2014/main" id="{90AD7C4F-E97E-45D7-BF1D-E395DD0A65F1}"/>
              </a:ext>
            </a:extLst>
          </p:cNvPr>
          <p:cNvSpPr/>
          <p:nvPr/>
        </p:nvSpPr>
        <p:spPr>
          <a:xfrm>
            <a:off x="8718228" y="2231746"/>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73" name="Oval 272">
            <a:extLst>
              <a:ext uri="{FF2B5EF4-FFF2-40B4-BE49-F238E27FC236}">
                <a16:creationId xmlns:a16="http://schemas.microsoft.com/office/drawing/2014/main" id="{102B0756-735A-435C-999A-62C0E83E5752}"/>
              </a:ext>
            </a:extLst>
          </p:cNvPr>
          <p:cNvSpPr/>
          <p:nvPr/>
        </p:nvSpPr>
        <p:spPr>
          <a:xfrm>
            <a:off x="8197152" y="2474058"/>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74" name="Oval 273">
            <a:extLst>
              <a:ext uri="{FF2B5EF4-FFF2-40B4-BE49-F238E27FC236}">
                <a16:creationId xmlns:a16="http://schemas.microsoft.com/office/drawing/2014/main" id="{86FDD7A0-2380-4725-9D85-8E90CDD6BDFB}"/>
              </a:ext>
            </a:extLst>
          </p:cNvPr>
          <p:cNvSpPr/>
          <p:nvPr/>
        </p:nvSpPr>
        <p:spPr>
          <a:xfrm>
            <a:off x="8740770" y="2781997"/>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75" name="Oval 274">
            <a:extLst>
              <a:ext uri="{FF2B5EF4-FFF2-40B4-BE49-F238E27FC236}">
                <a16:creationId xmlns:a16="http://schemas.microsoft.com/office/drawing/2014/main" id="{F9510D85-72AE-44B9-8615-8F49C0ED75B7}"/>
              </a:ext>
            </a:extLst>
          </p:cNvPr>
          <p:cNvSpPr/>
          <p:nvPr/>
        </p:nvSpPr>
        <p:spPr>
          <a:xfrm>
            <a:off x="8775465" y="2848544"/>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76" name="Oval 275">
            <a:extLst>
              <a:ext uri="{FF2B5EF4-FFF2-40B4-BE49-F238E27FC236}">
                <a16:creationId xmlns:a16="http://schemas.microsoft.com/office/drawing/2014/main" id="{DC2E2600-84FA-4A94-9729-9A641B2B9096}"/>
              </a:ext>
            </a:extLst>
          </p:cNvPr>
          <p:cNvSpPr/>
          <p:nvPr/>
        </p:nvSpPr>
        <p:spPr>
          <a:xfrm>
            <a:off x="8958780" y="2266155"/>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77" name="Oval 276">
            <a:extLst>
              <a:ext uri="{FF2B5EF4-FFF2-40B4-BE49-F238E27FC236}">
                <a16:creationId xmlns:a16="http://schemas.microsoft.com/office/drawing/2014/main" id="{0877C261-1FE2-4240-A0FA-D860488D5139}"/>
              </a:ext>
            </a:extLst>
          </p:cNvPr>
          <p:cNvSpPr/>
          <p:nvPr/>
        </p:nvSpPr>
        <p:spPr>
          <a:xfrm>
            <a:off x="8999419" y="2305881"/>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78" name="Oval 277">
            <a:extLst>
              <a:ext uri="{FF2B5EF4-FFF2-40B4-BE49-F238E27FC236}">
                <a16:creationId xmlns:a16="http://schemas.microsoft.com/office/drawing/2014/main" id="{847EF1F2-3489-4407-8B36-367255CDC794}"/>
              </a:ext>
            </a:extLst>
          </p:cNvPr>
          <p:cNvSpPr/>
          <p:nvPr/>
        </p:nvSpPr>
        <p:spPr>
          <a:xfrm>
            <a:off x="8962595" y="2342297"/>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79" name="Oval 278">
            <a:extLst>
              <a:ext uri="{FF2B5EF4-FFF2-40B4-BE49-F238E27FC236}">
                <a16:creationId xmlns:a16="http://schemas.microsoft.com/office/drawing/2014/main" id="{E2262006-A1E4-4956-986D-0D9F964BC6AE}"/>
              </a:ext>
            </a:extLst>
          </p:cNvPr>
          <p:cNvSpPr/>
          <p:nvPr/>
        </p:nvSpPr>
        <p:spPr>
          <a:xfrm>
            <a:off x="8892101" y="2326568"/>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80" name="Oval 279">
            <a:extLst>
              <a:ext uri="{FF2B5EF4-FFF2-40B4-BE49-F238E27FC236}">
                <a16:creationId xmlns:a16="http://schemas.microsoft.com/office/drawing/2014/main" id="{5A622FE6-FA37-4C80-87C4-F33B88DCF331}"/>
              </a:ext>
            </a:extLst>
          </p:cNvPr>
          <p:cNvSpPr/>
          <p:nvPr/>
        </p:nvSpPr>
        <p:spPr>
          <a:xfrm>
            <a:off x="9626225" y="2021668"/>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81" name="Oval 280">
            <a:extLst>
              <a:ext uri="{FF2B5EF4-FFF2-40B4-BE49-F238E27FC236}">
                <a16:creationId xmlns:a16="http://schemas.microsoft.com/office/drawing/2014/main" id="{9AB90E9B-364B-448E-B343-1BCC86FAE5AE}"/>
              </a:ext>
            </a:extLst>
          </p:cNvPr>
          <p:cNvSpPr/>
          <p:nvPr/>
        </p:nvSpPr>
        <p:spPr>
          <a:xfrm>
            <a:off x="9991960" y="2109893"/>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82" name="Oval 281">
            <a:extLst>
              <a:ext uri="{FF2B5EF4-FFF2-40B4-BE49-F238E27FC236}">
                <a16:creationId xmlns:a16="http://schemas.microsoft.com/office/drawing/2014/main" id="{18F636CA-34E8-4D5C-8D28-5EACD8D2F537}"/>
              </a:ext>
            </a:extLst>
          </p:cNvPr>
          <p:cNvSpPr/>
          <p:nvPr/>
        </p:nvSpPr>
        <p:spPr>
          <a:xfrm>
            <a:off x="9987786" y="2152418"/>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83" name="Oval 282">
            <a:extLst>
              <a:ext uri="{FF2B5EF4-FFF2-40B4-BE49-F238E27FC236}">
                <a16:creationId xmlns:a16="http://schemas.microsoft.com/office/drawing/2014/main" id="{EB3E1D5C-7701-4CB3-BA91-3122EAF2E50A}"/>
              </a:ext>
            </a:extLst>
          </p:cNvPr>
          <p:cNvSpPr/>
          <p:nvPr/>
        </p:nvSpPr>
        <p:spPr>
          <a:xfrm>
            <a:off x="10141842" y="1921965"/>
            <a:ext cx="93372" cy="100054"/>
          </a:xfrm>
          <a:prstGeom prst="ellipse">
            <a:avLst/>
          </a:prstGeom>
          <a:solidFill>
            <a:schemeClr val="accent6">
              <a:lumMod val="60000"/>
              <a:lumOff val="40000"/>
            </a:schemeClr>
          </a:solidFill>
          <a:ln w="31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288" name="Straight Connector 287">
            <a:extLst>
              <a:ext uri="{FF2B5EF4-FFF2-40B4-BE49-F238E27FC236}">
                <a16:creationId xmlns:a16="http://schemas.microsoft.com/office/drawing/2014/main" id="{6C1FA0C2-E86C-4F7C-A15F-95EC0AF8E828}"/>
              </a:ext>
            </a:extLst>
          </p:cNvPr>
          <p:cNvCxnSpPr>
            <a:cxnSpLocks/>
          </p:cNvCxnSpPr>
          <p:nvPr/>
        </p:nvCxnSpPr>
        <p:spPr>
          <a:xfrm>
            <a:off x="296017" y="4535689"/>
            <a:ext cx="4654355" cy="11825"/>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289" name="Straight Connector 288">
            <a:extLst>
              <a:ext uri="{FF2B5EF4-FFF2-40B4-BE49-F238E27FC236}">
                <a16:creationId xmlns:a16="http://schemas.microsoft.com/office/drawing/2014/main" id="{7A2AEF67-A9BD-4FCD-8AB3-73CE3F590BCB}"/>
              </a:ext>
            </a:extLst>
          </p:cNvPr>
          <p:cNvCxnSpPr>
            <a:cxnSpLocks/>
          </p:cNvCxnSpPr>
          <p:nvPr/>
        </p:nvCxnSpPr>
        <p:spPr>
          <a:xfrm>
            <a:off x="295059" y="6078265"/>
            <a:ext cx="4654355" cy="11825"/>
          </a:xfrm>
          <a:prstGeom prst="line">
            <a:avLst/>
          </a:prstGeom>
          <a:ln w="1270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pic>
        <p:nvPicPr>
          <p:cNvPr id="290" name="Picture 289">
            <a:extLst>
              <a:ext uri="{FF2B5EF4-FFF2-40B4-BE49-F238E27FC236}">
                <a16:creationId xmlns:a16="http://schemas.microsoft.com/office/drawing/2014/main" id="{2CBE7A65-DDC2-4034-8AD9-78A3B70D8CA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1361" r="36958"/>
          <a:stretch/>
        </p:blipFill>
        <p:spPr>
          <a:xfrm>
            <a:off x="7502994" y="4704919"/>
            <a:ext cx="192046" cy="203787"/>
          </a:xfrm>
          <a:prstGeom prst="rect">
            <a:avLst/>
          </a:prstGeom>
        </p:spPr>
      </p:pic>
      <p:pic>
        <p:nvPicPr>
          <p:cNvPr id="5" name="Picture 4" descr="Icon&#10;&#10;Description automatically generated">
            <a:extLst>
              <a:ext uri="{FF2B5EF4-FFF2-40B4-BE49-F238E27FC236}">
                <a16:creationId xmlns:a16="http://schemas.microsoft.com/office/drawing/2014/main" id="{E0D4D00A-2506-4964-9F8A-9DC5059760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61507" y="2086595"/>
            <a:ext cx="151100" cy="133471"/>
          </a:xfrm>
          <a:prstGeom prst="rect">
            <a:avLst/>
          </a:prstGeom>
        </p:spPr>
      </p:pic>
      <p:pic>
        <p:nvPicPr>
          <p:cNvPr id="294" name="Picture 293" descr="Icon&#10;&#10;Description automatically generated">
            <a:extLst>
              <a:ext uri="{FF2B5EF4-FFF2-40B4-BE49-F238E27FC236}">
                <a16:creationId xmlns:a16="http://schemas.microsoft.com/office/drawing/2014/main" id="{B7BB3F62-586C-403F-9CF6-02FDF61EA2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720441" y="3420662"/>
            <a:ext cx="151100" cy="133471"/>
          </a:xfrm>
          <a:prstGeom prst="rect">
            <a:avLst/>
          </a:prstGeom>
        </p:spPr>
      </p:pic>
      <p:sp>
        <p:nvSpPr>
          <p:cNvPr id="2" name="Slide Number Placeholder 12">
            <a:extLst>
              <a:ext uri="{FF2B5EF4-FFF2-40B4-BE49-F238E27FC236}">
                <a16:creationId xmlns:a16="http://schemas.microsoft.com/office/drawing/2014/main" id="{73F64AA8-DA84-200A-AE24-80D2853F2FDE}"/>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23</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75850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3FEC4D-2B4C-1964-5B58-DFC71C548388}"/>
              </a:ext>
            </a:extLst>
          </p:cNvPr>
          <p:cNvPicPr>
            <a:picLocks noChangeAspect="1"/>
          </p:cNvPicPr>
          <p:nvPr/>
        </p:nvPicPr>
        <p:blipFill rotWithShape="1">
          <a:blip r:embed="rId4" cstate="screen">
            <a:alphaModFix amt="40000"/>
            <a:extLst>
              <a:ext uri="{28A0092B-C50C-407E-A947-70E740481C1C}">
                <a14:useLocalDpi xmlns:a14="http://schemas.microsoft.com/office/drawing/2010/main"/>
              </a:ext>
            </a:extLst>
          </a:blip>
          <a:srcRect l="38159"/>
          <a:stretch/>
        </p:blipFill>
        <p:spPr>
          <a:xfrm>
            <a:off x="58895" y="718837"/>
            <a:ext cx="3373291" cy="5420326"/>
          </a:xfrm>
          <a:prstGeom prst="rect">
            <a:avLst/>
          </a:prstGeom>
        </p:spPr>
      </p:pic>
      <p:graphicFrame>
        <p:nvGraphicFramePr>
          <p:cNvPr id="11" name="Object 10" hidden="1">
            <a:extLst>
              <a:ext uri="{FF2B5EF4-FFF2-40B4-BE49-F238E27FC236}">
                <a16:creationId xmlns:a16="http://schemas.microsoft.com/office/drawing/2014/main" id="{4ECEF7FD-AEA9-4DF2-9632-4D8FEEC5BB6C}"/>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8" progId="TCLayout.ActiveDocument.1">
                  <p:embed/>
                </p:oleObj>
              </mc:Choice>
              <mc:Fallback>
                <p:oleObj name="think-cell Slide" r:id="rId5" imgW="306" imgH="308" progId="TCLayout.ActiveDocument.1">
                  <p:embed/>
                  <p:pic>
                    <p:nvPicPr>
                      <p:cNvPr id="11" name="Object 10" hidden="1">
                        <a:extLst>
                          <a:ext uri="{FF2B5EF4-FFF2-40B4-BE49-F238E27FC236}">
                            <a16:creationId xmlns:a16="http://schemas.microsoft.com/office/drawing/2014/main" id="{4ECEF7FD-AEA9-4DF2-9632-4D8FEEC5BB6C}"/>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D4190CF-73BF-43CD-892C-FA177C001080}"/>
              </a:ext>
            </a:extLst>
          </p:cNvPr>
          <p:cNvSpPr>
            <a:spLocks noGrp="1"/>
          </p:cNvSpPr>
          <p:nvPr>
            <p:ph type="title"/>
          </p:nvPr>
        </p:nvSpPr>
        <p:spPr>
          <a:xfrm>
            <a:off x="282802" y="73334"/>
            <a:ext cx="10515600" cy="462968"/>
          </a:xfrm>
        </p:spPr>
        <p:txBody>
          <a:bodyPr vert="horz" lIns="121920" tIns="60960" rIns="121920" bIns="60960" rtlCol="0" anchor="ctr">
            <a:noAutofit/>
          </a:bodyPr>
          <a:lstStyle/>
          <a:p>
            <a:r>
              <a:rPr lang="en-US" sz="2200" b="0"/>
              <a:t>Why California Resources Corporation? </a:t>
            </a:r>
          </a:p>
        </p:txBody>
      </p:sp>
      <p:pic>
        <p:nvPicPr>
          <p:cNvPr id="13" name="Picture 12" descr="Diagram&#10;&#10;Description automatically generated with medium confidence">
            <a:extLst>
              <a:ext uri="{FF2B5EF4-FFF2-40B4-BE49-F238E27FC236}">
                <a16:creationId xmlns:a16="http://schemas.microsoft.com/office/drawing/2014/main" id="{4101E022-E006-42B2-A8A8-34E39BF638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2635" y="6401057"/>
            <a:ext cx="2815837" cy="365125"/>
          </a:xfrm>
          <a:prstGeom prst="rect">
            <a:avLst/>
          </a:prstGeom>
        </p:spPr>
      </p:pic>
      <p:pic>
        <p:nvPicPr>
          <p:cNvPr id="27" name="Picture 26">
            <a:extLst>
              <a:ext uri="{FF2B5EF4-FFF2-40B4-BE49-F238E27FC236}">
                <a16:creationId xmlns:a16="http://schemas.microsoft.com/office/drawing/2014/main" id="{3393E118-3CAF-4447-AE3E-480CB39942DA}"/>
              </a:ext>
            </a:extLst>
          </p:cNvPr>
          <p:cNvPicPr>
            <a:picLocks noChangeAspect="1"/>
          </p:cNvPicPr>
          <p:nvPr/>
        </p:nvPicPr>
        <p:blipFill>
          <a:blip r:embed="rId8" cstate="screen">
            <a:duotone>
              <a:prstClr val="black"/>
              <a:schemeClr val="accent6">
                <a:tint val="45000"/>
                <a:satMod val="400000"/>
              </a:schemeClr>
            </a:duotone>
            <a:lum bright="-20000"/>
            <a:extLst>
              <a:ext uri="{28A0092B-C50C-407E-A947-70E740481C1C}">
                <a14:useLocalDpi xmlns:a14="http://schemas.microsoft.com/office/drawing/2010/main"/>
              </a:ext>
            </a:extLst>
          </a:blip>
          <a:stretch>
            <a:fillRect/>
          </a:stretch>
        </p:blipFill>
        <p:spPr>
          <a:xfrm>
            <a:off x="4193852" y="1295737"/>
            <a:ext cx="620031" cy="620031"/>
          </a:xfrm>
          <a:prstGeom prst="rect">
            <a:avLst/>
          </a:prstGeom>
        </p:spPr>
      </p:pic>
      <p:pic>
        <p:nvPicPr>
          <p:cNvPr id="28" name="Picture 27">
            <a:extLst>
              <a:ext uri="{FF2B5EF4-FFF2-40B4-BE49-F238E27FC236}">
                <a16:creationId xmlns:a16="http://schemas.microsoft.com/office/drawing/2014/main" id="{9D8D5763-EB9B-4D0C-85CA-EBF084538AC2}"/>
              </a:ext>
            </a:extLst>
          </p:cNvPr>
          <p:cNvPicPr>
            <a:picLocks noChangeAspect="1"/>
          </p:cNvPicPr>
          <p:nvPr/>
        </p:nvPicPr>
        <p:blipFill>
          <a:blip r:embed="rId9" cstate="screen">
            <a:duotone>
              <a:prstClr val="black"/>
              <a:schemeClr val="accent6">
                <a:tint val="45000"/>
                <a:satMod val="400000"/>
              </a:schemeClr>
            </a:duotone>
            <a:lum bright="-20000"/>
            <a:extLst>
              <a:ext uri="{28A0092B-C50C-407E-A947-70E740481C1C}">
                <a14:useLocalDpi xmlns:a14="http://schemas.microsoft.com/office/drawing/2010/main"/>
              </a:ext>
            </a:extLst>
          </a:blip>
          <a:stretch>
            <a:fillRect/>
          </a:stretch>
        </p:blipFill>
        <p:spPr>
          <a:xfrm>
            <a:off x="4193852" y="3519677"/>
            <a:ext cx="620031" cy="679485"/>
          </a:xfrm>
          <a:prstGeom prst="rect">
            <a:avLst/>
          </a:prstGeom>
        </p:spPr>
      </p:pic>
      <p:pic>
        <p:nvPicPr>
          <p:cNvPr id="29" name="Picture 28">
            <a:extLst>
              <a:ext uri="{FF2B5EF4-FFF2-40B4-BE49-F238E27FC236}">
                <a16:creationId xmlns:a16="http://schemas.microsoft.com/office/drawing/2014/main" id="{B45C35DC-5AAA-4B85-9B80-1D5FECF4F82F}"/>
              </a:ext>
            </a:extLst>
          </p:cNvPr>
          <p:cNvPicPr>
            <a:picLocks noChangeAspect="1"/>
          </p:cNvPicPr>
          <p:nvPr/>
        </p:nvPicPr>
        <p:blipFill>
          <a:blip r:embed="rId10" cstate="screen">
            <a:duotone>
              <a:prstClr val="black"/>
              <a:schemeClr val="accent6">
                <a:tint val="45000"/>
                <a:satMod val="400000"/>
              </a:schemeClr>
            </a:duotone>
            <a:lum bright="-20000" contrast="-20000"/>
            <a:extLst>
              <a:ext uri="{28A0092B-C50C-407E-A947-70E740481C1C}">
                <a14:useLocalDpi xmlns:a14="http://schemas.microsoft.com/office/drawing/2010/main"/>
              </a:ext>
            </a:extLst>
          </a:blip>
          <a:stretch>
            <a:fillRect/>
          </a:stretch>
        </p:blipFill>
        <p:spPr>
          <a:xfrm>
            <a:off x="4209062" y="2459771"/>
            <a:ext cx="584827" cy="591930"/>
          </a:xfrm>
          <a:prstGeom prst="rect">
            <a:avLst/>
          </a:prstGeom>
        </p:spPr>
      </p:pic>
      <p:sp>
        <p:nvSpPr>
          <p:cNvPr id="30" name="TextBox 29">
            <a:extLst>
              <a:ext uri="{FF2B5EF4-FFF2-40B4-BE49-F238E27FC236}">
                <a16:creationId xmlns:a16="http://schemas.microsoft.com/office/drawing/2014/main" id="{0AC14031-280C-4C61-9CDB-4F560FCAF420}"/>
              </a:ext>
            </a:extLst>
          </p:cNvPr>
          <p:cNvSpPr txBox="1"/>
          <p:nvPr/>
        </p:nvSpPr>
        <p:spPr>
          <a:xfrm>
            <a:off x="5186556" y="3712689"/>
            <a:ext cx="6945491" cy="46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60" rIns="121920" bIns="60960" rtlCol="0" anchor="ctr"/>
          <a:lstStyle>
            <a:defPPr>
              <a:defRPr lang="en-US"/>
            </a:defPPr>
            <a:lvl1pPr algn="ctr" defTabSz="914354">
              <a:defRPr sz="1600">
                <a:solidFill>
                  <a:srgbClr val="3A6F8F"/>
                </a:solidFill>
                <a:latin typeface="Franklin Gothic Demi" panose="020B07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Leading Carbon Management Business </a:t>
            </a:r>
          </a:p>
        </p:txBody>
      </p:sp>
      <p:sp>
        <p:nvSpPr>
          <p:cNvPr id="31" name="TextBox 30">
            <a:extLst>
              <a:ext uri="{FF2B5EF4-FFF2-40B4-BE49-F238E27FC236}">
                <a16:creationId xmlns:a16="http://schemas.microsoft.com/office/drawing/2014/main" id="{094C94EC-487C-4984-A390-2DD3F19E5015}"/>
              </a:ext>
            </a:extLst>
          </p:cNvPr>
          <p:cNvSpPr txBox="1"/>
          <p:nvPr/>
        </p:nvSpPr>
        <p:spPr>
          <a:xfrm>
            <a:off x="5186556" y="2507232"/>
            <a:ext cx="5848051" cy="46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60" rIns="121920" bIns="60960" rtlCol="0" anchor="ctr"/>
          <a:lstStyle>
            <a:defPPr>
              <a:defRPr lang="en-US"/>
            </a:defPPr>
            <a:lvl1pPr algn="ctr" defTabSz="914354">
              <a:defRPr sz="1600">
                <a:solidFill>
                  <a:srgbClr val="3A6F8F"/>
                </a:solidFill>
                <a:latin typeface="Franklin Gothic Demi" panose="020B07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Enhanced Shareholder Returns Strategy </a:t>
            </a:r>
          </a:p>
        </p:txBody>
      </p:sp>
      <p:sp>
        <p:nvSpPr>
          <p:cNvPr id="32" name="TextBox 31">
            <a:extLst>
              <a:ext uri="{FF2B5EF4-FFF2-40B4-BE49-F238E27FC236}">
                <a16:creationId xmlns:a16="http://schemas.microsoft.com/office/drawing/2014/main" id="{3D260727-FC8E-4F8A-B0F8-966F77C7C79B}"/>
              </a:ext>
            </a:extLst>
          </p:cNvPr>
          <p:cNvSpPr txBox="1"/>
          <p:nvPr/>
        </p:nvSpPr>
        <p:spPr>
          <a:xfrm>
            <a:off x="5186556" y="1357206"/>
            <a:ext cx="6853966" cy="46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60" rIns="121920" bIns="60960" rtlCol="0" anchor="ctr"/>
          <a:lstStyle>
            <a:defPPr>
              <a:defRPr lang="en-US"/>
            </a:defPPr>
            <a:lvl1pPr algn="ctr" defTabSz="914354">
              <a:defRPr sz="1600">
                <a:solidFill>
                  <a:srgbClr val="3A6F8F"/>
                </a:solidFill>
                <a:latin typeface="Franklin Gothic Demi" panose="020B07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Strong Balance S</a:t>
            </a:r>
            <a:r>
              <a:rPr kumimoji="0" lang="en-US" sz="1800" b="0" i="0" u="none" strike="noStrike" kern="1200" cap="none" spc="0" normalizeH="0" baseline="0" noProof="0" err="1">
                <a:ln>
                  <a:noFill/>
                </a:ln>
                <a:solidFill>
                  <a:prstClr val="black">
                    <a:lumMod val="65000"/>
                    <a:lumOff val="35000"/>
                  </a:prstClr>
                </a:solidFill>
                <a:effectLst/>
                <a:uLnTx/>
                <a:uFillTx/>
                <a:latin typeface="Franklin Gothic Medium" panose="020B0603020102020204"/>
                <a:ea typeface="+mn-ea"/>
                <a:cs typeface="+mn-cs"/>
              </a:rPr>
              <a:t>heet</a:t>
            </a:r>
            <a:r>
              <a:rPr kumimoji="0" lang="en-US" sz="18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rPr>
              <a:t> with Attractive Free Cash Flow Generation  </a:t>
            </a:r>
            <a:endParaRPr kumimoji="0" lang="en-US" sz="1800" b="0" i="0" u="none" strike="noStrike" kern="1200" cap="none" spc="0" normalizeH="0" baseline="30000" noProof="0">
              <a:ln>
                <a:noFill/>
              </a:ln>
              <a:solidFill>
                <a:prstClr val="black">
                  <a:lumMod val="65000"/>
                  <a:lumOff val="35000"/>
                </a:prstClr>
              </a:solidFill>
              <a:effectLst/>
              <a:uLnTx/>
              <a:uFillTx/>
              <a:latin typeface="Franklin Gothic Medium" panose="020B0603020102020204"/>
              <a:ea typeface="+mn-ea"/>
              <a:cs typeface="+mn-cs"/>
            </a:endParaRPr>
          </a:p>
        </p:txBody>
      </p:sp>
      <p:pic>
        <p:nvPicPr>
          <p:cNvPr id="33" name="Picture 32">
            <a:extLst>
              <a:ext uri="{FF2B5EF4-FFF2-40B4-BE49-F238E27FC236}">
                <a16:creationId xmlns:a16="http://schemas.microsoft.com/office/drawing/2014/main" id="{3BAF6140-14BD-46F9-9CD7-94CB1110FCE1}"/>
              </a:ext>
            </a:extLst>
          </p:cNvPr>
          <p:cNvPicPr>
            <a:picLocks noChangeAspect="1"/>
          </p:cNvPicPr>
          <p:nvPr/>
        </p:nvPicPr>
        <p:blipFill>
          <a:blip r:embed="rId11"/>
          <a:stretch>
            <a:fillRect/>
          </a:stretch>
        </p:blipFill>
        <p:spPr>
          <a:xfrm>
            <a:off x="431568" y="2772741"/>
            <a:ext cx="3039240" cy="1386838"/>
          </a:xfrm>
          <a:prstGeom prst="rect">
            <a:avLst/>
          </a:prstGeom>
          <a:solidFill>
            <a:srgbClr val="FFFFFF">
              <a:alpha val="89804"/>
            </a:srgbClr>
          </a:solidFill>
        </p:spPr>
      </p:pic>
      <p:pic>
        <p:nvPicPr>
          <p:cNvPr id="34" name="Picture 33">
            <a:extLst>
              <a:ext uri="{FF2B5EF4-FFF2-40B4-BE49-F238E27FC236}">
                <a16:creationId xmlns:a16="http://schemas.microsoft.com/office/drawing/2014/main" id="{4922580F-1CF8-40D1-8DD7-0450C71F622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r="82312"/>
          <a:stretch/>
        </p:blipFill>
        <p:spPr>
          <a:xfrm>
            <a:off x="2398329" y="3743131"/>
            <a:ext cx="649731" cy="456531"/>
          </a:xfrm>
          <a:prstGeom prst="rect">
            <a:avLst/>
          </a:prstGeom>
        </p:spPr>
      </p:pic>
      <p:grpSp>
        <p:nvGrpSpPr>
          <p:cNvPr id="3" name="Group 2">
            <a:extLst>
              <a:ext uri="{FF2B5EF4-FFF2-40B4-BE49-F238E27FC236}">
                <a16:creationId xmlns:a16="http://schemas.microsoft.com/office/drawing/2014/main" id="{52619742-0381-F53D-3514-F187A6ADD8D3}"/>
              </a:ext>
            </a:extLst>
          </p:cNvPr>
          <p:cNvGrpSpPr/>
          <p:nvPr/>
        </p:nvGrpSpPr>
        <p:grpSpPr>
          <a:xfrm>
            <a:off x="4198089" y="4712442"/>
            <a:ext cx="7551849" cy="1403571"/>
            <a:chOff x="12112289" y="2168196"/>
            <a:chExt cx="6093066" cy="1404871"/>
          </a:xfrm>
        </p:grpSpPr>
        <p:pic>
          <p:nvPicPr>
            <p:cNvPr id="4" name="Picture 1" descr="A picture containing text, clipart&#10;&#10;Description automatically generated">
              <a:extLst>
                <a:ext uri="{FF2B5EF4-FFF2-40B4-BE49-F238E27FC236}">
                  <a16:creationId xmlns:a16="http://schemas.microsoft.com/office/drawing/2014/main" id="{568E10E4-0AC2-1B0C-10D3-EF6DC58C651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210794" y="2535215"/>
              <a:ext cx="1357251" cy="81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25DE7CF-2141-DFAC-EF92-F1EA69524D56}"/>
                </a:ext>
              </a:extLst>
            </p:cNvPr>
            <p:cNvSpPr/>
            <p:nvPr/>
          </p:nvSpPr>
          <p:spPr>
            <a:xfrm>
              <a:off x="12112289" y="2316313"/>
              <a:ext cx="6093066" cy="1256754"/>
            </a:xfrm>
            <a:prstGeom prst="rect">
              <a:avLst/>
            </a:prstGeom>
            <a:noFill/>
            <a:ln w="1905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09"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DE9C720E-8404-22F8-2898-3C4D634A13BD}"/>
                </a:ext>
              </a:extLst>
            </p:cNvPr>
            <p:cNvSpPr txBox="1"/>
            <p:nvPr/>
          </p:nvSpPr>
          <p:spPr>
            <a:xfrm>
              <a:off x="12210794" y="2168196"/>
              <a:ext cx="2651058" cy="264606"/>
            </a:xfrm>
            <a:prstGeom prst="rect">
              <a:avLst/>
            </a:prstGeom>
            <a:solidFill>
              <a:srgbClr val="A6C88E"/>
            </a:solidFill>
          </p:spPr>
          <p:txBody>
            <a:bodyPr wrap="square" rtlCol="0" anchor="ctr">
              <a:noAutofit/>
            </a:bodyPr>
            <a:lstStyle/>
            <a:p>
              <a:pPr marL="0" marR="0" lvl="0" indent="0" algn="ctr" defTabSz="913509"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prstClr val="white"/>
                  </a:solidFill>
                  <a:effectLst/>
                  <a:uLnTx/>
                  <a:uFillTx/>
                  <a:latin typeface="Franklin Gothic Medium" panose="020B0603020102020204"/>
                  <a:ea typeface="+mn-ea"/>
                  <a:cs typeface="+mn-cs"/>
                </a:rPr>
                <a:t>Strong ESG &amp; Social Platform </a:t>
              </a:r>
            </a:p>
          </p:txBody>
        </p:sp>
      </p:grpSp>
      <p:pic>
        <p:nvPicPr>
          <p:cNvPr id="7" name="Picture 6" descr="Graphical user interface, text, website&#10;&#10;Description automatically generated">
            <a:extLst>
              <a:ext uri="{FF2B5EF4-FFF2-40B4-BE49-F238E27FC236}">
                <a16:creationId xmlns:a16="http://schemas.microsoft.com/office/drawing/2014/main" id="{93FAF18D-3F15-2322-8621-EEABF79A568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725623" y="5116848"/>
            <a:ext cx="2292842" cy="829961"/>
          </a:xfrm>
          <a:prstGeom prst="rect">
            <a:avLst/>
          </a:prstGeom>
        </p:spPr>
      </p:pic>
      <p:pic>
        <p:nvPicPr>
          <p:cNvPr id="8" name="Picture 7">
            <a:extLst>
              <a:ext uri="{FF2B5EF4-FFF2-40B4-BE49-F238E27FC236}">
                <a16:creationId xmlns:a16="http://schemas.microsoft.com/office/drawing/2014/main" id="{051A1C30-7798-7D8E-2BEC-C3C5AD5DE3B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077196" y="5116849"/>
            <a:ext cx="1566194" cy="807460"/>
          </a:xfrm>
          <a:prstGeom prst="rect">
            <a:avLst/>
          </a:prstGeom>
        </p:spPr>
      </p:pic>
      <p:pic>
        <p:nvPicPr>
          <p:cNvPr id="9" name="Picture 8" descr="A red sign with white text&#10;&#10;Description automatically generated with medium confidence">
            <a:extLst>
              <a:ext uri="{FF2B5EF4-FFF2-40B4-BE49-F238E27FC236}">
                <a16:creationId xmlns:a16="http://schemas.microsoft.com/office/drawing/2014/main" id="{F52F3A96-1F4A-FC18-D8A6-64E0C2EC154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078971" y="5116848"/>
            <a:ext cx="1542920" cy="807461"/>
          </a:xfrm>
          <a:prstGeom prst="rect">
            <a:avLst/>
          </a:prstGeom>
        </p:spPr>
      </p:pic>
      <p:sp>
        <p:nvSpPr>
          <p:cNvPr id="10" name="Slide Number Placeholder 12">
            <a:extLst>
              <a:ext uri="{FF2B5EF4-FFF2-40B4-BE49-F238E27FC236}">
                <a16:creationId xmlns:a16="http://schemas.microsoft.com/office/drawing/2014/main" id="{25A97E7B-1E74-6E30-C424-B402FF71337C}"/>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24</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736011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21C4E5-C88C-459C-8BDA-B5C74D5E427E}"/>
              </a:ext>
            </a:extLst>
          </p:cNvPr>
          <p:cNvSpPr/>
          <p:nvPr/>
        </p:nvSpPr>
        <p:spPr>
          <a:xfrm>
            <a:off x="10384600" y="5320054"/>
            <a:ext cx="1248203" cy="246221"/>
          </a:xfrm>
          <a:prstGeom prst="rect">
            <a:avLst/>
          </a:prstGeom>
        </p:spPr>
        <p:txBody>
          <a:bodyPr wrap="square">
            <a:spAutoFit/>
          </a:bodyPr>
          <a:lstStyle/>
          <a:p>
            <a:pPr defTabSz="457189">
              <a:lnSpc>
                <a:spcPts val="1227"/>
              </a:lnSpc>
            </a:pPr>
            <a:r>
              <a:rPr lang="en-US" sz="1067">
                <a:solidFill>
                  <a:prstClr val="black"/>
                </a:solidFill>
                <a:latin typeface="Calibri" panose="020F0502020204030204"/>
                <a:cs typeface="Arial" panose="020B0604020202020204" pitchFamily="34" charset="0"/>
                <a:sym typeface="Arial" panose="020B0604020202020204" pitchFamily="34" charset="0"/>
              </a:rPr>
              <a:t> </a:t>
            </a:r>
            <a:endParaRPr lang="en-US" sz="1067">
              <a:solidFill>
                <a:prstClr val="black"/>
              </a:solidFill>
              <a:latin typeface="Calibri" panose="020F0502020204030204"/>
            </a:endParaRPr>
          </a:p>
        </p:txBody>
      </p:sp>
      <p:graphicFrame>
        <p:nvGraphicFramePr>
          <p:cNvPr id="5" name="Table 4">
            <a:extLst>
              <a:ext uri="{FF2B5EF4-FFF2-40B4-BE49-F238E27FC236}">
                <a16:creationId xmlns:a16="http://schemas.microsoft.com/office/drawing/2014/main" id="{89AF74E3-0ADF-423E-A9B4-B8F224ECEE04}"/>
              </a:ext>
            </a:extLst>
          </p:cNvPr>
          <p:cNvGraphicFramePr>
            <a:graphicFrameLocks noGrp="1"/>
          </p:cNvGraphicFramePr>
          <p:nvPr>
            <p:extLst>
              <p:ext uri="{D42A27DB-BD31-4B8C-83A1-F6EECF244321}">
                <p14:modId xmlns:p14="http://schemas.microsoft.com/office/powerpoint/2010/main" val="1874347034"/>
              </p:ext>
            </p:extLst>
          </p:nvPr>
        </p:nvGraphicFramePr>
        <p:xfrm>
          <a:off x="7053832" y="5458552"/>
          <a:ext cx="4907280" cy="961813"/>
        </p:xfrm>
        <a:graphic>
          <a:graphicData uri="http://schemas.openxmlformats.org/drawingml/2006/table">
            <a:tbl>
              <a:tblPr firstRow="1" firstCol="1" bandRow="1">
                <a:tableStyleId>{5C22544A-7EE6-4342-B048-85BDC9FD1C3A}</a:tableStyleId>
              </a:tblPr>
              <a:tblGrid>
                <a:gridCol w="2540000">
                  <a:extLst>
                    <a:ext uri="{9D8B030D-6E8A-4147-A177-3AD203B41FA5}">
                      <a16:colId xmlns:a16="http://schemas.microsoft.com/office/drawing/2014/main" val="3505789259"/>
                    </a:ext>
                  </a:extLst>
                </a:gridCol>
                <a:gridCol w="2367280">
                  <a:extLst>
                    <a:ext uri="{9D8B030D-6E8A-4147-A177-3AD203B41FA5}">
                      <a16:colId xmlns:a16="http://schemas.microsoft.com/office/drawing/2014/main" val="3735220984"/>
                    </a:ext>
                  </a:extLst>
                </a:gridCol>
              </a:tblGrid>
              <a:tr h="961813">
                <a:tc>
                  <a:txBody>
                    <a:bodyPr/>
                    <a:lstStyle/>
                    <a:p>
                      <a:pPr marL="0" marR="0" algn="l">
                        <a:lnSpc>
                          <a:spcPct val="150000"/>
                        </a:lnSpc>
                        <a:spcBef>
                          <a:spcPts val="265"/>
                        </a:spcBef>
                        <a:spcAft>
                          <a:spcPts val="150"/>
                        </a:spcAft>
                      </a:pPr>
                      <a:endParaRPr lang="en-US" sz="1300" b="0" kern="1200">
                        <a:solidFill>
                          <a:schemeClr val="tx1"/>
                        </a:solidFill>
                        <a:latin typeface="Franklin Gothic Book (Body)"/>
                        <a:ea typeface="+mn-ea"/>
                        <a:cs typeface="+mn-cs"/>
                      </a:endParaRPr>
                    </a:p>
                  </a:txBody>
                  <a:tcPr marL="44873" marR="44873" marT="0" marB="0">
                    <a:solidFill>
                      <a:schemeClr val="bg1"/>
                    </a:solidFill>
                  </a:tcPr>
                </a:tc>
                <a:tc>
                  <a:txBody>
                    <a:bodyPr/>
                    <a:lstStyle/>
                    <a:p>
                      <a:pPr marL="0" marR="0" algn="l">
                        <a:lnSpc>
                          <a:spcPct val="150000"/>
                        </a:lnSpc>
                        <a:spcBef>
                          <a:spcPts val="265"/>
                        </a:spcBef>
                        <a:spcAft>
                          <a:spcPts val="0"/>
                        </a:spcAft>
                      </a:pPr>
                      <a:r>
                        <a:rPr lang="en-US" sz="1300" kern="1200">
                          <a:solidFill>
                            <a:schemeClr val="tx1"/>
                          </a:solidFill>
                          <a:latin typeface="Franklin Gothic Book (Body)"/>
                          <a:ea typeface="+mn-ea"/>
                          <a:cs typeface="+mn-cs"/>
                        </a:rPr>
                        <a:t>Michael Preston</a:t>
                      </a:r>
                      <a:endParaRPr lang="en-US" sz="1300" b="0" kern="1200">
                        <a:solidFill>
                          <a:schemeClr val="tx1"/>
                        </a:solidFill>
                        <a:latin typeface="Franklin Gothic Book (Body)"/>
                        <a:ea typeface="+mn-ea"/>
                        <a:cs typeface="+mn-cs"/>
                      </a:endParaRPr>
                    </a:p>
                    <a:p>
                      <a:pPr marL="0" marR="0" algn="l">
                        <a:lnSpc>
                          <a:spcPct val="150000"/>
                        </a:lnSpc>
                        <a:spcBef>
                          <a:spcPts val="265"/>
                        </a:spcBef>
                        <a:spcAft>
                          <a:spcPts val="0"/>
                        </a:spcAft>
                      </a:pPr>
                      <a:r>
                        <a:rPr lang="it-IT" sz="1300" b="0" kern="1200">
                          <a:solidFill>
                            <a:schemeClr val="tx1"/>
                          </a:solidFill>
                          <a:latin typeface="Franklin Gothic Book (Body)"/>
                          <a:ea typeface="+mn-ea"/>
                          <a:cs typeface="+mn-cs"/>
                        </a:rPr>
                        <a:t>(818) 661 - 3702</a:t>
                      </a:r>
                      <a:endParaRPr lang="it-IT" sz="1300" b="0" kern="1200">
                        <a:solidFill>
                          <a:schemeClr val="tx1"/>
                        </a:solidFill>
                        <a:latin typeface="Franklin Gothic Book (Body)"/>
                        <a:ea typeface="+mn-ea"/>
                        <a:cs typeface="+mn-cs"/>
                        <a:hlinkClick r:id="rId4"/>
                      </a:endParaRPr>
                    </a:p>
                    <a:p>
                      <a:pPr marL="0" marR="0" algn="l">
                        <a:lnSpc>
                          <a:spcPct val="150000"/>
                        </a:lnSpc>
                        <a:spcBef>
                          <a:spcPts val="265"/>
                        </a:spcBef>
                        <a:spcAft>
                          <a:spcPts val="0"/>
                        </a:spcAft>
                      </a:pPr>
                      <a:r>
                        <a:rPr lang="it-IT" sz="1300" b="0" kern="1200">
                          <a:solidFill>
                            <a:schemeClr val="tx1"/>
                          </a:solidFill>
                          <a:latin typeface="Franklin Gothic Book (Body)"/>
                          <a:ea typeface="+mn-ea"/>
                          <a:cs typeface="+mn-cs"/>
                          <a:hlinkClick r:id="rId4"/>
                        </a:rPr>
                        <a:t>Michael.Preston@crc.com</a:t>
                      </a:r>
                      <a:r>
                        <a:rPr lang="it-IT" sz="1300" b="0" kern="1200">
                          <a:solidFill>
                            <a:schemeClr val="tx1"/>
                          </a:solidFill>
                          <a:latin typeface="Franklin Gothic Book (Body)"/>
                          <a:ea typeface="+mn-ea"/>
                          <a:cs typeface="+mn-cs"/>
                        </a:rPr>
                        <a:t> </a:t>
                      </a:r>
                      <a:endParaRPr lang="en-US" sz="1300" b="0" kern="1200">
                        <a:solidFill>
                          <a:schemeClr val="tx1"/>
                        </a:solidFill>
                        <a:latin typeface="Franklin Gothic Book (Body)"/>
                        <a:ea typeface="+mn-ea"/>
                        <a:cs typeface="+mn-cs"/>
                      </a:endParaRPr>
                    </a:p>
                  </a:txBody>
                  <a:tcPr marL="44873" marR="44873" marT="0" marB="0">
                    <a:solidFill>
                      <a:schemeClr val="bg1"/>
                    </a:solidFill>
                  </a:tcPr>
                </a:tc>
                <a:extLst>
                  <a:ext uri="{0D108BD9-81ED-4DB2-BD59-A6C34878D82A}">
                    <a16:rowId xmlns:a16="http://schemas.microsoft.com/office/drawing/2014/main" val="2152354730"/>
                  </a:ext>
                </a:extLst>
              </a:tr>
            </a:tbl>
          </a:graphicData>
        </a:graphic>
      </p:graphicFrame>
    </p:spTree>
    <p:custDataLst>
      <p:tags r:id="rId1"/>
    </p:custDataLst>
    <p:extLst>
      <p:ext uri="{BB962C8B-B14F-4D97-AF65-F5344CB8AC3E}">
        <p14:creationId xmlns:p14="http://schemas.microsoft.com/office/powerpoint/2010/main" val="2401793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2427CB2-AF1C-41EE-B085-289E6EF566E0}"/>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Object 8" hidden="1">
                        <a:extLst>
                          <a:ext uri="{FF2B5EF4-FFF2-40B4-BE49-F238E27FC236}">
                            <a16:creationId xmlns:a16="http://schemas.microsoft.com/office/drawing/2014/main" id="{22427CB2-AF1C-41EE-B085-289E6EF566E0}"/>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6" name="Vertical Content Placeholder 5">
            <a:extLst>
              <a:ext uri="{FF2B5EF4-FFF2-40B4-BE49-F238E27FC236}">
                <a16:creationId xmlns:a16="http://schemas.microsoft.com/office/drawing/2014/main" id="{50991DA2-1C62-0B3C-4E18-ED366D8F7A2E}"/>
              </a:ext>
            </a:extLst>
          </p:cNvPr>
          <p:cNvSpPr>
            <a:spLocks noGrp="1"/>
          </p:cNvSpPr>
          <p:nvPr>
            <p:ph orient="vert" sz="quarter" idx="17"/>
          </p:nvPr>
        </p:nvSpPr>
        <p:spPr/>
        <p:txBody>
          <a:bodyPr/>
          <a:lstStyle/>
          <a:p>
            <a:r>
              <a:rPr lang="en-US"/>
              <a:t>Michael Preston </a:t>
            </a:r>
          </a:p>
        </p:txBody>
      </p:sp>
    </p:spTree>
    <p:extLst>
      <p:ext uri="{BB962C8B-B14F-4D97-AF65-F5344CB8AC3E}">
        <p14:creationId xmlns:p14="http://schemas.microsoft.com/office/powerpoint/2010/main" val="2416250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8083FEA3-5F26-4830-B37F-59398830B366}"/>
              </a:ext>
            </a:extLst>
          </p:cNvPr>
          <p:cNvGrpSpPr/>
          <p:nvPr/>
        </p:nvGrpSpPr>
        <p:grpSpPr>
          <a:xfrm>
            <a:off x="450980" y="1067849"/>
            <a:ext cx="4709148" cy="4540102"/>
            <a:chOff x="5726150" y="797330"/>
            <a:chExt cx="4709148" cy="4540102"/>
          </a:xfrm>
        </p:grpSpPr>
        <p:grpSp>
          <p:nvGrpSpPr>
            <p:cNvPr id="43" name="Group 42">
              <a:extLst>
                <a:ext uri="{FF2B5EF4-FFF2-40B4-BE49-F238E27FC236}">
                  <a16:creationId xmlns:a16="http://schemas.microsoft.com/office/drawing/2014/main" id="{7EDC76A3-787C-4525-9EE2-422B2988484F}"/>
                </a:ext>
              </a:extLst>
            </p:cNvPr>
            <p:cNvGrpSpPr/>
            <p:nvPr/>
          </p:nvGrpSpPr>
          <p:grpSpPr>
            <a:xfrm>
              <a:off x="5726150" y="797330"/>
              <a:ext cx="4709148" cy="4540102"/>
              <a:chOff x="7120407" y="855927"/>
              <a:chExt cx="4709148" cy="4540102"/>
            </a:xfrm>
          </p:grpSpPr>
          <p:pic>
            <p:nvPicPr>
              <p:cNvPr id="46" name="Picture 45">
                <a:extLst>
                  <a:ext uri="{FF2B5EF4-FFF2-40B4-BE49-F238E27FC236}">
                    <a16:creationId xmlns:a16="http://schemas.microsoft.com/office/drawing/2014/main" id="{5BA72101-80BB-4C0E-A58E-559E384BFC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9453" y="855927"/>
                <a:ext cx="4540102" cy="4540102"/>
              </a:xfrm>
              <a:prstGeom prst="rect">
                <a:avLst/>
              </a:prstGeom>
            </p:spPr>
          </p:pic>
          <p:grpSp>
            <p:nvGrpSpPr>
              <p:cNvPr id="47" name="Group 46">
                <a:extLst>
                  <a:ext uri="{FF2B5EF4-FFF2-40B4-BE49-F238E27FC236}">
                    <a16:creationId xmlns:a16="http://schemas.microsoft.com/office/drawing/2014/main" id="{647D5D24-686E-4F49-86E5-D54189698C19}"/>
                  </a:ext>
                </a:extLst>
              </p:cNvPr>
              <p:cNvGrpSpPr/>
              <p:nvPr/>
            </p:nvGrpSpPr>
            <p:grpSpPr>
              <a:xfrm>
                <a:off x="8711556" y="2573274"/>
                <a:ext cx="1353272" cy="2112611"/>
                <a:chOff x="6540662" y="2390916"/>
                <a:chExt cx="1188794" cy="2165504"/>
              </a:xfrm>
            </p:grpSpPr>
            <p:sp>
              <p:nvSpPr>
                <p:cNvPr id="58" name="5-Point Star 4">
                  <a:extLst>
                    <a:ext uri="{FF2B5EF4-FFF2-40B4-BE49-F238E27FC236}">
                      <a16:creationId xmlns:a16="http://schemas.microsoft.com/office/drawing/2014/main" id="{FFFA0138-1737-4BD5-8EE4-0F525B66C690}"/>
                    </a:ext>
                  </a:extLst>
                </p:cNvPr>
                <p:cNvSpPr/>
                <p:nvPr/>
              </p:nvSpPr>
              <p:spPr>
                <a:xfrm>
                  <a:off x="6540662" y="2390916"/>
                  <a:ext cx="154594" cy="154594"/>
                </a:xfrm>
                <a:prstGeom prst="star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Body)"/>
                    <a:ea typeface="+mn-ea"/>
                    <a:cs typeface="+mn-cs"/>
                  </a:endParaRPr>
                </a:p>
              </p:txBody>
            </p:sp>
            <p:sp>
              <p:nvSpPr>
                <p:cNvPr id="59" name="5-Point Star 75">
                  <a:extLst>
                    <a:ext uri="{FF2B5EF4-FFF2-40B4-BE49-F238E27FC236}">
                      <a16:creationId xmlns:a16="http://schemas.microsoft.com/office/drawing/2014/main" id="{56B43261-2D62-47DF-90B3-176AF6446E19}"/>
                    </a:ext>
                  </a:extLst>
                </p:cNvPr>
                <p:cNvSpPr/>
                <p:nvPr/>
              </p:nvSpPr>
              <p:spPr>
                <a:xfrm>
                  <a:off x="7025096" y="3284002"/>
                  <a:ext cx="154594" cy="154594"/>
                </a:xfrm>
                <a:prstGeom prst="star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Body)"/>
                    <a:ea typeface="+mn-ea"/>
                    <a:cs typeface="+mn-cs"/>
                  </a:endParaRPr>
                </a:p>
              </p:txBody>
            </p:sp>
            <p:sp>
              <p:nvSpPr>
                <p:cNvPr id="60" name="5-Point Star 78">
                  <a:extLst>
                    <a:ext uri="{FF2B5EF4-FFF2-40B4-BE49-F238E27FC236}">
                      <a16:creationId xmlns:a16="http://schemas.microsoft.com/office/drawing/2014/main" id="{50B009EC-619D-48EA-BA56-38991558AA0A}"/>
                    </a:ext>
                  </a:extLst>
                </p:cNvPr>
                <p:cNvSpPr/>
                <p:nvPr/>
              </p:nvSpPr>
              <p:spPr>
                <a:xfrm>
                  <a:off x="7574862" y="4401826"/>
                  <a:ext cx="154594" cy="154594"/>
                </a:xfrm>
                <a:prstGeom prst="star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Body)"/>
                    <a:ea typeface="+mn-ea"/>
                    <a:cs typeface="+mn-cs"/>
                  </a:endParaRPr>
                </a:p>
              </p:txBody>
            </p:sp>
          </p:grpSp>
          <p:grpSp>
            <p:nvGrpSpPr>
              <p:cNvPr id="48" name="Group 47">
                <a:extLst>
                  <a:ext uri="{FF2B5EF4-FFF2-40B4-BE49-F238E27FC236}">
                    <a16:creationId xmlns:a16="http://schemas.microsoft.com/office/drawing/2014/main" id="{D96E76C8-AD85-4DD9-9E5A-19C56943E5EF}"/>
                  </a:ext>
                </a:extLst>
              </p:cNvPr>
              <p:cNvGrpSpPr/>
              <p:nvPr/>
            </p:nvGrpSpPr>
            <p:grpSpPr>
              <a:xfrm>
                <a:off x="7120407" y="3024875"/>
                <a:ext cx="2058667" cy="1616747"/>
                <a:chOff x="7974274" y="3355144"/>
                <a:chExt cx="2058667" cy="1616747"/>
              </a:xfrm>
            </p:grpSpPr>
            <p:pic>
              <p:nvPicPr>
                <p:cNvPr id="49" name="Picture 10" descr="Construction Process | Pipeline &amp; Storage | National Fuel Gas Company">
                  <a:extLst>
                    <a:ext uri="{FF2B5EF4-FFF2-40B4-BE49-F238E27FC236}">
                      <a16:creationId xmlns:a16="http://schemas.microsoft.com/office/drawing/2014/main" id="{CB09E0A4-71E2-4369-814C-A5F59F03D57A}"/>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93242" y="3710092"/>
                  <a:ext cx="255482" cy="272406"/>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F441BB52-A85D-42E6-8FBD-F12FA1A2110C}"/>
                    </a:ext>
                  </a:extLst>
                </p:cNvPr>
                <p:cNvSpPr/>
                <p:nvPr/>
              </p:nvSpPr>
              <p:spPr>
                <a:xfrm>
                  <a:off x="8101380" y="3727885"/>
                  <a:ext cx="1457257" cy="229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92014" marR="0" lvl="0" indent="0" algn="l" defTabSz="914332" rtl="0" eaLnBrk="1" fontAlgn="auto" latinLnBrk="0" hangingPunct="1">
                    <a:lnSpc>
                      <a:spcPct val="100000"/>
                    </a:lnSpc>
                    <a:spcBef>
                      <a:spcPts val="800"/>
                    </a:spcBef>
                    <a:spcAft>
                      <a:spcPts val="0"/>
                    </a:spcAft>
                    <a:buClr>
                      <a:srgbClr val="FF0000"/>
                    </a:buClr>
                    <a:buSzTx/>
                    <a:buFontTx/>
                    <a:buNone/>
                    <a:tabLst/>
                    <a:defRPr/>
                  </a:pPr>
                  <a:r>
                    <a:rPr kumimoji="0" lang="en-US" sz="8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Midstream Infrastructure</a:t>
                  </a:r>
                </a:p>
              </p:txBody>
            </p:sp>
            <p:sp>
              <p:nvSpPr>
                <p:cNvPr id="51" name="Rectangle 50">
                  <a:extLst>
                    <a:ext uri="{FF2B5EF4-FFF2-40B4-BE49-F238E27FC236}">
                      <a16:creationId xmlns:a16="http://schemas.microsoft.com/office/drawing/2014/main" id="{C0B8AAB7-1CB2-4250-96DE-C0F01D648281}"/>
                    </a:ext>
                  </a:extLst>
                </p:cNvPr>
                <p:cNvSpPr/>
                <p:nvPr/>
              </p:nvSpPr>
              <p:spPr>
                <a:xfrm>
                  <a:off x="8101380" y="4077063"/>
                  <a:ext cx="1551007" cy="229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92014" marR="0" lvl="0" indent="0" algn="l" defTabSz="914332" rtl="0" eaLnBrk="1" fontAlgn="auto" latinLnBrk="0" hangingPunct="1">
                    <a:lnSpc>
                      <a:spcPct val="100000"/>
                    </a:lnSpc>
                    <a:spcBef>
                      <a:spcPts val="800"/>
                    </a:spcBef>
                    <a:spcAft>
                      <a:spcPts val="0"/>
                    </a:spcAft>
                    <a:buClr>
                      <a:srgbClr val="FF0000"/>
                    </a:buClr>
                    <a:buSzTx/>
                    <a:buFontTx/>
                    <a:buNone/>
                    <a:tabLst/>
                    <a:defRPr/>
                  </a:pPr>
                  <a:r>
                    <a:rPr kumimoji="0" lang="en-US" sz="8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Carbon Capture &amp; Storage</a:t>
                  </a:r>
                </a:p>
              </p:txBody>
            </p:sp>
            <p:pic>
              <p:nvPicPr>
                <p:cNvPr id="52" name="Graphic 51" descr="Solar Panels outline">
                  <a:extLst>
                    <a:ext uri="{FF2B5EF4-FFF2-40B4-BE49-F238E27FC236}">
                      <a16:creationId xmlns:a16="http://schemas.microsoft.com/office/drawing/2014/main" id="{1D98CEDF-497F-4DBD-AB43-995B28FA6E0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974274" y="4366482"/>
                  <a:ext cx="312274" cy="267619"/>
                </a:xfrm>
                <a:prstGeom prst="rect">
                  <a:avLst/>
                </a:prstGeom>
              </p:spPr>
            </p:pic>
            <p:pic>
              <p:nvPicPr>
                <p:cNvPr id="53" name="Graphic 52" descr="Oil Rig outline">
                  <a:extLst>
                    <a:ext uri="{FF2B5EF4-FFF2-40B4-BE49-F238E27FC236}">
                      <a16:creationId xmlns:a16="http://schemas.microsoft.com/office/drawing/2014/main" id="{37C604D6-0394-4815-8228-F11BABBACBD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987444" y="3376740"/>
                  <a:ext cx="275697" cy="267619"/>
                </a:xfrm>
                <a:prstGeom prst="rect">
                  <a:avLst/>
                </a:prstGeom>
              </p:spPr>
            </p:pic>
            <p:sp>
              <p:nvSpPr>
                <p:cNvPr id="54" name="Rectangle 53">
                  <a:extLst>
                    <a:ext uri="{FF2B5EF4-FFF2-40B4-BE49-F238E27FC236}">
                      <a16:creationId xmlns:a16="http://schemas.microsoft.com/office/drawing/2014/main" id="{C1F42317-FAE9-425C-8C11-593000C63D67}"/>
                    </a:ext>
                  </a:extLst>
                </p:cNvPr>
                <p:cNvSpPr/>
                <p:nvPr/>
              </p:nvSpPr>
              <p:spPr>
                <a:xfrm>
                  <a:off x="8092463" y="3355144"/>
                  <a:ext cx="1940478" cy="244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92014" marR="0" lvl="0" indent="0" algn="l" defTabSz="914332" rtl="0" eaLnBrk="1" fontAlgn="auto" latinLnBrk="0" hangingPunct="1">
                    <a:lnSpc>
                      <a:spcPct val="100000"/>
                    </a:lnSpc>
                    <a:spcBef>
                      <a:spcPts val="0"/>
                    </a:spcBef>
                    <a:spcAft>
                      <a:spcPts val="0"/>
                    </a:spcAft>
                    <a:buClr>
                      <a:srgbClr val="FF0000"/>
                    </a:buClr>
                    <a:buSzTx/>
                    <a:buFontTx/>
                    <a:buNone/>
                    <a:tabLst/>
                    <a:defRPr/>
                  </a:pPr>
                  <a:r>
                    <a:rPr kumimoji="0" lang="en-US" sz="8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Low Carbon Intensity </a:t>
                  </a:r>
                </a:p>
                <a:p>
                  <a:pPr marL="192014" marR="0" lvl="0" indent="0" algn="l" defTabSz="914332" rtl="0" eaLnBrk="1" fontAlgn="auto" latinLnBrk="0" hangingPunct="1">
                    <a:lnSpc>
                      <a:spcPct val="100000"/>
                    </a:lnSpc>
                    <a:spcBef>
                      <a:spcPts val="0"/>
                    </a:spcBef>
                    <a:spcAft>
                      <a:spcPts val="0"/>
                    </a:spcAft>
                    <a:buClr>
                      <a:srgbClr val="FF0000"/>
                    </a:buClr>
                    <a:buSzTx/>
                    <a:buFontTx/>
                    <a:buNone/>
                    <a:tabLst/>
                    <a:defRPr/>
                  </a:pPr>
                  <a:r>
                    <a:rPr kumimoji="0" lang="en-US" sz="8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Production</a:t>
                  </a:r>
                </a:p>
              </p:txBody>
            </p:sp>
            <p:sp>
              <p:nvSpPr>
                <p:cNvPr id="55" name="Rectangle 54">
                  <a:extLst>
                    <a:ext uri="{FF2B5EF4-FFF2-40B4-BE49-F238E27FC236}">
                      <a16:creationId xmlns:a16="http://schemas.microsoft.com/office/drawing/2014/main" id="{ED5D1826-424B-4A51-AB56-DA48B97E7ACB}"/>
                    </a:ext>
                  </a:extLst>
                </p:cNvPr>
                <p:cNvSpPr/>
                <p:nvPr/>
              </p:nvSpPr>
              <p:spPr>
                <a:xfrm>
                  <a:off x="8110204" y="4379041"/>
                  <a:ext cx="1448433" cy="221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92014" marR="0" lvl="0" indent="0" algn="l" defTabSz="914332" rtl="0" eaLnBrk="1" fontAlgn="auto" latinLnBrk="0" hangingPunct="1">
                    <a:lnSpc>
                      <a:spcPct val="100000"/>
                    </a:lnSpc>
                    <a:spcBef>
                      <a:spcPts val="800"/>
                    </a:spcBef>
                    <a:spcAft>
                      <a:spcPts val="0"/>
                    </a:spcAft>
                    <a:buClr>
                      <a:srgbClr val="FF0000"/>
                    </a:buClr>
                    <a:buSzTx/>
                    <a:buFontTx/>
                    <a:buNone/>
                    <a:tabLst/>
                    <a:defRPr/>
                  </a:pPr>
                  <a:r>
                    <a:rPr kumimoji="0" lang="en-US" sz="8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BTM Solar Opportunities</a:t>
                  </a:r>
                </a:p>
              </p:txBody>
            </p:sp>
            <p:pic>
              <p:nvPicPr>
                <p:cNvPr id="56" name="Graphic 55" descr="Lightning bolt outline">
                  <a:extLst>
                    <a:ext uri="{FF2B5EF4-FFF2-40B4-BE49-F238E27FC236}">
                      <a16:creationId xmlns:a16="http://schemas.microsoft.com/office/drawing/2014/main" id="{00072300-EC66-4DC9-84E1-DDACC7FB79A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995114" y="4704272"/>
                  <a:ext cx="312274" cy="267619"/>
                </a:xfrm>
                <a:prstGeom prst="rect">
                  <a:avLst/>
                </a:prstGeom>
              </p:spPr>
            </p:pic>
            <p:sp>
              <p:nvSpPr>
                <p:cNvPr id="57" name="Rectangle 56">
                  <a:extLst>
                    <a:ext uri="{FF2B5EF4-FFF2-40B4-BE49-F238E27FC236}">
                      <a16:creationId xmlns:a16="http://schemas.microsoft.com/office/drawing/2014/main" id="{C29EA616-D824-4654-BA85-9C8D93D3BC64}"/>
                    </a:ext>
                  </a:extLst>
                </p:cNvPr>
                <p:cNvSpPr/>
                <p:nvPr/>
              </p:nvSpPr>
              <p:spPr>
                <a:xfrm>
                  <a:off x="8120983" y="4675579"/>
                  <a:ext cx="1642442" cy="229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92014" marR="0" lvl="0" indent="0" algn="l" defTabSz="914332" rtl="0" eaLnBrk="1" fontAlgn="auto" latinLnBrk="0" hangingPunct="1">
                    <a:lnSpc>
                      <a:spcPct val="100000"/>
                    </a:lnSpc>
                    <a:spcBef>
                      <a:spcPts val="800"/>
                    </a:spcBef>
                    <a:spcAft>
                      <a:spcPts val="0"/>
                    </a:spcAft>
                    <a:buClr>
                      <a:srgbClr val="FF0000"/>
                    </a:buClr>
                    <a:buSzTx/>
                    <a:buFontTx/>
                    <a:buNone/>
                    <a:tabLst/>
                    <a:defRPr/>
                  </a:pPr>
                  <a:r>
                    <a:rPr kumimoji="0" lang="en-US" sz="8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FTM/Grid Power Production</a:t>
                  </a:r>
                </a:p>
              </p:txBody>
            </p:sp>
          </p:grpSp>
        </p:grpSp>
        <p:pic>
          <p:nvPicPr>
            <p:cNvPr id="44" name="Picture 2" descr="Geothermal power Computer Icons Geothermal energy, energy, text, logo,  renewable Energy png | PNGWing">
              <a:extLst>
                <a:ext uri="{FF2B5EF4-FFF2-40B4-BE49-F238E27FC236}">
                  <a16:creationId xmlns:a16="http://schemas.microsoft.com/office/drawing/2014/main" id="{FCBA2041-DBA1-4F79-8758-3E97139E1F9C}"/>
                </a:ext>
              </a:extLst>
            </p:cNvPr>
            <p:cNvPicPr>
              <a:picLocks noChangeAspect="1" noChangeArrowheads="1"/>
            </p:cNvPicPr>
            <p:nvPr/>
          </p:nvPicPr>
          <p:blipFill>
            <a:blip r:embed="rId13" cstate="screen">
              <a:duotone>
                <a:schemeClr val="accent3">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5753426" y="4608473"/>
              <a:ext cx="305838" cy="265229"/>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CF690D5C-059D-44BA-83CA-04A8E27AE349}"/>
                </a:ext>
              </a:extLst>
            </p:cNvPr>
            <p:cNvSpPr/>
            <p:nvPr/>
          </p:nvSpPr>
          <p:spPr>
            <a:xfrm>
              <a:off x="5879243" y="4620597"/>
              <a:ext cx="1642442" cy="229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92014" marR="0" lvl="0" indent="0" algn="l" defTabSz="914332" rtl="0" eaLnBrk="1" fontAlgn="auto" latinLnBrk="0" hangingPunct="1">
                <a:lnSpc>
                  <a:spcPct val="100000"/>
                </a:lnSpc>
                <a:spcBef>
                  <a:spcPts val="800"/>
                </a:spcBef>
                <a:spcAft>
                  <a:spcPts val="0"/>
                </a:spcAft>
                <a:buClr>
                  <a:srgbClr val="FF0000"/>
                </a:buClr>
                <a:buSzTx/>
                <a:buFontTx/>
                <a:buNone/>
                <a:tabLst/>
                <a:defRPr/>
              </a:pPr>
              <a:r>
                <a:rPr kumimoji="0" lang="en-US" sz="8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Geothermal Opportunities </a:t>
              </a:r>
            </a:p>
          </p:txBody>
        </p:sp>
      </p:grpSp>
      <p:pic>
        <p:nvPicPr>
          <p:cNvPr id="42" name="Picture 16" descr="Draw Down and Capture Carbon Through Nature-Based Sequestration – CNCA">
            <a:extLst>
              <a:ext uri="{FF2B5EF4-FFF2-40B4-BE49-F238E27FC236}">
                <a16:creationId xmlns:a16="http://schemas.microsoft.com/office/drawing/2014/main" id="{26038CF2-7022-4568-A617-542A65A3DC5A}"/>
              </a:ext>
            </a:extLst>
          </p:cNvPr>
          <p:cNvPicPr>
            <a:picLocks noChangeAspect="1" noChangeArrowheads="1"/>
          </p:cNvPicPr>
          <p:nvPr/>
        </p:nvPicPr>
        <p:blipFill rotWithShape="1">
          <a:blip r:embed="rId15" cstate="screen">
            <a:extLst>
              <a:ext uri="{BEBA8EAE-BF5A-486C-A8C5-ECC9F3942E4B}">
                <a14:imgProps xmlns:a14="http://schemas.microsoft.com/office/drawing/2010/main">
                  <a14:imgLayer r:embed="rId16">
                    <a14:imgEffect>
                      <a14:sharpenSoften amount="66000"/>
                    </a14:imgEffect>
                    <a14:imgEffect>
                      <a14:saturation sat="0"/>
                    </a14:imgEffect>
                    <a14:imgEffect>
                      <a14:brightnessContrast bright="29000" contrast="1000"/>
                    </a14:imgEffect>
                  </a14:imgLayer>
                </a14:imgProps>
              </a:ext>
              <a:ext uri="{28A0092B-C50C-407E-A947-70E740481C1C}">
                <a14:useLocalDpi xmlns:a14="http://schemas.microsoft.com/office/drawing/2010/main"/>
              </a:ext>
            </a:extLst>
          </a:blip>
          <a:srcRect/>
          <a:stretch/>
        </p:blipFill>
        <p:spPr bwMode="auto">
          <a:xfrm>
            <a:off x="464150" y="3962834"/>
            <a:ext cx="265623" cy="2520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10" hidden="1">
            <a:extLst>
              <a:ext uri="{FF2B5EF4-FFF2-40B4-BE49-F238E27FC236}">
                <a16:creationId xmlns:a16="http://schemas.microsoft.com/office/drawing/2014/main" id="{4ECEF7FD-AEA9-4DF2-9632-4D8FEEC5BB6C}"/>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17" imgW="306" imgH="308" progId="TCLayout.ActiveDocument.1">
                  <p:embed/>
                </p:oleObj>
              </mc:Choice>
              <mc:Fallback>
                <p:oleObj name="think-cell Slide" r:id="rId17" imgW="306" imgH="308" progId="TCLayout.ActiveDocument.1">
                  <p:embed/>
                  <p:pic>
                    <p:nvPicPr>
                      <p:cNvPr id="11" name="Object 10" hidden="1">
                        <a:extLst>
                          <a:ext uri="{FF2B5EF4-FFF2-40B4-BE49-F238E27FC236}">
                            <a16:creationId xmlns:a16="http://schemas.microsoft.com/office/drawing/2014/main" id="{4ECEF7FD-AEA9-4DF2-9632-4D8FEEC5BB6C}"/>
                          </a:ext>
                        </a:extLst>
                      </p:cNvPr>
                      <p:cNvPicPr/>
                      <p:nvPr/>
                    </p:nvPicPr>
                    <p:blipFill>
                      <a:blip r:embed="rId18"/>
                      <a:stretch>
                        <a:fillRect/>
                      </a:stretch>
                    </p:blipFill>
                    <p:spPr>
                      <a:xfrm>
                        <a:off x="1589" y="1589"/>
                        <a:ext cx="1588" cy="1588"/>
                      </a:xfrm>
                      <a:prstGeom prst="rect">
                        <a:avLst/>
                      </a:prstGeom>
                    </p:spPr>
                  </p:pic>
                </p:oleObj>
              </mc:Fallback>
            </mc:AlternateContent>
          </a:graphicData>
        </a:graphic>
      </p:graphicFrame>
      <p:sp>
        <p:nvSpPr>
          <p:cNvPr id="21" name="Title 1">
            <a:extLst>
              <a:ext uri="{FF2B5EF4-FFF2-40B4-BE49-F238E27FC236}">
                <a16:creationId xmlns:a16="http://schemas.microsoft.com/office/drawing/2014/main" id="{7F88CF11-090D-4997-A296-052D3DE804B4}"/>
              </a:ext>
            </a:extLst>
          </p:cNvPr>
          <p:cNvSpPr>
            <a:spLocks noGrp="1"/>
          </p:cNvSpPr>
          <p:nvPr>
            <p:ph type="title"/>
          </p:nvPr>
        </p:nvSpPr>
        <p:spPr>
          <a:xfrm>
            <a:off x="303484" y="76587"/>
            <a:ext cx="11612397" cy="462968"/>
          </a:xfrm>
        </p:spPr>
        <p:txBody>
          <a:bodyPr vert="horz" lIns="121920" tIns="60960" rIns="121920" bIns="60960" rtlCol="0" anchor="t">
            <a:noAutofit/>
          </a:bodyPr>
          <a:lstStyle/>
          <a:p>
            <a:r>
              <a:rPr lang="en-US" sz="2200">
                <a:latin typeface="Franklin Gothic Medium (Headings)"/>
              </a:rPr>
              <a:t>Delivered on Our 2022 Priorities</a:t>
            </a:r>
            <a:endParaRPr lang="en-US" sz="2200" b="0">
              <a:latin typeface="Franklin Gothic Medium (Headings)"/>
            </a:endParaRPr>
          </a:p>
        </p:txBody>
      </p:sp>
      <p:grpSp>
        <p:nvGrpSpPr>
          <p:cNvPr id="23" name="Group 22">
            <a:extLst>
              <a:ext uri="{FF2B5EF4-FFF2-40B4-BE49-F238E27FC236}">
                <a16:creationId xmlns:a16="http://schemas.microsoft.com/office/drawing/2014/main" id="{FA8EFCFE-7859-4476-BD17-7E86F8C754BA}"/>
              </a:ext>
            </a:extLst>
          </p:cNvPr>
          <p:cNvGrpSpPr/>
          <p:nvPr/>
        </p:nvGrpSpPr>
        <p:grpSpPr>
          <a:xfrm>
            <a:off x="2186025" y="744386"/>
            <a:ext cx="2034679" cy="642759"/>
            <a:chOff x="2627364" y="1084568"/>
            <a:chExt cx="1526010" cy="482068"/>
          </a:xfrm>
        </p:grpSpPr>
        <p:graphicFrame>
          <p:nvGraphicFramePr>
            <p:cNvPr id="25" name="Chart 24">
              <a:extLst>
                <a:ext uri="{FF2B5EF4-FFF2-40B4-BE49-F238E27FC236}">
                  <a16:creationId xmlns:a16="http://schemas.microsoft.com/office/drawing/2014/main" id="{F5D88233-4E5D-4BA7-942B-C1F8A44B396E}"/>
                </a:ext>
              </a:extLst>
            </p:cNvPr>
            <p:cNvGraphicFramePr/>
            <p:nvPr/>
          </p:nvGraphicFramePr>
          <p:xfrm>
            <a:off x="2627364" y="1236025"/>
            <a:ext cx="1526010" cy="330611"/>
          </p:xfrm>
          <a:graphic>
            <a:graphicData uri="http://schemas.openxmlformats.org/drawingml/2006/chart">
              <c:chart xmlns:c="http://schemas.openxmlformats.org/drawingml/2006/chart" xmlns:r="http://schemas.openxmlformats.org/officeDocument/2006/relationships" r:id="rId19"/>
            </a:graphicData>
          </a:graphic>
        </p:graphicFrame>
        <p:sp>
          <p:nvSpPr>
            <p:cNvPr id="28" name="TextBox 27">
              <a:extLst>
                <a:ext uri="{FF2B5EF4-FFF2-40B4-BE49-F238E27FC236}">
                  <a16:creationId xmlns:a16="http://schemas.microsoft.com/office/drawing/2014/main" id="{DA583D0A-41B8-4053-927D-A284C7300F4C}"/>
                </a:ext>
              </a:extLst>
            </p:cNvPr>
            <p:cNvSpPr txBox="1"/>
            <p:nvPr/>
          </p:nvSpPr>
          <p:spPr>
            <a:xfrm>
              <a:off x="2994084" y="1084568"/>
              <a:ext cx="1023849" cy="276997"/>
            </a:xfrm>
            <a:prstGeom prst="rect">
              <a:avLst/>
            </a:prstGeom>
            <a:noFill/>
          </p:spPr>
          <p:txBody>
            <a:bodyPr wrap="square">
              <a:spAutoFit/>
            </a:bodyPr>
            <a:lstStyle>
              <a:defPPr>
                <a:defRPr lang="en-US"/>
              </a:defPPr>
              <a:lvl1pPr marR="0" lvl="0" indent="0" algn="r" defTabSz="690295" fontAlgn="auto">
                <a:lnSpc>
                  <a:spcPct val="100000"/>
                </a:lnSpc>
                <a:spcBef>
                  <a:spcPts val="0"/>
                </a:spcBef>
                <a:spcAft>
                  <a:spcPts val="0"/>
                </a:spcAft>
                <a:buClrTx/>
                <a:buSzTx/>
                <a:buFontTx/>
                <a:buNone/>
                <a:tabLst/>
                <a:defRPr kumimoji="0" sz="700" b="1" i="0" u="none" strike="noStrike" cap="none" spc="0" normalizeH="0" baseline="0">
                  <a:ln>
                    <a:noFill/>
                  </a:ln>
                  <a:solidFill>
                    <a:srgbClr val="FFFFFF">
                      <a:lumMod val="50000"/>
                    </a:srgbClr>
                  </a:solidFill>
                  <a:effectLst/>
                  <a:uLnTx/>
                  <a:uFillTx/>
                  <a:latin typeface="Franklin Gothic Book" panose="020B0503020102020204"/>
                </a:defRPr>
              </a:lvl1pPr>
            </a:lstStyle>
            <a:p>
              <a:pPr marL="0" marR="0" lvl="0" indent="0" algn="l" defTabSz="69029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sym typeface="Arial" panose="020B0604020202020204" pitchFamily="34" charset="0"/>
                </a:rPr>
                <a:t>4 </a:t>
              </a:r>
            </a:p>
            <a:p>
              <a:pPr marL="0" marR="0" lvl="0" indent="0" algn="l" defTabSz="6902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mn-cs"/>
                  <a:sym typeface="Arial" panose="020B0604020202020204" pitchFamily="34" charset="0"/>
                </a:rPr>
                <a:t>ACTIVE DRILING RIGS</a:t>
              </a:r>
              <a:r>
                <a:rPr kumimoji="0" lang="en-US" sz="700" b="0" i="0" u="none" strike="noStrike" kern="1200" cap="none" spc="0" normalizeH="0" baseline="30000" noProof="0">
                  <a:ln>
                    <a:noFill/>
                  </a:ln>
                  <a:solidFill>
                    <a:prstClr val="black">
                      <a:lumMod val="65000"/>
                      <a:lumOff val="35000"/>
                    </a:prstClr>
                  </a:solidFill>
                  <a:effectLst/>
                  <a:uLnTx/>
                  <a:uFillTx/>
                  <a:latin typeface="Franklin Gothic Medium" panose="020B0603020102020204" pitchFamily="34" charset="0"/>
                  <a:ea typeface="+mn-ea"/>
                  <a:cs typeface="+mn-cs"/>
                  <a:sym typeface="Arial" panose="020B0604020202020204" pitchFamily="34" charset="0"/>
                </a:rPr>
                <a:t>1</a:t>
              </a:r>
              <a:r>
                <a:rPr kumimoji="0" lang="en-US" sz="7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mn-cs"/>
                  <a:sym typeface="Arial" panose="020B0604020202020204" pitchFamily="34" charset="0"/>
                </a:rPr>
                <a:t>   </a:t>
              </a:r>
            </a:p>
          </p:txBody>
        </p:sp>
      </p:grpSp>
      <p:grpSp>
        <p:nvGrpSpPr>
          <p:cNvPr id="35" name="Group 34">
            <a:extLst>
              <a:ext uri="{FF2B5EF4-FFF2-40B4-BE49-F238E27FC236}">
                <a16:creationId xmlns:a16="http://schemas.microsoft.com/office/drawing/2014/main" id="{4CDC43E5-9027-4F6B-A52E-E9B5C9E12AE8}"/>
              </a:ext>
            </a:extLst>
          </p:cNvPr>
          <p:cNvGrpSpPr/>
          <p:nvPr/>
        </p:nvGrpSpPr>
        <p:grpSpPr>
          <a:xfrm>
            <a:off x="247436" y="5412559"/>
            <a:ext cx="2322416" cy="658921"/>
            <a:chOff x="756739" y="6039125"/>
            <a:chExt cx="2322416" cy="658921"/>
          </a:xfrm>
        </p:grpSpPr>
        <p:graphicFrame>
          <p:nvGraphicFramePr>
            <p:cNvPr id="37" name="Chart 36">
              <a:extLst>
                <a:ext uri="{FF2B5EF4-FFF2-40B4-BE49-F238E27FC236}">
                  <a16:creationId xmlns:a16="http://schemas.microsoft.com/office/drawing/2014/main" id="{011CD980-2834-4208-A13D-09459A2B5694}"/>
                </a:ext>
              </a:extLst>
            </p:cNvPr>
            <p:cNvGraphicFramePr/>
            <p:nvPr/>
          </p:nvGraphicFramePr>
          <p:xfrm>
            <a:off x="756739" y="6287004"/>
            <a:ext cx="1816940" cy="411042"/>
          </p:xfrm>
          <a:graphic>
            <a:graphicData uri="http://schemas.openxmlformats.org/drawingml/2006/chart">
              <c:chart xmlns:c="http://schemas.openxmlformats.org/drawingml/2006/chart" xmlns:r="http://schemas.openxmlformats.org/officeDocument/2006/relationships" r:id="rId20"/>
            </a:graphicData>
          </a:graphic>
        </p:graphicFrame>
        <p:sp>
          <p:nvSpPr>
            <p:cNvPr id="38" name="TextBox 37">
              <a:extLst>
                <a:ext uri="{FF2B5EF4-FFF2-40B4-BE49-F238E27FC236}">
                  <a16:creationId xmlns:a16="http://schemas.microsoft.com/office/drawing/2014/main" id="{FFD9391C-F20C-4B99-9FA7-0D6DA4599002}"/>
                </a:ext>
              </a:extLst>
            </p:cNvPr>
            <p:cNvSpPr txBox="1"/>
            <p:nvPr/>
          </p:nvSpPr>
          <p:spPr>
            <a:xfrm>
              <a:off x="1138677" y="6039125"/>
              <a:ext cx="1940478" cy="369332"/>
            </a:xfrm>
            <a:prstGeom prst="rect">
              <a:avLst/>
            </a:prstGeom>
            <a:noFill/>
          </p:spPr>
          <p:txBody>
            <a:bodyPr wrap="square">
              <a:spAutoFit/>
            </a:bodyPr>
            <a:lstStyle>
              <a:defPPr>
                <a:defRPr lang="en-US"/>
              </a:defPPr>
              <a:lvl1pPr marR="0" lvl="0" indent="0" algn="r" defTabSz="690295" fontAlgn="auto">
                <a:lnSpc>
                  <a:spcPct val="100000"/>
                </a:lnSpc>
                <a:spcBef>
                  <a:spcPts val="0"/>
                </a:spcBef>
                <a:spcAft>
                  <a:spcPts val="0"/>
                </a:spcAft>
                <a:buClrTx/>
                <a:buSzTx/>
                <a:buFontTx/>
                <a:buNone/>
                <a:tabLst/>
                <a:defRPr kumimoji="0" sz="700" b="1" i="0" u="none" strike="noStrike" cap="none" spc="0" normalizeH="0" baseline="0">
                  <a:ln>
                    <a:noFill/>
                  </a:ln>
                  <a:solidFill>
                    <a:srgbClr val="FFFFFF">
                      <a:lumMod val="50000"/>
                    </a:srgbClr>
                  </a:solidFill>
                  <a:effectLst/>
                  <a:uLnTx/>
                  <a:uFillTx/>
                  <a:latin typeface="Franklin Gothic Book" panose="020B0503020102020204"/>
                </a:defRPr>
              </a:lvl1pPr>
            </a:lstStyle>
            <a:p>
              <a:pPr marL="0" marR="0" lvl="0" indent="0" algn="l" defTabSz="69029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sym typeface="Arial" panose="020B0604020202020204" pitchFamily="34" charset="0"/>
                </a:rPr>
                <a:t>$9.2B </a:t>
              </a:r>
            </a:p>
            <a:p>
              <a:pPr marL="0" marR="0" lvl="0" indent="0" algn="l" defTabSz="69029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mn-cs"/>
                  <a:sym typeface="Arial" panose="020B0604020202020204" pitchFamily="34" charset="0"/>
                </a:rPr>
                <a:t>PV-10 OF 2022 PROVED RESERVES</a:t>
              </a:r>
              <a:r>
                <a:rPr kumimoji="0" lang="en-US" sz="700" b="0" i="0" u="none" strike="noStrike" kern="1200" cap="none" spc="0" normalizeH="0" baseline="30000" noProof="0">
                  <a:ln>
                    <a:noFill/>
                  </a:ln>
                  <a:solidFill>
                    <a:prstClr val="black">
                      <a:lumMod val="65000"/>
                      <a:lumOff val="35000"/>
                    </a:prstClr>
                  </a:solidFill>
                  <a:effectLst/>
                  <a:uLnTx/>
                  <a:uFillTx/>
                  <a:latin typeface="Franklin Gothic Medium" panose="020B0603020102020204" pitchFamily="34" charset="0"/>
                  <a:ea typeface="+mn-ea"/>
                  <a:cs typeface="+mn-cs"/>
                  <a:sym typeface="Arial" panose="020B0604020202020204" pitchFamily="34" charset="0"/>
                </a:rPr>
                <a:t>3</a:t>
              </a:r>
              <a:endParaRPr kumimoji="0" lang="en-US" sz="7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mn-cs"/>
                <a:sym typeface="Arial" panose="020B0604020202020204" pitchFamily="34" charset="0"/>
              </a:endParaRPr>
            </a:p>
          </p:txBody>
        </p:sp>
      </p:grpSp>
      <p:sp>
        <p:nvSpPr>
          <p:cNvPr id="61" name="TextBox 60">
            <a:extLst>
              <a:ext uri="{FF2B5EF4-FFF2-40B4-BE49-F238E27FC236}">
                <a16:creationId xmlns:a16="http://schemas.microsoft.com/office/drawing/2014/main" id="{CBC9245E-F499-4B25-87C1-762228CB40AE}"/>
              </a:ext>
            </a:extLst>
          </p:cNvPr>
          <p:cNvSpPr txBox="1"/>
          <p:nvPr/>
        </p:nvSpPr>
        <p:spPr>
          <a:xfrm>
            <a:off x="668978" y="758298"/>
            <a:ext cx="1571153" cy="369332"/>
          </a:xfrm>
          <a:prstGeom prst="rect">
            <a:avLst/>
          </a:prstGeom>
          <a:noFill/>
        </p:spPr>
        <p:txBody>
          <a:bodyPr wrap="square" rIns="0">
            <a:spAutoFit/>
          </a:bodyPr>
          <a:lstStyle/>
          <a:p>
            <a:pPr marL="0" marR="0" lvl="0" indent="0" defTabSz="9203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sym typeface="Arial" panose="020B0604020202020204" pitchFamily="34" charset="0"/>
              </a:rPr>
              <a:t> 91 MBOE/D </a:t>
            </a:r>
          </a:p>
          <a:p>
            <a:pPr marL="0" marR="0" lvl="0" indent="0" defTabSz="9203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mn-cs"/>
                <a:sym typeface="Arial" panose="020B0604020202020204" pitchFamily="34" charset="0"/>
              </a:rPr>
              <a:t>2022 NET </a:t>
            </a:r>
            <a:r>
              <a:rPr kumimoji="0" lang="en-US" sz="7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Arial" panose="020B0604020202020204" pitchFamily="34" charset="0"/>
                <a:sym typeface="Arial" panose="020B0604020202020204" pitchFamily="34" charset="0"/>
              </a:rPr>
              <a:t>PRODUCTION</a:t>
            </a:r>
          </a:p>
        </p:txBody>
      </p:sp>
      <p:graphicFrame>
        <p:nvGraphicFramePr>
          <p:cNvPr id="62" name="Chart 61">
            <a:extLst>
              <a:ext uri="{FF2B5EF4-FFF2-40B4-BE49-F238E27FC236}">
                <a16:creationId xmlns:a16="http://schemas.microsoft.com/office/drawing/2014/main" id="{B9515FFF-FDAD-4BB9-903A-379AB16CB2E8}"/>
              </a:ext>
            </a:extLst>
          </p:cNvPr>
          <p:cNvGraphicFramePr/>
          <p:nvPr/>
        </p:nvGraphicFramePr>
        <p:xfrm>
          <a:off x="104094" y="944288"/>
          <a:ext cx="2405553" cy="475555"/>
        </p:xfrm>
        <a:graphic>
          <a:graphicData uri="http://schemas.openxmlformats.org/drawingml/2006/chart">
            <c:chart xmlns:c="http://schemas.openxmlformats.org/drawingml/2006/chart" xmlns:r="http://schemas.openxmlformats.org/officeDocument/2006/relationships" r:id="rId21"/>
          </a:graphicData>
        </a:graphic>
      </p:graphicFrame>
      <p:sp>
        <p:nvSpPr>
          <p:cNvPr id="71" name="TextBox 70">
            <a:extLst>
              <a:ext uri="{FF2B5EF4-FFF2-40B4-BE49-F238E27FC236}">
                <a16:creationId xmlns:a16="http://schemas.microsoft.com/office/drawing/2014/main" id="{89DD834A-4306-4977-AB2E-4A5C6D4F467B}"/>
              </a:ext>
            </a:extLst>
          </p:cNvPr>
          <p:cNvSpPr txBox="1"/>
          <p:nvPr/>
        </p:nvSpPr>
        <p:spPr>
          <a:xfrm>
            <a:off x="1830900" y="5730667"/>
            <a:ext cx="924308" cy="230832"/>
          </a:xfrm>
          <a:prstGeom prst="rect">
            <a:avLst/>
          </a:prstGeom>
          <a:noFill/>
        </p:spPr>
        <p:txBody>
          <a:bodyPr wrap="square" rIns="0">
            <a:spAutoFit/>
          </a:bodyPr>
          <a:lstStyle/>
          <a:p>
            <a:pPr marL="0" marR="0" lvl="0" indent="0" algn="l" defTabSz="9203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sym typeface="Arial" panose="020B0604020202020204" pitchFamily="34" charset="0"/>
              </a:rPr>
              <a:t> </a:t>
            </a:r>
            <a:r>
              <a:rPr kumimoji="0" lang="en-US" sz="900" b="0" i="0" u="none" strike="noStrike" kern="1200" cap="none" spc="0" normalizeH="0" baseline="0" noProof="0">
                <a:ln>
                  <a:noFill/>
                </a:ln>
                <a:solidFill>
                  <a:prstClr val="black">
                    <a:lumMod val="50000"/>
                    <a:lumOff val="50000"/>
                  </a:prstClr>
                </a:solidFill>
                <a:effectLst/>
                <a:uLnTx/>
                <a:uFillTx/>
                <a:latin typeface="Franklin Gothic Medium" panose="020B0603020102020204" pitchFamily="34" charset="0"/>
                <a:ea typeface="+mn-ea"/>
                <a:cs typeface="+mn-cs"/>
                <a:sym typeface="Arial" panose="020B0604020202020204" pitchFamily="34" charset="0"/>
              </a:rPr>
              <a:t>417</a:t>
            </a:r>
            <a:r>
              <a:rPr kumimoji="0" lang="en-US" sz="900" b="0" i="0" u="none" strike="noStrike" kern="1200" cap="none"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mn-cs"/>
                <a:sym typeface="Arial" panose="020B0604020202020204" pitchFamily="34" charset="0"/>
              </a:rPr>
              <a:t> </a:t>
            </a:r>
            <a:r>
              <a:rPr kumimoji="0" lang="en-US" sz="600" b="0" i="0" u="none" strike="noStrike" kern="1200" cap="none" spc="0" normalizeH="0" baseline="0" noProof="0">
                <a:ln>
                  <a:noFill/>
                </a:ln>
                <a:solidFill>
                  <a:prstClr val="black">
                    <a:lumMod val="50000"/>
                    <a:lumOff val="50000"/>
                  </a:prstClr>
                </a:solidFill>
                <a:effectLst/>
                <a:uLnTx/>
                <a:uFillTx/>
                <a:latin typeface="Franklin Gothic Medium" panose="020B0603020102020204" pitchFamily="34" charset="0"/>
                <a:ea typeface="+mn-ea"/>
                <a:cs typeface="+mn-cs"/>
                <a:sym typeface="Arial" panose="020B0604020202020204" pitchFamily="34" charset="0"/>
              </a:rPr>
              <a:t>MMBOE</a:t>
            </a:r>
            <a:endParaRPr kumimoji="0" lang="en-US" sz="900" b="0" i="0" u="none" strike="noStrike" kern="1200" cap="none" spc="0" normalizeH="0" baseline="0" noProof="0">
              <a:ln>
                <a:noFill/>
              </a:ln>
              <a:solidFill>
                <a:prstClr val="black">
                  <a:lumMod val="50000"/>
                  <a:lumOff val="50000"/>
                </a:prstClr>
              </a:solidFill>
              <a:effectLst/>
              <a:uLnTx/>
              <a:uFillTx/>
              <a:latin typeface="Franklin Gothic Medium" panose="020B0603020102020204" pitchFamily="34" charset="0"/>
              <a:ea typeface="+mn-ea"/>
              <a:cs typeface="+mn-cs"/>
              <a:sym typeface="Arial" panose="020B0604020202020204" pitchFamily="34" charset="0"/>
            </a:endParaRPr>
          </a:p>
        </p:txBody>
      </p:sp>
      <p:graphicFrame>
        <p:nvGraphicFramePr>
          <p:cNvPr id="63" name="Chart 62">
            <a:extLst>
              <a:ext uri="{FF2B5EF4-FFF2-40B4-BE49-F238E27FC236}">
                <a16:creationId xmlns:a16="http://schemas.microsoft.com/office/drawing/2014/main" id="{C062BFD8-DFFD-4657-9E39-D61F00EB1508}"/>
              </a:ext>
            </a:extLst>
          </p:cNvPr>
          <p:cNvGraphicFramePr/>
          <p:nvPr/>
        </p:nvGraphicFramePr>
        <p:xfrm>
          <a:off x="2311281" y="5669283"/>
          <a:ext cx="2666549" cy="411042"/>
        </p:xfrm>
        <a:graphic>
          <a:graphicData uri="http://schemas.openxmlformats.org/drawingml/2006/chart">
            <c:chart xmlns:c="http://schemas.openxmlformats.org/drawingml/2006/chart" xmlns:r="http://schemas.openxmlformats.org/officeDocument/2006/relationships" r:id="rId22"/>
          </a:graphicData>
        </a:graphic>
      </p:graphicFrame>
      <p:sp>
        <p:nvSpPr>
          <p:cNvPr id="73" name="TextBox 72">
            <a:extLst>
              <a:ext uri="{FF2B5EF4-FFF2-40B4-BE49-F238E27FC236}">
                <a16:creationId xmlns:a16="http://schemas.microsoft.com/office/drawing/2014/main" id="{13A980EF-E343-49B2-9107-9DA5ED7E11E6}"/>
              </a:ext>
            </a:extLst>
          </p:cNvPr>
          <p:cNvSpPr txBox="1"/>
          <p:nvPr/>
        </p:nvSpPr>
        <p:spPr>
          <a:xfrm>
            <a:off x="2948953" y="5425739"/>
            <a:ext cx="1829533" cy="369332"/>
          </a:xfrm>
          <a:prstGeom prst="rect">
            <a:avLst/>
          </a:prstGeom>
          <a:noFill/>
        </p:spPr>
        <p:txBody>
          <a:bodyPr wrap="square">
            <a:spAutoFit/>
          </a:bodyPr>
          <a:lstStyle>
            <a:defPPr>
              <a:defRPr lang="en-US"/>
            </a:defPPr>
            <a:lvl1pPr marR="0" lvl="0" indent="0" algn="r" defTabSz="690295" fontAlgn="auto">
              <a:lnSpc>
                <a:spcPct val="100000"/>
              </a:lnSpc>
              <a:spcBef>
                <a:spcPts val="0"/>
              </a:spcBef>
              <a:spcAft>
                <a:spcPts val="0"/>
              </a:spcAft>
              <a:buClrTx/>
              <a:buSzTx/>
              <a:buFontTx/>
              <a:buNone/>
              <a:tabLst/>
              <a:defRPr kumimoji="0" sz="700" b="1" i="0" u="none" strike="noStrike" cap="none" spc="0" normalizeH="0" baseline="0">
                <a:ln>
                  <a:noFill/>
                </a:ln>
                <a:solidFill>
                  <a:srgbClr val="FFFFFF">
                    <a:lumMod val="50000"/>
                  </a:srgbClr>
                </a:solidFill>
                <a:effectLst/>
                <a:uLnTx/>
                <a:uFillTx/>
                <a:latin typeface="Franklin Gothic Book" panose="020B0503020102020204"/>
              </a:defRPr>
            </a:lvl1pPr>
          </a:lstStyle>
          <a:p>
            <a:pPr marL="0" marR="0" lvl="0" indent="0" algn="l" defTabSz="69029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65000"/>
                    <a:lumOff val="35000"/>
                  </a:prstClr>
                </a:solidFill>
                <a:effectLst/>
                <a:uLnTx/>
                <a:uFillTx/>
                <a:latin typeface="Franklin Gothic Medium" panose="020B0603020102020204"/>
                <a:ea typeface="+mn-ea"/>
                <a:cs typeface="+mn-cs"/>
                <a:sym typeface="Arial" panose="020B0604020202020204" pitchFamily="34" charset="0"/>
              </a:rPr>
              <a:t>200MMT</a:t>
            </a:r>
          </a:p>
          <a:p>
            <a:pPr marL="0" marR="0" lvl="0" indent="0" algn="l" defTabSz="690295" rtl="0" eaLnBrk="1" fontAlgn="auto" latinLnBrk="0" hangingPunct="1">
              <a:lnSpc>
                <a:spcPct val="100000"/>
              </a:lnSpc>
              <a:spcBef>
                <a:spcPts val="0"/>
              </a:spcBef>
              <a:spcAft>
                <a:spcPts val="0"/>
              </a:spcAft>
              <a:buClrTx/>
              <a:buSzTx/>
              <a:buFontTx/>
              <a:buNone/>
              <a:tabLst/>
              <a:defRPr/>
            </a:pPr>
            <a:r>
              <a:rPr kumimoji="0" lang="en-US" sz="700" b="0" i="0" u="none" strike="noStrike" kern="1200" cap="all" spc="0" normalizeH="0" baseline="0" noProof="0">
                <a:ln>
                  <a:noFill/>
                </a:ln>
                <a:solidFill>
                  <a:prstClr val="black">
                    <a:lumMod val="65000"/>
                    <a:lumOff val="35000"/>
                  </a:prstClr>
                </a:solidFill>
                <a:effectLst/>
                <a:uLnTx/>
                <a:uFillTx/>
                <a:latin typeface="Franklin Gothic Medium" panose="020B0603020102020204" pitchFamily="34" charset="0"/>
                <a:ea typeface="+mn-ea"/>
                <a:cs typeface="+mn-cs"/>
                <a:sym typeface="Arial" panose="020B0604020202020204" pitchFamily="34" charset="0"/>
              </a:rPr>
              <a:t>YE27 CTV JV Storage capacity target </a:t>
            </a:r>
          </a:p>
        </p:txBody>
      </p:sp>
      <p:sp>
        <p:nvSpPr>
          <p:cNvPr id="2" name="Rectangle 1">
            <a:extLst>
              <a:ext uri="{FF2B5EF4-FFF2-40B4-BE49-F238E27FC236}">
                <a16:creationId xmlns:a16="http://schemas.microsoft.com/office/drawing/2014/main" id="{04BA84FC-2B1D-0C8D-D901-2C977160445B}"/>
              </a:ext>
            </a:extLst>
          </p:cNvPr>
          <p:cNvSpPr/>
          <p:nvPr/>
        </p:nvSpPr>
        <p:spPr>
          <a:xfrm>
            <a:off x="908805" y="6245649"/>
            <a:ext cx="10682237" cy="415498"/>
          </a:xfrm>
          <a:prstGeom prst="rect">
            <a:avLst/>
          </a:prstGeom>
        </p:spPr>
        <p:txBody>
          <a:bodyPr wrap="square">
            <a:spAutoFit/>
          </a:bodyPr>
          <a:lstStyle/>
          <a:p>
            <a:pPr defTabSz="914354">
              <a:defRPr/>
            </a:pPr>
            <a:r>
              <a:rPr kumimoji="0" lang="en-US" sz="700" b="0" i="0" u="none" strike="noStrike" kern="0" cap="none" spc="0" normalizeH="0" baseline="0" noProof="0">
                <a:ln>
                  <a:noFill/>
                </a:ln>
                <a:solidFill>
                  <a:prstClr val="black"/>
                </a:solidFill>
                <a:effectLst/>
                <a:uLnTx/>
                <a:uFillTx/>
                <a:latin typeface="Franklin Gothic Book" panose="020B0503020102020204"/>
                <a:ea typeface="+mn-ea"/>
                <a:cs typeface="+mn-cs"/>
              </a:rPr>
              <a:t>(1) Average rig count over 2022. (2) Source: Enverus; CARB; CATF. (3) PV-10 is a non-GAAP measure. Please see the Investor Relations page at www.crc.com for a reconciliation of PV-10 using SEC Prices to the nearest GAAP equivalent and other additional information. PV-10 of reserves estimated as of December 31, 2022 using SEC Prices (after factoring in price realizations) of $97.50 per barrel for oil, $67.83 per barrel for NGLs and $7.84 per Mcf for natural gas. (4) </a:t>
            </a:r>
            <a:r>
              <a:rPr lang="en-US" sz="700" kern="0">
                <a:solidFill>
                  <a:prstClr val="black"/>
                </a:solidFill>
                <a:latin typeface="Franklin Gothic Book" panose="020B0503020102020204"/>
              </a:rPr>
              <a:t>N</a:t>
            </a:r>
            <a:r>
              <a:rPr kumimoji="0" lang="en-US" sz="700" b="0" i="0" u="none" strike="noStrike" kern="0" cap="none" spc="0" normalizeH="0" baseline="0" noProof="0">
                <a:ln>
                  <a:noFill/>
                </a:ln>
                <a:solidFill>
                  <a:prstClr val="black"/>
                </a:solidFill>
                <a:effectLst/>
                <a:uLnTx/>
                <a:uFillTx/>
                <a:latin typeface="Franklin Gothic Book" panose="020B0503020102020204"/>
                <a:ea typeface="+mn-ea"/>
                <a:cs typeface="+mn-cs"/>
              </a:rPr>
              <a:t>et oil production at January 2022 entry has been reduced by 2.3 MBO/D due to divested assets in Ventura and Lost Hills. (5) CDMA: Carbon Management Agreement. </a:t>
            </a:r>
            <a:endParaRPr kumimoji="0" lang="en-US" sz="7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88" name="Rectangle 87">
            <a:extLst>
              <a:ext uri="{FF2B5EF4-FFF2-40B4-BE49-F238E27FC236}">
                <a16:creationId xmlns:a16="http://schemas.microsoft.com/office/drawing/2014/main" id="{F81963FC-9F82-4FA5-A4D9-60B14DE8F22F}"/>
              </a:ext>
            </a:extLst>
          </p:cNvPr>
          <p:cNvSpPr/>
          <p:nvPr/>
        </p:nvSpPr>
        <p:spPr>
          <a:xfrm>
            <a:off x="2874554" y="2221897"/>
            <a:ext cx="1898691" cy="659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92014" marR="0" lvl="0" indent="0" algn="l" defTabSz="914332" rtl="0" eaLnBrk="1" fontAlgn="auto" latinLnBrk="0" hangingPunct="1">
              <a:lnSpc>
                <a:spcPct val="100000"/>
              </a:lnSpc>
              <a:spcBef>
                <a:spcPts val="0"/>
              </a:spcBef>
              <a:spcAft>
                <a:spcPts val="0"/>
              </a:spcAft>
              <a:buClr>
                <a:srgbClr val="FF0000"/>
              </a:buClr>
              <a:buSzTx/>
              <a:buFontTx/>
              <a:buNone/>
              <a:tabLst/>
              <a:defRPr/>
            </a:pPr>
            <a:r>
              <a:rPr kumimoji="0" lang="en-US" sz="1050" b="1" i="1" u="none" strike="noStrike" kern="1200" cap="none" spc="0" normalizeH="0" baseline="0" noProof="0">
                <a:ln>
                  <a:noFill/>
                </a:ln>
                <a:solidFill>
                  <a:prstClr val="white">
                    <a:lumMod val="50000"/>
                  </a:prstClr>
                </a:solidFill>
                <a:effectLst/>
                <a:uLnTx/>
                <a:uFillTx/>
                <a:latin typeface="Franklin Gothic Book (Body)"/>
                <a:ea typeface="+mn-ea"/>
                <a:cs typeface="+mn-cs"/>
              </a:rPr>
              <a:t>California’s Largest and Domestically Lowest Carbon Intensity Producer</a:t>
            </a:r>
            <a:r>
              <a:rPr kumimoji="0" lang="en-US" sz="1050" b="1" i="1" u="none" strike="noStrike" kern="1200" cap="none" spc="0" normalizeH="0" baseline="30000" noProof="0">
                <a:ln>
                  <a:noFill/>
                </a:ln>
                <a:solidFill>
                  <a:prstClr val="white">
                    <a:lumMod val="50000"/>
                  </a:prstClr>
                </a:solidFill>
                <a:effectLst/>
                <a:uLnTx/>
                <a:uFillTx/>
                <a:latin typeface="Franklin Gothic Book (Body)"/>
                <a:ea typeface="+mn-ea"/>
                <a:cs typeface="+mn-cs"/>
              </a:rPr>
              <a:t>2</a:t>
            </a:r>
            <a:r>
              <a:rPr kumimoji="0" lang="en-US" sz="1050" b="1" i="1" u="none" strike="noStrike" kern="1200" cap="none" spc="0" normalizeH="0" baseline="0" noProof="0">
                <a:ln>
                  <a:noFill/>
                </a:ln>
                <a:solidFill>
                  <a:prstClr val="white">
                    <a:lumMod val="50000"/>
                  </a:prstClr>
                </a:solidFill>
                <a:effectLst/>
                <a:uLnTx/>
                <a:uFillTx/>
                <a:latin typeface="Franklin Gothic Book (Body)"/>
                <a:ea typeface="+mn-ea"/>
                <a:cs typeface="+mn-cs"/>
              </a:rPr>
              <a:t> </a:t>
            </a:r>
          </a:p>
        </p:txBody>
      </p:sp>
      <p:grpSp>
        <p:nvGrpSpPr>
          <p:cNvPr id="89" name="Group 88">
            <a:extLst>
              <a:ext uri="{FF2B5EF4-FFF2-40B4-BE49-F238E27FC236}">
                <a16:creationId xmlns:a16="http://schemas.microsoft.com/office/drawing/2014/main" id="{27D551AD-718C-4245-BA5F-11CA0CD3904B}"/>
              </a:ext>
            </a:extLst>
          </p:cNvPr>
          <p:cNvGrpSpPr/>
          <p:nvPr/>
        </p:nvGrpSpPr>
        <p:grpSpPr>
          <a:xfrm>
            <a:off x="2760644" y="2340184"/>
            <a:ext cx="309221" cy="311361"/>
            <a:chOff x="9045321" y="4881740"/>
            <a:chExt cx="309221" cy="311361"/>
          </a:xfrm>
        </p:grpSpPr>
        <p:sp>
          <p:nvSpPr>
            <p:cNvPr id="90" name="Pentagon 28">
              <a:extLst>
                <a:ext uri="{FF2B5EF4-FFF2-40B4-BE49-F238E27FC236}">
                  <a16:creationId xmlns:a16="http://schemas.microsoft.com/office/drawing/2014/main" id="{D615BFEF-EA85-4952-A58A-D89321B41CF0}"/>
                </a:ext>
              </a:extLst>
            </p:cNvPr>
            <p:cNvSpPr/>
            <p:nvPr/>
          </p:nvSpPr>
          <p:spPr>
            <a:xfrm>
              <a:off x="9045321" y="4881740"/>
              <a:ext cx="309221" cy="311361"/>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Chevron 155">
              <a:extLst>
                <a:ext uri="{FF2B5EF4-FFF2-40B4-BE49-F238E27FC236}">
                  <a16:creationId xmlns:a16="http://schemas.microsoft.com/office/drawing/2014/main" id="{6CEE5CA5-F1F7-46ED-BE8A-0FFDDF070C9C}"/>
                </a:ext>
              </a:extLst>
            </p:cNvPr>
            <p:cNvSpPr/>
            <p:nvPr/>
          </p:nvSpPr>
          <p:spPr>
            <a:xfrm>
              <a:off x="9073488" y="4948816"/>
              <a:ext cx="149916" cy="206493"/>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Chevron 156">
              <a:extLst>
                <a:ext uri="{FF2B5EF4-FFF2-40B4-BE49-F238E27FC236}">
                  <a16:creationId xmlns:a16="http://schemas.microsoft.com/office/drawing/2014/main" id="{E775A62C-71E2-4F86-9205-DB6982F583F0}"/>
                </a:ext>
              </a:extLst>
            </p:cNvPr>
            <p:cNvSpPr/>
            <p:nvPr/>
          </p:nvSpPr>
          <p:spPr>
            <a:xfrm>
              <a:off x="9178569" y="4948816"/>
              <a:ext cx="149916" cy="206493"/>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4" name="TextBox 143">
            <a:extLst>
              <a:ext uri="{FF2B5EF4-FFF2-40B4-BE49-F238E27FC236}">
                <a16:creationId xmlns:a16="http://schemas.microsoft.com/office/drawing/2014/main" id="{8E057752-AD53-432B-ABD1-1AC6027BD987}"/>
              </a:ext>
            </a:extLst>
          </p:cNvPr>
          <p:cNvSpPr txBox="1">
            <a:spLocks/>
          </p:cNvSpPr>
          <p:nvPr/>
        </p:nvSpPr>
        <p:spPr>
          <a:xfrm>
            <a:off x="6538658" y="1542561"/>
            <a:ext cx="895322" cy="215444"/>
          </a:xfrm>
          <a:prstGeom prst="rect">
            <a:avLst/>
          </a:prstGeom>
        </p:spPr>
        <p:txBody>
          <a:bodyPr vert="horz" wrap="square" lIns="45720" tIns="0" rIns="12192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400" b="0" i="0" u="none" strike="noStrike" kern="1200" cap="none" spc="0" normalizeH="0" baseline="0" noProof="0">
                <a:ln>
                  <a:noFill/>
                </a:ln>
                <a:solidFill>
                  <a:prstClr val="black"/>
                </a:solidFill>
                <a:effectLst/>
                <a:uLnTx/>
                <a:uFillTx/>
                <a:latin typeface="+mj-lt"/>
                <a:ea typeface="+mn-ea"/>
                <a:cs typeface="Arial" panose="020B0604020202020204" pitchFamily="34" charset="0"/>
              </a:rPr>
              <a:t>$690MM </a:t>
            </a:r>
          </a:p>
        </p:txBody>
      </p:sp>
      <p:sp>
        <p:nvSpPr>
          <p:cNvPr id="145" name="TextBox 144">
            <a:extLst>
              <a:ext uri="{FF2B5EF4-FFF2-40B4-BE49-F238E27FC236}">
                <a16:creationId xmlns:a16="http://schemas.microsoft.com/office/drawing/2014/main" id="{8B201F44-0866-46FF-B819-8F68987B24DF}"/>
              </a:ext>
            </a:extLst>
          </p:cNvPr>
          <p:cNvSpPr txBox="1">
            <a:spLocks/>
          </p:cNvSpPr>
          <p:nvPr/>
        </p:nvSpPr>
        <p:spPr>
          <a:xfrm>
            <a:off x="9225033" y="1516518"/>
            <a:ext cx="1765180" cy="215444"/>
          </a:xfrm>
          <a:prstGeom prst="rect">
            <a:avLst/>
          </a:prstGeom>
        </p:spPr>
        <p:txBody>
          <a:bodyPr vert="horz" wrap="square" lIns="121920" tIns="0" rIns="12192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400" b="0" i="0" u="none" strike="noStrike" kern="1200" cap="none" spc="0" normalizeH="0" baseline="0" noProof="0">
                <a:ln>
                  <a:noFill/>
                </a:ln>
                <a:solidFill>
                  <a:prstClr val="black"/>
                </a:solidFill>
                <a:effectLst/>
                <a:uLnTx/>
                <a:uFillTx/>
                <a:latin typeface="+mj-lt"/>
                <a:ea typeface="+mn-ea"/>
                <a:cs typeface="Arial" panose="020B0604020202020204" pitchFamily="34" charset="0"/>
              </a:rPr>
              <a:t>$372MM </a:t>
            </a:r>
          </a:p>
        </p:txBody>
      </p:sp>
      <p:pic>
        <p:nvPicPr>
          <p:cNvPr id="101" name="Picture 1" descr="A picture containing text, clipart&#10;&#10;Description automatically generated">
            <a:extLst>
              <a:ext uri="{FF2B5EF4-FFF2-40B4-BE49-F238E27FC236}">
                <a16:creationId xmlns:a16="http://schemas.microsoft.com/office/drawing/2014/main" id="{8E40260D-FD3A-4EDD-A148-1926B915E754}"/>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0928412" y="80883"/>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81BE2DA-9393-D5E3-BA95-73124DF8BFA1}"/>
              </a:ext>
            </a:extLst>
          </p:cNvPr>
          <p:cNvSpPr/>
          <p:nvPr/>
        </p:nvSpPr>
        <p:spPr>
          <a:xfrm>
            <a:off x="6455142" y="1447375"/>
            <a:ext cx="922209" cy="399415"/>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90284E23-EABC-4249-BE4E-89C5142698C8}"/>
              </a:ext>
            </a:extLst>
          </p:cNvPr>
          <p:cNvSpPr txBox="1">
            <a:spLocks/>
          </p:cNvSpPr>
          <p:nvPr/>
        </p:nvSpPr>
        <p:spPr>
          <a:xfrm>
            <a:off x="6544759" y="1355549"/>
            <a:ext cx="1285204" cy="191399"/>
          </a:xfrm>
          <a:prstGeom prst="rect">
            <a:avLst/>
          </a:prstGeom>
          <a:solidFill>
            <a:schemeClr val="bg1"/>
          </a:solidFill>
        </p:spPr>
        <p:txBody>
          <a:bodyPr vert="horz" wrap="square" lIns="45720" tIns="18288" rIns="0" bIns="18288" rtlCol="0">
            <a:spAutoFit/>
          </a:bodyPr>
          <a:lstStyle>
            <a:defPPr>
              <a:defRPr lang="en-US"/>
            </a:defPPr>
            <a:lvl1pPr lvl="0" indent="0" algn="ctr">
              <a:lnSpc>
                <a:spcPts val="1333"/>
              </a:lnSpc>
              <a:spcBef>
                <a:spcPts val="0"/>
              </a:spcBef>
              <a:spcAft>
                <a:spcPts val="0"/>
              </a:spcAft>
              <a:buClr>
                <a:srgbClr val="000000"/>
              </a:buClr>
              <a:buSzPct val="100000"/>
              <a:buFont typeface="Segoe UI" panose="020B0502040204020203" pitchFamily="34" charset="0"/>
              <a:buChar char="​"/>
              <a:defRPr sz="1000">
                <a:solidFill>
                  <a:schemeClr val="bg1">
                    <a:lumMod val="50000"/>
                  </a:schemeClr>
                </a:solidFill>
                <a:latin typeface="Franklin Gothic Medium" panose="020B0603020102020204"/>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Char char="​"/>
              <a:tabLst/>
              <a:defRPr/>
            </a:pPr>
            <a:r>
              <a:rPr kumimoji="0" lang="en-US" sz="1000" b="0" i="0" u="none" strike="noStrike" kern="1200" cap="none" spc="0" normalizeH="0" baseline="0" noProof="0">
                <a:ln>
                  <a:noFill/>
                </a:ln>
                <a:solidFill>
                  <a:prstClr val="white">
                    <a:lumMod val="50000"/>
                  </a:prstClr>
                </a:solidFill>
                <a:effectLst/>
                <a:uLnTx/>
                <a:uFillTx/>
                <a:latin typeface="+mn-lt"/>
                <a:ea typeface="+mn-ea"/>
                <a:cs typeface="Arial" panose="020B0604020202020204" pitchFamily="34" charset="0"/>
              </a:rPr>
              <a:t>Record Cash Flow</a:t>
            </a:r>
          </a:p>
        </p:txBody>
      </p:sp>
      <p:sp>
        <p:nvSpPr>
          <p:cNvPr id="141" name="TextBox 140">
            <a:extLst>
              <a:ext uri="{FF2B5EF4-FFF2-40B4-BE49-F238E27FC236}">
                <a16:creationId xmlns:a16="http://schemas.microsoft.com/office/drawing/2014/main" id="{C35D53F7-30D1-4DCF-A9D7-90C4145B2C8E}"/>
              </a:ext>
            </a:extLst>
          </p:cNvPr>
          <p:cNvSpPr txBox="1">
            <a:spLocks/>
          </p:cNvSpPr>
          <p:nvPr/>
        </p:nvSpPr>
        <p:spPr>
          <a:xfrm>
            <a:off x="6544759" y="1745258"/>
            <a:ext cx="921220" cy="191399"/>
          </a:xfrm>
          <a:prstGeom prst="rect">
            <a:avLst/>
          </a:prstGeom>
          <a:solidFill>
            <a:schemeClr val="bg1"/>
          </a:solidFill>
        </p:spPr>
        <p:txBody>
          <a:bodyPr vert="horz" wrap="square" lIns="45720" tIns="18288" rIns="0" bIns="18288" rtlCol="0">
            <a:spAutoFit/>
          </a:bodyPr>
          <a:lstStyle>
            <a:defPPr>
              <a:defRPr lang="en-US"/>
            </a:defPPr>
            <a:lvl1pPr lvl="0" indent="0" algn="ctr">
              <a:lnSpc>
                <a:spcPts val="1333"/>
              </a:lnSpc>
              <a:spcBef>
                <a:spcPts val="0"/>
              </a:spcBef>
              <a:spcAft>
                <a:spcPts val="0"/>
              </a:spcAft>
              <a:buClr>
                <a:srgbClr val="000000"/>
              </a:buClr>
              <a:buSzPct val="100000"/>
              <a:buFont typeface="Segoe UI" panose="020B0502040204020203" pitchFamily="34" charset="0"/>
              <a:buChar char="​"/>
              <a:defRPr sz="1000">
                <a:solidFill>
                  <a:schemeClr val="bg1">
                    <a:lumMod val="50000"/>
                  </a:schemeClr>
                </a:solidFill>
                <a:latin typeface="Franklin Gothic Medium" panose="020B0603020102020204"/>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Char char="​"/>
              <a:tabLst/>
              <a:defRPr/>
            </a:pPr>
            <a:r>
              <a:rPr kumimoji="0" lang="en-US" sz="1000" b="0" i="0" u="none" strike="noStrike" kern="1200" cap="none" spc="0" normalizeH="0" baseline="0" noProof="0">
                <a:ln>
                  <a:noFill/>
                </a:ln>
                <a:solidFill>
                  <a:prstClr val="white">
                    <a:lumMod val="50000"/>
                  </a:prstClr>
                </a:solidFill>
                <a:effectLst/>
                <a:uLnTx/>
                <a:uFillTx/>
                <a:latin typeface="+mn-lt"/>
                <a:ea typeface="+mn-ea"/>
                <a:cs typeface="Arial" panose="020B0604020202020204" pitchFamily="34" charset="0"/>
              </a:rPr>
              <a:t>2022 OCF</a:t>
            </a:r>
          </a:p>
        </p:txBody>
      </p:sp>
      <p:sp>
        <p:nvSpPr>
          <p:cNvPr id="8" name="Rectangle 7">
            <a:extLst>
              <a:ext uri="{FF2B5EF4-FFF2-40B4-BE49-F238E27FC236}">
                <a16:creationId xmlns:a16="http://schemas.microsoft.com/office/drawing/2014/main" id="{0FE29AFA-5C47-7E13-E303-47F2F13CD112}"/>
              </a:ext>
            </a:extLst>
          </p:cNvPr>
          <p:cNvSpPr/>
          <p:nvPr/>
        </p:nvSpPr>
        <p:spPr>
          <a:xfrm>
            <a:off x="9220655" y="1421332"/>
            <a:ext cx="922209" cy="399415"/>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314E46D1-23FF-4D8B-8EF4-F7C5B653E85E}"/>
              </a:ext>
            </a:extLst>
          </p:cNvPr>
          <p:cNvSpPr txBox="1">
            <a:spLocks/>
          </p:cNvSpPr>
          <p:nvPr/>
        </p:nvSpPr>
        <p:spPr>
          <a:xfrm>
            <a:off x="9309284" y="1329506"/>
            <a:ext cx="1206170" cy="191399"/>
          </a:xfrm>
          <a:prstGeom prst="rect">
            <a:avLst/>
          </a:prstGeom>
          <a:solidFill>
            <a:schemeClr val="bg1"/>
          </a:solidFill>
        </p:spPr>
        <p:txBody>
          <a:bodyPr vert="horz" wrap="square" lIns="45720" tIns="18288" rIns="0" bIns="18288" rtlCol="0">
            <a:spAutoFit/>
          </a:bodyPr>
          <a:lstStyle>
            <a:defPPr>
              <a:defRPr lang="en-US"/>
            </a:defPPr>
            <a:lvl1pPr lvl="0" indent="0" algn="ctr">
              <a:lnSpc>
                <a:spcPts val="1333"/>
              </a:lnSpc>
              <a:spcBef>
                <a:spcPts val="0"/>
              </a:spcBef>
              <a:spcAft>
                <a:spcPts val="0"/>
              </a:spcAft>
              <a:buClr>
                <a:srgbClr val="000000"/>
              </a:buClr>
              <a:buSzPct val="100000"/>
              <a:buFont typeface="Segoe UI" panose="020B0502040204020203" pitchFamily="34" charset="0"/>
              <a:buChar char="​"/>
              <a:defRPr sz="1000">
                <a:solidFill>
                  <a:schemeClr val="bg1">
                    <a:lumMod val="50000"/>
                  </a:schemeClr>
                </a:solidFill>
                <a:latin typeface="Franklin Gothic Medium" panose="020B0603020102020204"/>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Char char="​"/>
              <a:tabLst/>
              <a:defRPr/>
            </a:pPr>
            <a:r>
              <a:rPr kumimoji="0" lang="en-US" sz="1000" b="0" i="0" u="none" strike="noStrike" kern="1200" cap="none" spc="0" normalizeH="0" baseline="0" noProof="0">
                <a:ln>
                  <a:noFill/>
                </a:ln>
                <a:solidFill>
                  <a:prstClr val="white">
                    <a:lumMod val="50000"/>
                  </a:prstClr>
                </a:solidFill>
                <a:effectLst/>
                <a:uLnTx/>
                <a:uFillTx/>
                <a:latin typeface="+mn-lt"/>
                <a:ea typeface="+mn-ea"/>
                <a:cs typeface="Arial" panose="020B0604020202020204" pitchFamily="34" charset="0"/>
              </a:rPr>
              <a:t>Shareholder Returns</a:t>
            </a:r>
          </a:p>
        </p:txBody>
      </p:sp>
      <p:sp>
        <p:nvSpPr>
          <p:cNvPr id="147" name="TextBox 146">
            <a:extLst>
              <a:ext uri="{FF2B5EF4-FFF2-40B4-BE49-F238E27FC236}">
                <a16:creationId xmlns:a16="http://schemas.microsoft.com/office/drawing/2014/main" id="{2A4EF41A-4CC0-4134-9503-2CF16D5BA6CC}"/>
              </a:ext>
            </a:extLst>
          </p:cNvPr>
          <p:cNvSpPr txBox="1">
            <a:spLocks/>
          </p:cNvSpPr>
          <p:nvPr/>
        </p:nvSpPr>
        <p:spPr>
          <a:xfrm>
            <a:off x="9309283" y="1719215"/>
            <a:ext cx="2132313" cy="358175"/>
          </a:xfrm>
          <a:prstGeom prst="rect">
            <a:avLst/>
          </a:prstGeom>
          <a:solidFill>
            <a:schemeClr val="bg1"/>
          </a:solidFill>
        </p:spPr>
        <p:txBody>
          <a:bodyPr vert="horz" wrap="square" lIns="45720" tIns="18288" rIns="0" bIns="18288" rtlCol="0">
            <a:spAutoFit/>
          </a:bodyPr>
          <a:lstStyle>
            <a:defPPr>
              <a:defRPr lang="en-US"/>
            </a:defPPr>
            <a:lvl1pPr lvl="0" indent="0" algn="ctr">
              <a:lnSpc>
                <a:spcPts val="1333"/>
              </a:lnSpc>
              <a:spcBef>
                <a:spcPts val="0"/>
              </a:spcBef>
              <a:spcAft>
                <a:spcPts val="0"/>
              </a:spcAft>
              <a:buClr>
                <a:srgbClr val="000000"/>
              </a:buClr>
              <a:buSzPct val="100000"/>
              <a:buFont typeface="Segoe UI" panose="020B0502040204020203" pitchFamily="34" charset="0"/>
              <a:buChar char="​"/>
              <a:defRPr sz="1000">
                <a:solidFill>
                  <a:schemeClr val="bg1">
                    <a:lumMod val="50000"/>
                  </a:schemeClr>
                </a:solidFill>
                <a:latin typeface="Franklin Gothic Medium" panose="020B0603020102020204"/>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Char char="​"/>
              <a:tabLst/>
              <a:defRPr/>
            </a:pPr>
            <a:r>
              <a:rPr kumimoji="0" lang="en-US" sz="1000" b="0" i="0" u="none" strike="noStrike" kern="1200" cap="none" spc="0" normalizeH="0" baseline="0" noProof="0">
                <a:ln>
                  <a:noFill/>
                </a:ln>
                <a:solidFill>
                  <a:prstClr val="white">
                    <a:lumMod val="50000"/>
                  </a:prstClr>
                </a:solidFill>
                <a:effectLst/>
                <a:uLnTx/>
                <a:uFillTx/>
                <a:latin typeface="+mn-lt"/>
                <a:ea typeface="+mn-ea"/>
                <a:cs typeface="Arial" panose="020B0604020202020204" pitchFamily="34" charset="0"/>
              </a:rPr>
              <a:t>2022 Shareholder Returns Program &amp; Dividends</a:t>
            </a:r>
          </a:p>
        </p:txBody>
      </p:sp>
      <p:sp>
        <p:nvSpPr>
          <p:cNvPr id="16" name="TextBox 15">
            <a:extLst>
              <a:ext uri="{FF2B5EF4-FFF2-40B4-BE49-F238E27FC236}">
                <a16:creationId xmlns:a16="http://schemas.microsoft.com/office/drawing/2014/main" id="{D6389FA3-11C5-9E89-EC2C-52B72B9F02CB}"/>
              </a:ext>
            </a:extLst>
          </p:cNvPr>
          <p:cNvSpPr txBox="1">
            <a:spLocks/>
          </p:cNvSpPr>
          <p:nvPr/>
        </p:nvSpPr>
        <p:spPr>
          <a:xfrm>
            <a:off x="9252486" y="2449574"/>
            <a:ext cx="1765180" cy="215444"/>
          </a:xfrm>
          <a:prstGeom prst="rect">
            <a:avLst/>
          </a:prstGeom>
        </p:spPr>
        <p:txBody>
          <a:bodyPr vert="horz" wrap="square" lIns="121920" tIns="0" rIns="12192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400" b="0" i="0" u="none" strike="noStrike" kern="1200" cap="none" spc="0" normalizeH="0" baseline="0" noProof="0">
                <a:ln>
                  <a:noFill/>
                </a:ln>
                <a:solidFill>
                  <a:prstClr val="black"/>
                </a:solidFill>
                <a:effectLst/>
                <a:uLnTx/>
                <a:uFillTx/>
                <a:latin typeface="+mj-lt"/>
                <a:ea typeface="+mn-ea"/>
                <a:cs typeface="Arial" panose="020B0604020202020204" pitchFamily="34" charset="0"/>
              </a:rPr>
              <a:t>~57 MBO/D</a:t>
            </a:r>
          </a:p>
        </p:txBody>
      </p:sp>
      <p:sp>
        <p:nvSpPr>
          <p:cNvPr id="26" name="Rectangle 25">
            <a:extLst>
              <a:ext uri="{FF2B5EF4-FFF2-40B4-BE49-F238E27FC236}">
                <a16:creationId xmlns:a16="http://schemas.microsoft.com/office/drawing/2014/main" id="{C25F4323-D68F-8124-960B-C09FC09D270E}"/>
              </a:ext>
            </a:extLst>
          </p:cNvPr>
          <p:cNvSpPr/>
          <p:nvPr/>
        </p:nvSpPr>
        <p:spPr>
          <a:xfrm>
            <a:off x="9248108" y="2354388"/>
            <a:ext cx="1128871" cy="399415"/>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AB8E8C4-A5D4-C5D0-470B-F5BBC03ECB3C}"/>
              </a:ext>
            </a:extLst>
          </p:cNvPr>
          <p:cNvSpPr txBox="1">
            <a:spLocks/>
          </p:cNvSpPr>
          <p:nvPr/>
        </p:nvSpPr>
        <p:spPr>
          <a:xfrm>
            <a:off x="9336737" y="2262562"/>
            <a:ext cx="1206170" cy="191399"/>
          </a:xfrm>
          <a:prstGeom prst="rect">
            <a:avLst/>
          </a:prstGeom>
          <a:solidFill>
            <a:schemeClr val="bg1"/>
          </a:solidFill>
        </p:spPr>
        <p:txBody>
          <a:bodyPr vert="horz" wrap="square" lIns="45720" tIns="18288" rIns="0" bIns="18288" rtlCol="0">
            <a:spAutoFit/>
          </a:bodyPr>
          <a:lstStyle>
            <a:defPPr>
              <a:defRPr lang="en-US"/>
            </a:defPPr>
            <a:lvl1pPr lvl="0" indent="0" algn="ctr">
              <a:lnSpc>
                <a:spcPts val="1333"/>
              </a:lnSpc>
              <a:spcBef>
                <a:spcPts val="0"/>
              </a:spcBef>
              <a:spcAft>
                <a:spcPts val="0"/>
              </a:spcAft>
              <a:buClr>
                <a:srgbClr val="000000"/>
              </a:buClr>
              <a:buSzPct val="100000"/>
              <a:buFont typeface="Segoe UI" panose="020B0502040204020203" pitchFamily="34" charset="0"/>
              <a:buChar char="​"/>
              <a:defRPr sz="1000">
                <a:solidFill>
                  <a:schemeClr val="bg1">
                    <a:lumMod val="50000"/>
                  </a:schemeClr>
                </a:solidFill>
                <a:latin typeface="Franklin Gothic Medium" panose="020B0603020102020204"/>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Char char="​"/>
              <a:tabLst/>
              <a:defRPr/>
            </a:pPr>
            <a:r>
              <a:rPr kumimoji="0" lang="en-US" sz="1000" b="0" i="0" u="none" strike="noStrike" kern="1200" cap="none" spc="0" normalizeH="0" baseline="0" noProof="0">
                <a:ln>
                  <a:noFill/>
                </a:ln>
                <a:solidFill>
                  <a:prstClr val="white">
                    <a:lumMod val="50000"/>
                  </a:prstClr>
                </a:solidFill>
                <a:effectLst/>
                <a:uLnTx/>
                <a:uFillTx/>
                <a:latin typeface="+mn-lt"/>
                <a:ea typeface="+mn-ea"/>
                <a:cs typeface="Arial" panose="020B0604020202020204" pitchFamily="34" charset="0"/>
              </a:rPr>
              <a:t>Maintained</a:t>
            </a:r>
          </a:p>
        </p:txBody>
      </p:sp>
      <p:sp>
        <p:nvSpPr>
          <p:cNvPr id="29" name="TextBox 28">
            <a:extLst>
              <a:ext uri="{FF2B5EF4-FFF2-40B4-BE49-F238E27FC236}">
                <a16:creationId xmlns:a16="http://schemas.microsoft.com/office/drawing/2014/main" id="{EDE487C3-D156-784D-E2DB-86F66C22CE0E}"/>
              </a:ext>
            </a:extLst>
          </p:cNvPr>
          <p:cNvSpPr txBox="1">
            <a:spLocks/>
          </p:cNvSpPr>
          <p:nvPr/>
        </p:nvSpPr>
        <p:spPr>
          <a:xfrm>
            <a:off x="9336737" y="2652271"/>
            <a:ext cx="869045" cy="358111"/>
          </a:xfrm>
          <a:prstGeom prst="rect">
            <a:avLst/>
          </a:prstGeom>
          <a:solidFill>
            <a:schemeClr val="bg1"/>
          </a:solidFill>
        </p:spPr>
        <p:txBody>
          <a:bodyPr vert="horz" wrap="square" lIns="45720" tIns="18288" rIns="0" bIns="18288" rtlCol="0">
            <a:spAutoFit/>
          </a:bodyPr>
          <a:lstStyle>
            <a:defPPr>
              <a:defRPr lang="en-US"/>
            </a:defPPr>
            <a:lvl1pPr lvl="0" indent="0" algn="ctr">
              <a:lnSpc>
                <a:spcPts val="1333"/>
              </a:lnSpc>
              <a:spcBef>
                <a:spcPts val="0"/>
              </a:spcBef>
              <a:spcAft>
                <a:spcPts val="0"/>
              </a:spcAft>
              <a:buClr>
                <a:srgbClr val="000000"/>
              </a:buClr>
              <a:buSzPct val="100000"/>
              <a:buFont typeface="Segoe UI" panose="020B0502040204020203" pitchFamily="34" charset="0"/>
              <a:buChar char="​"/>
              <a:defRPr sz="1000">
                <a:solidFill>
                  <a:schemeClr val="bg1">
                    <a:lumMod val="50000"/>
                  </a:schemeClr>
                </a:solidFill>
                <a:latin typeface="Franklin Gothic Medium" panose="020B0603020102020204"/>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Char char="​"/>
              <a:tabLst/>
              <a:defRPr/>
            </a:pPr>
            <a:r>
              <a:rPr kumimoji="0" lang="en-US" sz="1000" b="0" i="0" u="none" strike="noStrike" kern="1200" cap="none" spc="0" normalizeH="0" baseline="0" noProof="0">
                <a:ln>
                  <a:noFill/>
                </a:ln>
                <a:solidFill>
                  <a:prstClr val="white">
                    <a:lumMod val="50000"/>
                  </a:prstClr>
                </a:solidFill>
                <a:effectLst/>
                <a:uLnTx/>
                <a:uFillTx/>
                <a:latin typeface="+mn-lt"/>
                <a:ea typeface="+mn-ea"/>
                <a:cs typeface="Arial" panose="020B0604020202020204" pitchFamily="34" charset="0"/>
              </a:rPr>
              <a:t>Entry to Exit  Oil Production</a:t>
            </a:r>
            <a:r>
              <a:rPr kumimoji="0" lang="en-US" sz="1000" b="0" i="0" u="none" strike="noStrike" kern="1200" cap="none" spc="0" normalizeH="0" baseline="30000" noProof="0">
                <a:ln>
                  <a:noFill/>
                </a:ln>
                <a:solidFill>
                  <a:prstClr val="white">
                    <a:lumMod val="50000"/>
                  </a:prstClr>
                </a:solidFill>
                <a:effectLst/>
                <a:uLnTx/>
                <a:uFillTx/>
                <a:latin typeface="+mn-lt"/>
                <a:ea typeface="+mn-ea"/>
                <a:cs typeface="Arial" panose="020B0604020202020204" pitchFamily="34" charset="0"/>
              </a:rPr>
              <a:t>4</a:t>
            </a:r>
            <a:endParaRPr kumimoji="0" lang="en-US" sz="1000" b="0" i="0" u="none" strike="noStrike" kern="1200" cap="none" spc="0" normalizeH="0" baseline="0" noProof="0">
              <a:ln>
                <a:noFill/>
              </a:ln>
              <a:solidFill>
                <a:prstClr val="white">
                  <a:lumMod val="50000"/>
                </a:prstClr>
              </a:solidFill>
              <a:effectLst/>
              <a:uLnTx/>
              <a:uFillTx/>
              <a:latin typeface="+mn-lt"/>
              <a:ea typeface="+mn-ea"/>
              <a:cs typeface="Arial" panose="020B0604020202020204" pitchFamily="34" charset="0"/>
            </a:endParaRPr>
          </a:p>
        </p:txBody>
      </p:sp>
      <p:sp>
        <p:nvSpPr>
          <p:cNvPr id="30" name="TextBox 29">
            <a:extLst>
              <a:ext uri="{FF2B5EF4-FFF2-40B4-BE49-F238E27FC236}">
                <a16:creationId xmlns:a16="http://schemas.microsoft.com/office/drawing/2014/main" id="{7C72AE39-4922-4345-D2B5-0EF03C845FB0}"/>
              </a:ext>
            </a:extLst>
          </p:cNvPr>
          <p:cNvSpPr txBox="1">
            <a:spLocks/>
          </p:cNvSpPr>
          <p:nvPr/>
        </p:nvSpPr>
        <p:spPr>
          <a:xfrm>
            <a:off x="6466133" y="2460983"/>
            <a:ext cx="994992" cy="215444"/>
          </a:xfrm>
          <a:prstGeom prst="rect">
            <a:avLst/>
          </a:prstGeom>
        </p:spPr>
        <p:txBody>
          <a:bodyPr vert="horz" wrap="square" lIns="121920" tIns="0" rIns="12192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400" b="0" i="0" u="none" strike="noStrike" kern="1200" cap="none" spc="0" normalizeH="0" baseline="0" noProof="0">
                <a:ln>
                  <a:noFill/>
                </a:ln>
                <a:solidFill>
                  <a:prstClr val="black"/>
                </a:solidFill>
                <a:effectLst/>
                <a:uLnTx/>
                <a:uFillTx/>
                <a:latin typeface="+mj-lt"/>
                <a:ea typeface="+mn-ea"/>
                <a:cs typeface="Arial" panose="020B0604020202020204" pitchFamily="34" charset="0"/>
              </a:rPr>
              <a:t>$242MM </a:t>
            </a:r>
          </a:p>
        </p:txBody>
      </p:sp>
      <p:sp>
        <p:nvSpPr>
          <p:cNvPr id="31" name="Rectangle 30">
            <a:extLst>
              <a:ext uri="{FF2B5EF4-FFF2-40B4-BE49-F238E27FC236}">
                <a16:creationId xmlns:a16="http://schemas.microsoft.com/office/drawing/2014/main" id="{E2643DD4-0501-9BEF-A215-BD6DC7D4E447}"/>
              </a:ext>
            </a:extLst>
          </p:cNvPr>
          <p:cNvSpPr/>
          <p:nvPr/>
        </p:nvSpPr>
        <p:spPr>
          <a:xfrm>
            <a:off x="6452725" y="2365797"/>
            <a:ext cx="922209" cy="399415"/>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0391482-7A51-E497-9023-E46A904DF31E}"/>
              </a:ext>
            </a:extLst>
          </p:cNvPr>
          <p:cNvSpPr txBox="1">
            <a:spLocks/>
          </p:cNvSpPr>
          <p:nvPr/>
        </p:nvSpPr>
        <p:spPr>
          <a:xfrm>
            <a:off x="6541354" y="2273971"/>
            <a:ext cx="1206170" cy="191399"/>
          </a:xfrm>
          <a:prstGeom prst="rect">
            <a:avLst/>
          </a:prstGeom>
          <a:solidFill>
            <a:schemeClr val="bg1"/>
          </a:solidFill>
        </p:spPr>
        <p:txBody>
          <a:bodyPr vert="horz" wrap="square" lIns="45720" tIns="18288" rIns="0" bIns="18288" rtlCol="0">
            <a:spAutoFit/>
          </a:bodyPr>
          <a:lstStyle>
            <a:defPPr>
              <a:defRPr lang="en-US"/>
            </a:defPPr>
            <a:lvl1pPr lvl="0" indent="0" algn="ctr">
              <a:lnSpc>
                <a:spcPts val="1333"/>
              </a:lnSpc>
              <a:spcBef>
                <a:spcPts val="0"/>
              </a:spcBef>
              <a:spcAft>
                <a:spcPts val="0"/>
              </a:spcAft>
              <a:buClr>
                <a:srgbClr val="000000"/>
              </a:buClr>
              <a:buSzPct val="100000"/>
              <a:buFont typeface="Segoe UI" panose="020B0502040204020203" pitchFamily="34" charset="0"/>
              <a:buChar char="​"/>
              <a:defRPr sz="1000">
                <a:solidFill>
                  <a:schemeClr val="bg1">
                    <a:lumMod val="50000"/>
                  </a:schemeClr>
                </a:solidFill>
                <a:latin typeface="Franklin Gothic Medium" panose="020B0603020102020204"/>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Char char="​"/>
              <a:tabLst/>
              <a:defRPr/>
            </a:pPr>
            <a:r>
              <a:rPr kumimoji="0" lang="en-US" sz="1000" b="0" i="0" u="none" strike="noStrike" kern="1200" cap="none" spc="0" normalizeH="0" baseline="0" noProof="0">
                <a:ln>
                  <a:noFill/>
                </a:ln>
                <a:solidFill>
                  <a:prstClr val="white">
                    <a:lumMod val="50000"/>
                  </a:prstClr>
                </a:solidFill>
                <a:effectLst/>
                <a:uLnTx/>
                <a:uFillTx/>
                <a:latin typeface="+mn-lt"/>
                <a:ea typeface="+mn-ea"/>
                <a:cs typeface="Arial" panose="020B0604020202020204" pitchFamily="34" charset="0"/>
              </a:rPr>
              <a:t>Invested</a:t>
            </a:r>
            <a:endParaRPr kumimoji="0" lang="en-US" sz="1000" b="0" i="0" u="none" strike="noStrike" kern="1200" cap="none" spc="0" normalizeH="0" baseline="30000" noProof="0">
              <a:ln>
                <a:noFill/>
              </a:ln>
              <a:solidFill>
                <a:prstClr val="white">
                  <a:lumMod val="50000"/>
                </a:prstClr>
              </a:solidFill>
              <a:effectLst/>
              <a:uLnTx/>
              <a:uFillTx/>
              <a:latin typeface="+mn-lt"/>
              <a:ea typeface="+mn-ea"/>
              <a:cs typeface="Arial" panose="020B0604020202020204" pitchFamily="34" charset="0"/>
            </a:endParaRPr>
          </a:p>
        </p:txBody>
      </p:sp>
      <p:sp>
        <p:nvSpPr>
          <p:cNvPr id="33" name="TextBox 32">
            <a:extLst>
              <a:ext uri="{FF2B5EF4-FFF2-40B4-BE49-F238E27FC236}">
                <a16:creationId xmlns:a16="http://schemas.microsoft.com/office/drawing/2014/main" id="{708A7D7B-D384-A3C7-912E-55E6B5EB6320}"/>
              </a:ext>
            </a:extLst>
          </p:cNvPr>
          <p:cNvSpPr txBox="1">
            <a:spLocks/>
          </p:cNvSpPr>
          <p:nvPr/>
        </p:nvSpPr>
        <p:spPr>
          <a:xfrm>
            <a:off x="6541354" y="2663680"/>
            <a:ext cx="2049191" cy="358175"/>
          </a:xfrm>
          <a:prstGeom prst="rect">
            <a:avLst/>
          </a:prstGeom>
          <a:solidFill>
            <a:schemeClr val="bg1"/>
          </a:solidFill>
        </p:spPr>
        <p:txBody>
          <a:bodyPr vert="horz" wrap="square" lIns="45720" tIns="18288" rIns="0" bIns="18288" rtlCol="0">
            <a:spAutoFit/>
          </a:bodyPr>
          <a:lstStyle>
            <a:defPPr>
              <a:defRPr lang="en-US"/>
            </a:defPPr>
            <a:lvl1pPr lvl="0" indent="0" algn="ctr">
              <a:lnSpc>
                <a:spcPts val="1333"/>
              </a:lnSpc>
              <a:spcBef>
                <a:spcPts val="0"/>
              </a:spcBef>
              <a:spcAft>
                <a:spcPts val="0"/>
              </a:spcAft>
              <a:buClr>
                <a:srgbClr val="000000"/>
              </a:buClr>
              <a:buSzPct val="100000"/>
              <a:buFont typeface="Segoe UI" panose="020B0502040204020203" pitchFamily="34" charset="0"/>
              <a:buChar char="​"/>
              <a:defRPr sz="1000">
                <a:solidFill>
                  <a:schemeClr val="bg1">
                    <a:lumMod val="50000"/>
                  </a:schemeClr>
                </a:solidFill>
                <a:latin typeface="Franklin Gothic Medium" panose="020B0603020102020204"/>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Char char="​"/>
              <a:tabLst/>
              <a:defRPr/>
            </a:pPr>
            <a:r>
              <a:rPr kumimoji="0" lang="en-US" sz="1000" b="0" i="0" u="none" strike="noStrike" kern="1200" cap="none" spc="0" normalizeH="0" baseline="0" noProof="0">
                <a:ln>
                  <a:noFill/>
                </a:ln>
                <a:solidFill>
                  <a:prstClr val="white">
                    <a:lumMod val="50000"/>
                  </a:prstClr>
                </a:solidFill>
                <a:effectLst/>
                <a:uLnTx/>
                <a:uFillTx/>
                <a:latin typeface="+mn-lt"/>
                <a:ea typeface="+mn-ea"/>
                <a:cs typeface="Arial" panose="020B0604020202020204" pitchFamily="34" charset="0"/>
              </a:rPr>
              <a:t>Of 2022 E&amp;P Drilling &amp; Completions  Capital</a:t>
            </a:r>
          </a:p>
        </p:txBody>
      </p:sp>
      <p:sp>
        <p:nvSpPr>
          <p:cNvPr id="34" name="Rectangle 33">
            <a:extLst>
              <a:ext uri="{FF2B5EF4-FFF2-40B4-BE49-F238E27FC236}">
                <a16:creationId xmlns:a16="http://schemas.microsoft.com/office/drawing/2014/main" id="{AE0E77D5-F3F9-E20D-CB08-73495014B65D}"/>
              </a:ext>
            </a:extLst>
          </p:cNvPr>
          <p:cNvSpPr/>
          <p:nvPr/>
        </p:nvSpPr>
        <p:spPr>
          <a:xfrm>
            <a:off x="5519437" y="943081"/>
            <a:ext cx="6339912" cy="2293025"/>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410E14C-3F9C-47E4-A213-F98F1BA7B95C}"/>
              </a:ext>
            </a:extLst>
          </p:cNvPr>
          <p:cNvSpPr/>
          <p:nvPr/>
        </p:nvSpPr>
        <p:spPr>
          <a:xfrm>
            <a:off x="7278765" y="800515"/>
            <a:ext cx="2821257" cy="306758"/>
          </a:xfrm>
          <a:prstGeom prst="rect">
            <a:avLst/>
          </a:prstGeom>
          <a:solidFill>
            <a:schemeClr val="bg1"/>
          </a:solidFill>
        </p:spPr>
        <p:txBody>
          <a:bodyPr wrap="square" anchor="ctr">
            <a:noAutofit/>
          </a:bodyPr>
          <a:lstStyle/>
          <a:p>
            <a:pPr marL="0" marR="0" lvl="0" indent="0" algn="ctr" defTabSz="457189" rtl="0" eaLnBrk="1" fontAlgn="auto" latinLnBrk="0" hangingPunct="1">
              <a:lnSpc>
                <a:spcPts val="1493"/>
              </a:lnSpc>
              <a:spcBef>
                <a:spcPts val="0"/>
              </a:spcBef>
              <a:spcAft>
                <a:spcPts val="0"/>
              </a:spcAft>
              <a:buClrTx/>
              <a:buSzTx/>
              <a:buFontTx/>
              <a:buNone/>
              <a:tabLst/>
              <a:defRPr/>
            </a:pPr>
            <a:r>
              <a:rPr kumimoji="0" lang="en-US" sz="1400" b="0" i="0" u="none" strike="noStrike" kern="1200" cap="none" spc="0" normalizeH="0" baseline="0" noProof="0">
                <a:ln>
                  <a:noFill/>
                </a:ln>
                <a:solidFill>
                  <a:srgbClr val="70AD47"/>
                </a:solidFill>
                <a:effectLst/>
                <a:uLnTx/>
                <a:uFillTx/>
                <a:latin typeface="Franklin Gothic Medium" panose="020B0603020102020204"/>
                <a:ea typeface="+mn-ea"/>
                <a:cs typeface="+mn-cs"/>
              </a:rPr>
              <a:t>DELIVERED STRONG RESULTS</a:t>
            </a:r>
          </a:p>
        </p:txBody>
      </p:sp>
      <p:sp>
        <p:nvSpPr>
          <p:cNvPr id="36" name="Rectangle 35">
            <a:extLst>
              <a:ext uri="{FF2B5EF4-FFF2-40B4-BE49-F238E27FC236}">
                <a16:creationId xmlns:a16="http://schemas.microsoft.com/office/drawing/2014/main" id="{972B1160-7BE1-E0E2-F98B-CBFE5DB1BEF9}"/>
              </a:ext>
            </a:extLst>
          </p:cNvPr>
          <p:cNvSpPr/>
          <p:nvPr/>
        </p:nvSpPr>
        <p:spPr>
          <a:xfrm>
            <a:off x="5519437" y="3709429"/>
            <a:ext cx="6339912" cy="2155577"/>
          </a:xfrm>
          <a:prstGeom prst="rect">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DBF45BD-6075-DB41-D6B8-0408D374A8E4}"/>
              </a:ext>
            </a:extLst>
          </p:cNvPr>
          <p:cNvSpPr/>
          <p:nvPr/>
        </p:nvSpPr>
        <p:spPr>
          <a:xfrm>
            <a:off x="6620707" y="3607211"/>
            <a:ext cx="4137372" cy="227150"/>
          </a:xfrm>
          <a:prstGeom prst="rect">
            <a:avLst/>
          </a:prstGeom>
          <a:solidFill>
            <a:schemeClr val="bg1"/>
          </a:solidFill>
        </p:spPr>
        <p:txBody>
          <a:bodyPr wrap="square" anchor="ctr">
            <a:noAutofit/>
          </a:bodyPr>
          <a:lstStyle/>
          <a:p>
            <a:pPr marL="0" marR="0" lvl="0" indent="0" algn="ctr" defTabSz="457189" rtl="0" eaLnBrk="1" fontAlgn="auto" latinLnBrk="0" hangingPunct="1">
              <a:lnSpc>
                <a:spcPts val="1493"/>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solidFill>
                <a:effectLst/>
                <a:uLnTx/>
                <a:uFillTx/>
                <a:latin typeface="Franklin Gothic Medium" panose="020B0603020102020204"/>
                <a:ea typeface="+mn-ea"/>
                <a:cs typeface="+mn-cs"/>
              </a:rPr>
              <a:t>EXPANDED THE CARBON MANAGEMENT BUSINESS</a:t>
            </a:r>
          </a:p>
        </p:txBody>
      </p:sp>
      <p:sp>
        <p:nvSpPr>
          <p:cNvPr id="64" name="TextBox 63">
            <a:extLst>
              <a:ext uri="{FF2B5EF4-FFF2-40B4-BE49-F238E27FC236}">
                <a16:creationId xmlns:a16="http://schemas.microsoft.com/office/drawing/2014/main" id="{AA2FA7A9-EE56-D831-FD3E-E4D08C9C24B5}"/>
              </a:ext>
            </a:extLst>
          </p:cNvPr>
          <p:cNvSpPr txBox="1">
            <a:spLocks/>
          </p:cNvSpPr>
          <p:nvPr/>
        </p:nvSpPr>
        <p:spPr>
          <a:xfrm>
            <a:off x="6546199" y="4281629"/>
            <a:ext cx="797758" cy="215444"/>
          </a:xfrm>
          <a:prstGeom prst="rect">
            <a:avLst/>
          </a:prstGeom>
        </p:spPr>
        <p:txBody>
          <a:bodyPr vert="horz" wrap="square" lIns="45720" tIns="0" rIns="4572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400" b="0" i="0" u="none" strike="noStrike" kern="1200" cap="none" spc="0" normalizeH="0" baseline="0" noProof="0">
                <a:ln>
                  <a:noFill/>
                </a:ln>
                <a:solidFill>
                  <a:prstClr val="black"/>
                </a:solidFill>
                <a:effectLst/>
                <a:uLnTx/>
                <a:uFillTx/>
                <a:latin typeface="+mj-lt"/>
                <a:ea typeface="+mn-ea"/>
                <a:cs typeface="Arial" panose="020B0604020202020204" pitchFamily="34" charset="0"/>
              </a:rPr>
              <a:t>CTV JV</a:t>
            </a:r>
          </a:p>
        </p:txBody>
      </p:sp>
      <p:sp>
        <p:nvSpPr>
          <p:cNvPr id="65" name="TextBox 64">
            <a:extLst>
              <a:ext uri="{FF2B5EF4-FFF2-40B4-BE49-F238E27FC236}">
                <a16:creationId xmlns:a16="http://schemas.microsoft.com/office/drawing/2014/main" id="{49A8ED8C-BEF8-78F8-575F-624AC5582025}"/>
              </a:ext>
            </a:extLst>
          </p:cNvPr>
          <p:cNvSpPr txBox="1">
            <a:spLocks/>
          </p:cNvSpPr>
          <p:nvPr/>
        </p:nvSpPr>
        <p:spPr>
          <a:xfrm>
            <a:off x="9346915" y="4281629"/>
            <a:ext cx="1329432" cy="215444"/>
          </a:xfrm>
          <a:prstGeom prst="rect">
            <a:avLst/>
          </a:prstGeom>
        </p:spPr>
        <p:txBody>
          <a:bodyPr vert="horz" wrap="square" lIns="45720" tIns="0" rIns="12192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400" b="0" i="0" u="none" strike="noStrike" kern="1200" cap="none" spc="0" normalizeH="0" baseline="0" noProof="0">
                <a:ln>
                  <a:noFill/>
                </a:ln>
                <a:solidFill>
                  <a:prstClr val="black"/>
                </a:solidFill>
                <a:effectLst/>
                <a:uLnTx/>
                <a:uFillTx/>
                <a:latin typeface="+mj-lt"/>
                <a:ea typeface="+mn-ea"/>
                <a:cs typeface="Arial" panose="020B0604020202020204" pitchFamily="34" charset="0"/>
              </a:rPr>
              <a:t>470,000MTPA</a:t>
            </a:r>
          </a:p>
        </p:txBody>
      </p:sp>
      <p:sp>
        <p:nvSpPr>
          <p:cNvPr id="66" name="TextBox 65">
            <a:extLst>
              <a:ext uri="{FF2B5EF4-FFF2-40B4-BE49-F238E27FC236}">
                <a16:creationId xmlns:a16="http://schemas.microsoft.com/office/drawing/2014/main" id="{D907D7D5-225B-DBB1-2E28-14065C456FFE}"/>
              </a:ext>
            </a:extLst>
          </p:cNvPr>
          <p:cNvSpPr txBox="1">
            <a:spLocks/>
          </p:cNvSpPr>
          <p:nvPr/>
        </p:nvSpPr>
        <p:spPr>
          <a:xfrm>
            <a:off x="6498606" y="5193476"/>
            <a:ext cx="1765180" cy="215444"/>
          </a:xfrm>
          <a:prstGeom prst="rect">
            <a:avLst/>
          </a:prstGeom>
        </p:spPr>
        <p:txBody>
          <a:bodyPr vert="horz" wrap="square" lIns="121920" tIns="0" rIns="12192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400" b="0" i="0" u="none" strike="noStrike" kern="1200" cap="none" spc="0" normalizeH="0" baseline="0" noProof="0">
                <a:ln>
                  <a:noFill/>
                </a:ln>
                <a:solidFill>
                  <a:prstClr val="black"/>
                </a:solidFill>
                <a:effectLst/>
                <a:uLnTx/>
                <a:uFillTx/>
                <a:latin typeface="+mj-lt"/>
                <a:ea typeface="+mn-ea"/>
                <a:cs typeface="Arial" panose="020B0604020202020204" pitchFamily="34" charset="0"/>
              </a:rPr>
              <a:t>140MMT</a:t>
            </a:r>
          </a:p>
        </p:txBody>
      </p:sp>
      <p:sp>
        <p:nvSpPr>
          <p:cNvPr id="67" name="Rectangle 66">
            <a:extLst>
              <a:ext uri="{FF2B5EF4-FFF2-40B4-BE49-F238E27FC236}">
                <a16:creationId xmlns:a16="http://schemas.microsoft.com/office/drawing/2014/main" id="{04E49826-06DD-4083-B6D8-957C0F6AC842}"/>
              </a:ext>
            </a:extLst>
          </p:cNvPr>
          <p:cNvSpPr/>
          <p:nvPr/>
        </p:nvSpPr>
        <p:spPr>
          <a:xfrm>
            <a:off x="6480903" y="4186443"/>
            <a:ext cx="922209" cy="399415"/>
          </a:xfrm>
          <a:prstGeom prst="rect">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7437BB71-6226-7D71-36E2-DAD5C35D7529}"/>
              </a:ext>
            </a:extLst>
          </p:cNvPr>
          <p:cNvSpPr/>
          <p:nvPr/>
        </p:nvSpPr>
        <p:spPr>
          <a:xfrm>
            <a:off x="9263399" y="4186443"/>
            <a:ext cx="1355926" cy="399415"/>
          </a:xfrm>
          <a:prstGeom prst="rect">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C5A4926-B729-3E8A-B881-F46E2677D813}"/>
              </a:ext>
            </a:extLst>
          </p:cNvPr>
          <p:cNvSpPr/>
          <p:nvPr/>
        </p:nvSpPr>
        <p:spPr>
          <a:xfrm>
            <a:off x="6494228" y="5098290"/>
            <a:ext cx="922209" cy="399415"/>
          </a:xfrm>
          <a:prstGeom prst="rect">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6F552548-3BE5-33A2-31DE-D87066A7F0A7}"/>
              </a:ext>
            </a:extLst>
          </p:cNvPr>
          <p:cNvSpPr txBox="1">
            <a:spLocks/>
          </p:cNvSpPr>
          <p:nvPr/>
        </p:nvSpPr>
        <p:spPr>
          <a:xfrm>
            <a:off x="6582857" y="5006464"/>
            <a:ext cx="1206170" cy="191399"/>
          </a:xfrm>
          <a:prstGeom prst="rect">
            <a:avLst/>
          </a:prstGeom>
          <a:solidFill>
            <a:schemeClr val="bg1"/>
          </a:solidFill>
        </p:spPr>
        <p:txBody>
          <a:bodyPr vert="horz" wrap="square" lIns="45720" tIns="18288" rIns="0" bIns="18288" rtlCol="0">
            <a:spAutoFit/>
          </a:bodyPr>
          <a:lstStyle>
            <a:defPPr>
              <a:defRPr lang="en-US"/>
            </a:defPPr>
            <a:lvl1pPr lvl="0" indent="0" algn="ctr">
              <a:lnSpc>
                <a:spcPts val="1333"/>
              </a:lnSpc>
              <a:spcBef>
                <a:spcPts val="0"/>
              </a:spcBef>
              <a:spcAft>
                <a:spcPts val="0"/>
              </a:spcAft>
              <a:buClr>
                <a:srgbClr val="000000"/>
              </a:buClr>
              <a:buSzPct val="100000"/>
              <a:buFont typeface="Segoe UI" panose="020B0502040204020203" pitchFamily="34" charset="0"/>
              <a:buChar char="​"/>
              <a:defRPr sz="1000">
                <a:solidFill>
                  <a:schemeClr val="bg1">
                    <a:lumMod val="50000"/>
                  </a:schemeClr>
                </a:solidFill>
                <a:latin typeface="Franklin Gothic Medium" panose="020B0603020102020204"/>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Char char="​"/>
              <a:tabLst/>
              <a:defRPr/>
            </a:pPr>
            <a:r>
              <a:rPr kumimoji="0" lang="en-US" sz="1000" b="0" i="0" u="none" strike="noStrike" kern="1200" cap="none" spc="0" normalizeH="0" baseline="0" noProof="0">
                <a:ln>
                  <a:noFill/>
                </a:ln>
                <a:solidFill>
                  <a:prstClr val="white">
                    <a:lumMod val="50000"/>
                  </a:prstClr>
                </a:solidFill>
                <a:effectLst/>
                <a:uLnTx/>
                <a:uFillTx/>
                <a:latin typeface="+mn-lt"/>
                <a:ea typeface="+mn-ea"/>
                <a:cs typeface="Arial" panose="020B0604020202020204" pitchFamily="34" charset="0"/>
              </a:rPr>
              <a:t>Submitted to EPA</a:t>
            </a:r>
          </a:p>
        </p:txBody>
      </p:sp>
      <p:sp>
        <p:nvSpPr>
          <p:cNvPr id="77" name="TextBox 76">
            <a:extLst>
              <a:ext uri="{FF2B5EF4-FFF2-40B4-BE49-F238E27FC236}">
                <a16:creationId xmlns:a16="http://schemas.microsoft.com/office/drawing/2014/main" id="{4984A294-539F-072E-D9CB-AFEC2FBBA98F}"/>
              </a:ext>
            </a:extLst>
          </p:cNvPr>
          <p:cNvSpPr txBox="1">
            <a:spLocks/>
          </p:cNvSpPr>
          <p:nvPr/>
        </p:nvSpPr>
        <p:spPr>
          <a:xfrm>
            <a:off x="6582857" y="5396173"/>
            <a:ext cx="2194452" cy="191399"/>
          </a:xfrm>
          <a:prstGeom prst="rect">
            <a:avLst/>
          </a:prstGeom>
          <a:solidFill>
            <a:schemeClr val="bg1"/>
          </a:solidFill>
        </p:spPr>
        <p:txBody>
          <a:bodyPr vert="horz" wrap="square" lIns="45720" tIns="18288" rIns="0" bIns="18288" rtlCol="0">
            <a:spAutoFit/>
          </a:bodyPr>
          <a:lstStyle>
            <a:defPPr>
              <a:defRPr lang="en-US"/>
            </a:defPPr>
            <a:lvl1pPr lvl="0" indent="0" algn="ctr">
              <a:lnSpc>
                <a:spcPts val="1333"/>
              </a:lnSpc>
              <a:spcBef>
                <a:spcPts val="0"/>
              </a:spcBef>
              <a:spcAft>
                <a:spcPts val="0"/>
              </a:spcAft>
              <a:buClr>
                <a:srgbClr val="000000"/>
              </a:buClr>
              <a:buSzPct val="100000"/>
              <a:buFont typeface="Segoe UI" panose="020B0502040204020203" pitchFamily="34" charset="0"/>
              <a:buChar char="​"/>
              <a:defRPr sz="1000">
                <a:solidFill>
                  <a:schemeClr val="bg1">
                    <a:lumMod val="50000"/>
                  </a:schemeClr>
                </a:solidFill>
                <a:latin typeface="Franklin Gothic Medium" panose="020B0603020102020204"/>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Char char="​"/>
              <a:tabLst/>
              <a:defRPr/>
            </a:pPr>
            <a:r>
              <a:rPr kumimoji="0" lang="en-US" sz="1000" b="0" i="0" u="none" strike="noStrike" kern="1200" cap="none" spc="0" normalizeH="0" baseline="0" noProof="0">
                <a:ln>
                  <a:noFill/>
                </a:ln>
                <a:solidFill>
                  <a:prstClr val="white">
                    <a:lumMod val="50000"/>
                  </a:prstClr>
                </a:solidFill>
                <a:effectLst/>
                <a:uLnTx/>
                <a:uFillTx/>
                <a:latin typeface="+mn-lt"/>
                <a:ea typeface="+mn-ea"/>
                <a:cs typeface="Arial" panose="020B0604020202020204" pitchFamily="34" charset="0"/>
              </a:rPr>
              <a:t>Of CO</a:t>
            </a:r>
            <a:r>
              <a:rPr kumimoji="0" lang="en-US" sz="1000" b="0" i="0" u="none" strike="noStrike" kern="1200" cap="none" spc="0" normalizeH="0" baseline="-25000" noProof="0">
                <a:ln>
                  <a:noFill/>
                </a:ln>
                <a:solidFill>
                  <a:prstClr val="white">
                    <a:lumMod val="50000"/>
                  </a:prstClr>
                </a:solidFill>
                <a:effectLst/>
                <a:uLnTx/>
                <a:uFillTx/>
                <a:latin typeface="+mn-lt"/>
                <a:ea typeface="+mn-ea"/>
                <a:cs typeface="Arial" panose="020B0604020202020204" pitchFamily="34" charset="0"/>
              </a:rPr>
              <a:t>2 </a:t>
            </a:r>
            <a:r>
              <a:rPr kumimoji="0" lang="en-US" sz="1000" b="0" i="0" u="none" strike="noStrike" kern="1200" cap="none" spc="0" normalizeH="0" noProof="0">
                <a:ln>
                  <a:noFill/>
                </a:ln>
                <a:solidFill>
                  <a:prstClr val="white">
                    <a:lumMod val="50000"/>
                  </a:prstClr>
                </a:solidFill>
                <a:effectLst/>
                <a:uLnTx/>
                <a:uFillTx/>
                <a:latin typeface="+mn-lt"/>
                <a:ea typeface="+mn-ea"/>
                <a:cs typeface="Arial" panose="020B0604020202020204" pitchFamily="34" charset="0"/>
              </a:rPr>
              <a:t>Reservoirs for Class VI Permits</a:t>
            </a:r>
          </a:p>
        </p:txBody>
      </p:sp>
      <p:sp>
        <p:nvSpPr>
          <p:cNvPr id="78" name="TextBox 77">
            <a:extLst>
              <a:ext uri="{FF2B5EF4-FFF2-40B4-BE49-F238E27FC236}">
                <a16:creationId xmlns:a16="http://schemas.microsoft.com/office/drawing/2014/main" id="{1CFB2B7F-8A70-1E9B-668F-A43ACC190099}"/>
              </a:ext>
            </a:extLst>
          </p:cNvPr>
          <p:cNvSpPr txBox="1">
            <a:spLocks/>
          </p:cNvSpPr>
          <p:nvPr/>
        </p:nvSpPr>
        <p:spPr>
          <a:xfrm>
            <a:off x="9324092" y="5190339"/>
            <a:ext cx="1779260" cy="215444"/>
          </a:xfrm>
          <a:prstGeom prst="rect">
            <a:avLst/>
          </a:prstGeom>
        </p:spPr>
        <p:txBody>
          <a:bodyPr vert="horz" wrap="square" lIns="121920" tIns="0" rIns="12192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1400" b="0" i="0" u="none" strike="noStrike" kern="1200" cap="none" spc="0" normalizeH="0" baseline="0" noProof="0">
                <a:ln>
                  <a:noFill/>
                </a:ln>
                <a:solidFill>
                  <a:prstClr val="black"/>
                </a:solidFill>
                <a:effectLst/>
                <a:uLnTx/>
                <a:uFillTx/>
                <a:latin typeface="+mj-lt"/>
                <a:ea typeface="+mn-ea"/>
                <a:cs typeface="Arial" panose="020B0604020202020204" pitchFamily="34" charset="0"/>
              </a:rPr>
              <a:t>California DAC Hub</a:t>
            </a:r>
          </a:p>
        </p:txBody>
      </p:sp>
      <p:sp>
        <p:nvSpPr>
          <p:cNvPr id="79" name="Rectangle 78">
            <a:extLst>
              <a:ext uri="{FF2B5EF4-FFF2-40B4-BE49-F238E27FC236}">
                <a16:creationId xmlns:a16="http://schemas.microsoft.com/office/drawing/2014/main" id="{63205952-5DA0-9388-5803-4DC3DCDD6F9C}"/>
              </a:ext>
            </a:extLst>
          </p:cNvPr>
          <p:cNvSpPr/>
          <p:nvPr/>
        </p:nvSpPr>
        <p:spPr>
          <a:xfrm>
            <a:off x="9270928" y="5095153"/>
            <a:ext cx="1718124" cy="399415"/>
          </a:xfrm>
          <a:prstGeom prst="rect">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96BE36BA-F146-180C-E620-C3AB91568869}"/>
              </a:ext>
            </a:extLst>
          </p:cNvPr>
          <p:cNvSpPr txBox="1">
            <a:spLocks/>
          </p:cNvSpPr>
          <p:nvPr/>
        </p:nvSpPr>
        <p:spPr>
          <a:xfrm>
            <a:off x="9359557" y="5003327"/>
            <a:ext cx="1206170" cy="191399"/>
          </a:xfrm>
          <a:prstGeom prst="rect">
            <a:avLst/>
          </a:prstGeom>
          <a:solidFill>
            <a:schemeClr val="bg1"/>
          </a:solidFill>
        </p:spPr>
        <p:txBody>
          <a:bodyPr vert="horz" wrap="square" lIns="45720" tIns="18288" rIns="0" bIns="18288" rtlCol="0">
            <a:spAutoFit/>
          </a:bodyPr>
          <a:lstStyle>
            <a:defPPr>
              <a:defRPr lang="en-US"/>
            </a:defPPr>
            <a:lvl1pPr lvl="0" indent="0" algn="ctr">
              <a:lnSpc>
                <a:spcPts val="1333"/>
              </a:lnSpc>
              <a:spcBef>
                <a:spcPts val="0"/>
              </a:spcBef>
              <a:spcAft>
                <a:spcPts val="0"/>
              </a:spcAft>
              <a:buClr>
                <a:srgbClr val="000000"/>
              </a:buClr>
              <a:buSzPct val="100000"/>
              <a:buFont typeface="Segoe UI" panose="020B0502040204020203" pitchFamily="34" charset="0"/>
              <a:buChar char="​"/>
              <a:defRPr sz="1000">
                <a:solidFill>
                  <a:schemeClr val="bg1">
                    <a:lumMod val="50000"/>
                  </a:schemeClr>
                </a:solidFill>
                <a:latin typeface="Franklin Gothic Medium" panose="020B0603020102020204"/>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Char char="​"/>
              <a:tabLst/>
              <a:defRPr/>
            </a:pPr>
            <a:r>
              <a:rPr kumimoji="0" lang="en-US" sz="1000" b="0" i="0" u="none" strike="noStrike" kern="1200" cap="none" spc="0" normalizeH="0" baseline="0" noProof="0">
                <a:ln>
                  <a:noFill/>
                </a:ln>
                <a:solidFill>
                  <a:prstClr val="white">
                    <a:lumMod val="50000"/>
                  </a:prstClr>
                </a:solidFill>
                <a:effectLst/>
                <a:uLnTx/>
                <a:uFillTx/>
                <a:latin typeface="+mn-lt"/>
                <a:ea typeface="+mn-ea"/>
                <a:cs typeface="Arial" panose="020B0604020202020204" pitchFamily="34" charset="0"/>
              </a:rPr>
              <a:t>Formed</a:t>
            </a:r>
            <a:endParaRPr kumimoji="0" lang="en-US" sz="1000" b="0" i="0" u="none" strike="noStrike" kern="1200" cap="none" spc="0" normalizeH="0" baseline="30000" noProof="0">
              <a:ln>
                <a:noFill/>
              </a:ln>
              <a:solidFill>
                <a:prstClr val="white">
                  <a:lumMod val="50000"/>
                </a:prstClr>
              </a:solidFill>
              <a:effectLst/>
              <a:uLnTx/>
              <a:uFillTx/>
              <a:latin typeface="+mn-lt"/>
              <a:ea typeface="+mn-ea"/>
              <a:cs typeface="Arial" panose="020B0604020202020204" pitchFamily="34" charset="0"/>
            </a:endParaRPr>
          </a:p>
        </p:txBody>
      </p:sp>
      <p:sp>
        <p:nvSpPr>
          <p:cNvPr id="81" name="TextBox 80">
            <a:extLst>
              <a:ext uri="{FF2B5EF4-FFF2-40B4-BE49-F238E27FC236}">
                <a16:creationId xmlns:a16="http://schemas.microsoft.com/office/drawing/2014/main" id="{29F9DD0E-E2CD-18FE-9C33-CC5168302523}"/>
              </a:ext>
            </a:extLst>
          </p:cNvPr>
          <p:cNvSpPr txBox="1">
            <a:spLocks/>
          </p:cNvSpPr>
          <p:nvPr/>
        </p:nvSpPr>
        <p:spPr>
          <a:xfrm>
            <a:off x="9359557" y="5393036"/>
            <a:ext cx="1296244" cy="191399"/>
          </a:xfrm>
          <a:prstGeom prst="rect">
            <a:avLst/>
          </a:prstGeom>
          <a:solidFill>
            <a:schemeClr val="bg1"/>
          </a:solidFill>
        </p:spPr>
        <p:txBody>
          <a:bodyPr vert="horz" wrap="square" lIns="45720" tIns="18288" rIns="0" bIns="18288" rtlCol="0">
            <a:spAutoFit/>
          </a:bodyPr>
          <a:lstStyle>
            <a:defPPr>
              <a:defRPr lang="en-US"/>
            </a:defPPr>
            <a:lvl1pPr lvl="0" indent="0" algn="ctr">
              <a:lnSpc>
                <a:spcPts val="1333"/>
              </a:lnSpc>
              <a:spcBef>
                <a:spcPts val="0"/>
              </a:spcBef>
              <a:spcAft>
                <a:spcPts val="0"/>
              </a:spcAft>
              <a:buClr>
                <a:srgbClr val="000000"/>
              </a:buClr>
              <a:buSzPct val="100000"/>
              <a:buFont typeface="Segoe UI" panose="020B0502040204020203" pitchFamily="34" charset="0"/>
              <a:buChar char="​"/>
              <a:defRPr sz="1000">
                <a:solidFill>
                  <a:schemeClr val="bg1">
                    <a:lumMod val="50000"/>
                  </a:schemeClr>
                </a:solidFill>
                <a:latin typeface="Franklin Gothic Medium" panose="020B0603020102020204"/>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sz="160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sz="160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sz="160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Char char="​"/>
              <a:tabLst/>
              <a:defRPr/>
            </a:pPr>
            <a:r>
              <a:rPr kumimoji="0" lang="en-US" sz="1000" b="0" i="0" u="none" strike="noStrike" kern="1200" cap="none" spc="0" normalizeH="0" baseline="0" noProof="0">
                <a:ln>
                  <a:noFill/>
                </a:ln>
                <a:solidFill>
                  <a:prstClr val="white">
                    <a:lumMod val="50000"/>
                  </a:prstClr>
                </a:solidFill>
                <a:effectLst/>
                <a:uLnTx/>
                <a:uFillTx/>
                <a:latin typeface="+mn-lt"/>
                <a:ea typeface="+mn-ea"/>
                <a:cs typeface="Arial" panose="020B0604020202020204" pitchFamily="34" charset="0"/>
              </a:rPr>
              <a:t>Consortium</a:t>
            </a:r>
          </a:p>
        </p:txBody>
      </p:sp>
      <p:sp>
        <p:nvSpPr>
          <p:cNvPr id="160" name="TextBox 159">
            <a:extLst>
              <a:ext uri="{FF2B5EF4-FFF2-40B4-BE49-F238E27FC236}">
                <a16:creationId xmlns:a16="http://schemas.microsoft.com/office/drawing/2014/main" id="{D42268DF-4E6B-410B-8FB9-5A751152B89F}"/>
              </a:ext>
            </a:extLst>
          </p:cNvPr>
          <p:cNvSpPr txBox="1">
            <a:spLocks/>
          </p:cNvSpPr>
          <p:nvPr/>
        </p:nvSpPr>
        <p:spPr>
          <a:xfrm>
            <a:off x="6544522" y="4080118"/>
            <a:ext cx="1648450" cy="191399"/>
          </a:xfrm>
          <a:prstGeom prst="rect">
            <a:avLst/>
          </a:prstGeom>
          <a:solidFill>
            <a:schemeClr val="bg1"/>
          </a:solidFill>
        </p:spPr>
        <p:txBody>
          <a:bodyPr vert="horz" wrap="square" lIns="45720" tIns="18288" rIns="0" bIns="18288"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Char char="​"/>
              <a:tabLst/>
              <a:defRPr/>
            </a:pPr>
            <a:r>
              <a:rPr kumimoji="0" lang="en-US" sz="1000" b="0" i="0" u="none" strike="noStrike" kern="1200" cap="none" spc="0" normalizeH="0" baseline="0" noProof="0">
                <a:ln>
                  <a:noFill/>
                </a:ln>
                <a:solidFill>
                  <a:prstClr val="white">
                    <a:lumMod val="50000"/>
                  </a:prstClr>
                </a:solidFill>
                <a:effectLst/>
                <a:uLnTx/>
                <a:uFillTx/>
                <a:ea typeface="+mn-ea"/>
                <a:cs typeface="Arial" panose="020B0604020202020204" pitchFamily="34" charset="0"/>
              </a:rPr>
              <a:t>Formed An Industry Leading</a:t>
            </a:r>
          </a:p>
        </p:txBody>
      </p:sp>
      <p:sp>
        <p:nvSpPr>
          <p:cNvPr id="161" name="TextBox 160">
            <a:extLst>
              <a:ext uri="{FF2B5EF4-FFF2-40B4-BE49-F238E27FC236}">
                <a16:creationId xmlns:a16="http://schemas.microsoft.com/office/drawing/2014/main" id="{9F836C02-9C54-430C-ABD9-178F88D2F954}"/>
              </a:ext>
            </a:extLst>
          </p:cNvPr>
          <p:cNvSpPr txBox="1">
            <a:spLocks/>
          </p:cNvSpPr>
          <p:nvPr/>
        </p:nvSpPr>
        <p:spPr>
          <a:xfrm>
            <a:off x="6553330" y="4502517"/>
            <a:ext cx="1595616" cy="191399"/>
          </a:xfrm>
          <a:prstGeom prst="rect">
            <a:avLst/>
          </a:prstGeom>
          <a:solidFill>
            <a:schemeClr val="bg1"/>
          </a:solidFill>
        </p:spPr>
        <p:txBody>
          <a:bodyPr vert="horz" wrap="square" lIns="45720" tIns="18288" rIns="0" bIns="18288"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None/>
              <a:tabLst/>
              <a:defRPr/>
            </a:pPr>
            <a:r>
              <a:rPr kumimoji="0" lang="en-US" sz="1000" b="0" i="0" u="none" strike="noStrike" kern="1200" cap="none" spc="0" normalizeH="0" baseline="0" noProof="0">
                <a:ln>
                  <a:noFill/>
                </a:ln>
                <a:solidFill>
                  <a:prstClr val="white">
                    <a:lumMod val="50000"/>
                  </a:prstClr>
                </a:solidFill>
                <a:effectLst/>
                <a:uLnTx/>
                <a:uFillTx/>
                <a:ea typeface="+mn-ea"/>
                <a:cs typeface="Arial" panose="020B0604020202020204" pitchFamily="34" charset="0"/>
              </a:rPr>
              <a:t>With Brookfield Renewable</a:t>
            </a:r>
          </a:p>
        </p:txBody>
      </p:sp>
      <p:sp>
        <p:nvSpPr>
          <p:cNvPr id="162" name="TextBox 161">
            <a:extLst>
              <a:ext uri="{FF2B5EF4-FFF2-40B4-BE49-F238E27FC236}">
                <a16:creationId xmlns:a16="http://schemas.microsoft.com/office/drawing/2014/main" id="{CB018A40-6216-48E6-B06F-BC466EBD995C}"/>
              </a:ext>
            </a:extLst>
          </p:cNvPr>
          <p:cNvSpPr txBox="1">
            <a:spLocks/>
          </p:cNvSpPr>
          <p:nvPr/>
        </p:nvSpPr>
        <p:spPr>
          <a:xfrm>
            <a:off x="9327237" y="4084248"/>
            <a:ext cx="2020938" cy="191399"/>
          </a:xfrm>
          <a:prstGeom prst="rect">
            <a:avLst/>
          </a:prstGeom>
          <a:solidFill>
            <a:schemeClr val="bg1"/>
          </a:solidFill>
        </p:spPr>
        <p:txBody>
          <a:bodyPr vert="horz" wrap="square" lIns="45720" tIns="18288" rIns="0" bIns="18288"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Char char="​"/>
              <a:tabLst/>
              <a:defRPr/>
            </a:pPr>
            <a:r>
              <a:rPr kumimoji="0" lang="en-US" sz="1000" b="0" i="0" u="none" strike="noStrike" kern="1200" cap="none" spc="0" normalizeH="0" baseline="0" noProof="0">
                <a:ln>
                  <a:noFill/>
                </a:ln>
                <a:solidFill>
                  <a:prstClr val="white">
                    <a:lumMod val="50000"/>
                  </a:prstClr>
                </a:solidFill>
                <a:effectLst/>
                <a:uLnTx/>
                <a:uFillTx/>
                <a:ea typeface="+mn-ea"/>
                <a:cs typeface="Arial" panose="020B0604020202020204" pitchFamily="34" charset="0"/>
              </a:rPr>
              <a:t>Announced 2 CDMAS</a:t>
            </a:r>
            <a:r>
              <a:rPr kumimoji="0" lang="en-US" sz="1000" b="0" i="0" u="none" strike="noStrike" kern="1200" cap="none" spc="0" normalizeH="0" baseline="30000" noProof="0">
                <a:ln>
                  <a:noFill/>
                </a:ln>
                <a:solidFill>
                  <a:prstClr val="white">
                    <a:lumMod val="50000"/>
                  </a:prstClr>
                </a:solidFill>
                <a:effectLst/>
                <a:uLnTx/>
                <a:uFillTx/>
                <a:ea typeface="+mn-ea"/>
                <a:cs typeface="Arial" panose="020B0604020202020204" pitchFamily="34" charset="0"/>
              </a:rPr>
              <a:t>5</a:t>
            </a:r>
            <a:r>
              <a:rPr kumimoji="0" lang="en-US" sz="1000" b="0" i="0" u="none" strike="noStrike" kern="1200" cap="none" spc="0" normalizeH="0" baseline="0" noProof="0">
                <a:ln>
                  <a:noFill/>
                </a:ln>
                <a:solidFill>
                  <a:prstClr val="white">
                    <a:lumMod val="50000"/>
                  </a:prstClr>
                </a:solidFill>
                <a:effectLst/>
                <a:uLnTx/>
                <a:uFillTx/>
                <a:ea typeface="+mn-ea"/>
                <a:cs typeface="Arial" panose="020B0604020202020204" pitchFamily="34" charset="0"/>
              </a:rPr>
              <a:t> For</a:t>
            </a:r>
          </a:p>
        </p:txBody>
      </p:sp>
      <p:sp>
        <p:nvSpPr>
          <p:cNvPr id="163" name="TextBox 162">
            <a:extLst>
              <a:ext uri="{FF2B5EF4-FFF2-40B4-BE49-F238E27FC236}">
                <a16:creationId xmlns:a16="http://schemas.microsoft.com/office/drawing/2014/main" id="{F9BBCC3A-4550-4173-9A36-CD42EA0BF811}"/>
              </a:ext>
            </a:extLst>
          </p:cNvPr>
          <p:cNvSpPr txBox="1">
            <a:spLocks/>
          </p:cNvSpPr>
          <p:nvPr/>
        </p:nvSpPr>
        <p:spPr>
          <a:xfrm>
            <a:off x="9327237" y="4499380"/>
            <a:ext cx="2273288" cy="191399"/>
          </a:xfrm>
          <a:prstGeom prst="rect">
            <a:avLst/>
          </a:prstGeom>
          <a:solidFill>
            <a:schemeClr val="bg1"/>
          </a:solidFill>
        </p:spPr>
        <p:txBody>
          <a:bodyPr vert="horz" wrap="square" lIns="45720" tIns="18288" rIns="0" bIns="18288"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rtl="0" eaLnBrk="1" fontAlgn="auto" latinLnBrk="0" hangingPunct="1">
              <a:lnSpc>
                <a:spcPts val="1333"/>
              </a:lnSpc>
              <a:spcBef>
                <a:spcPts val="0"/>
              </a:spcBef>
              <a:spcAft>
                <a:spcPts val="0"/>
              </a:spcAft>
              <a:buClr>
                <a:srgbClr val="000000"/>
              </a:buClr>
              <a:buSzPct val="100000"/>
              <a:buFont typeface="Segoe UI" panose="020B0502040204020203" pitchFamily="34" charset="0"/>
              <a:buChar char="​"/>
              <a:tabLst/>
              <a:defRPr/>
            </a:pPr>
            <a:r>
              <a:rPr kumimoji="0" lang="en-US" sz="1000" b="0" i="0" u="none" strike="noStrike" kern="1200" cap="none" spc="0" normalizeH="0" baseline="0" noProof="0">
                <a:ln>
                  <a:noFill/>
                </a:ln>
                <a:solidFill>
                  <a:prstClr val="white">
                    <a:lumMod val="50000"/>
                  </a:prstClr>
                </a:solidFill>
                <a:effectLst/>
                <a:uLnTx/>
                <a:uFillTx/>
                <a:ea typeface="+mn-ea"/>
                <a:cs typeface="Arial" panose="020B0604020202020204" pitchFamily="34" charset="0"/>
              </a:rPr>
              <a:t>Of Greenfield Projects</a:t>
            </a:r>
          </a:p>
        </p:txBody>
      </p:sp>
      <p:sp>
        <p:nvSpPr>
          <p:cNvPr id="6" name="Slide Number Placeholder 12">
            <a:extLst>
              <a:ext uri="{FF2B5EF4-FFF2-40B4-BE49-F238E27FC236}">
                <a16:creationId xmlns:a16="http://schemas.microsoft.com/office/drawing/2014/main" id="{A6F5059B-91BF-6C4E-075A-592F655949CB}"/>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4</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9222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5AC375-B20A-0118-80D6-4E8BD1BE6AE2}"/>
              </a:ext>
            </a:extLst>
          </p:cNvPr>
          <p:cNvSpPr>
            <a:spLocks noGrp="1"/>
          </p:cNvSpPr>
          <p:nvPr>
            <p:ph type="title"/>
          </p:nvPr>
        </p:nvSpPr>
        <p:spPr/>
        <p:txBody>
          <a:bodyPr/>
          <a:lstStyle/>
          <a:p>
            <a:r>
              <a:rPr lang="en-US"/>
              <a:t>Long-Standing Relationship with Unions Through Project Labor Agreement (PLA)</a:t>
            </a:r>
          </a:p>
        </p:txBody>
      </p:sp>
      <p:graphicFrame>
        <p:nvGraphicFramePr>
          <p:cNvPr id="5" name="Table 4">
            <a:extLst>
              <a:ext uri="{FF2B5EF4-FFF2-40B4-BE49-F238E27FC236}">
                <a16:creationId xmlns:a16="http://schemas.microsoft.com/office/drawing/2014/main" id="{C06F76FE-0A1A-20DE-6675-9C924688926E}"/>
              </a:ext>
            </a:extLst>
          </p:cNvPr>
          <p:cNvGraphicFramePr>
            <a:graphicFrameLocks noGrp="1"/>
          </p:cNvGraphicFramePr>
          <p:nvPr>
            <p:custDataLst>
              <p:tags r:id="rId1"/>
            </p:custDataLst>
            <p:extLst>
              <p:ext uri="{D42A27DB-BD31-4B8C-83A1-F6EECF244321}">
                <p14:modId xmlns:p14="http://schemas.microsoft.com/office/powerpoint/2010/main" val="1757708586"/>
              </p:ext>
            </p:extLst>
          </p:nvPr>
        </p:nvGraphicFramePr>
        <p:xfrm>
          <a:off x="521590" y="3974688"/>
          <a:ext cx="2633602" cy="2206284"/>
        </p:xfrm>
        <a:graphic>
          <a:graphicData uri="http://schemas.openxmlformats.org/drawingml/2006/table">
            <a:tbl>
              <a:tblPr firstRow="1" bandRow="1">
                <a:tableStyleId>{073A0DAA-6AF3-43AB-8588-CEC1D06C72B9}</a:tableStyleId>
              </a:tblPr>
              <a:tblGrid>
                <a:gridCol w="1351922">
                  <a:extLst>
                    <a:ext uri="{9D8B030D-6E8A-4147-A177-3AD203B41FA5}">
                      <a16:colId xmlns:a16="http://schemas.microsoft.com/office/drawing/2014/main" val="1542143317"/>
                    </a:ext>
                  </a:extLst>
                </a:gridCol>
                <a:gridCol w="1281680">
                  <a:extLst>
                    <a:ext uri="{9D8B030D-6E8A-4147-A177-3AD203B41FA5}">
                      <a16:colId xmlns:a16="http://schemas.microsoft.com/office/drawing/2014/main" val="3772385069"/>
                    </a:ext>
                  </a:extLst>
                </a:gridCol>
              </a:tblGrid>
              <a:tr h="243594">
                <a:tc>
                  <a:txBody>
                    <a:bodyPr/>
                    <a:lstStyle/>
                    <a:p>
                      <a:pPr marL="0" marR="0" algn="ctr" defTabSz="913554" rtl="0" eaLnBrk="1" latinLnBrk="0" hangingPunct="1">
                        <a:spcBef>
                          <a:spcPts val="0"/>
                        </a:spcBef>
                        <a:spcAft>
                          <a:spcPts val="0"/>
                        </a:spcAft>
                      </a:pPr>
                      <a:r>
                        <a:rPr lang="en-US" sz="1200" b="1" kern="1200">
                          <a:solidFill>
                            <a:schemeClr val="accent6"/>
                          </a:solidFill>
                          <a:latin typeface="Franklin Gothic Book" panose="020B0503020102020204" pitchFamily="34" charset="0"/>
                          <a:ea typeface="+mn-ea"/>
                          <a:cs typeface="+mn-cs"/>
                        </a:rPr>
                        <a:t>Year </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3554" rtl="0" eaLnBrk="1" latinLnBrk="0" hangingPunct="1">
                        <a:spcBef>
                          <a:spcPts val="0"/>
                        </a:spcBef>
                        <a:spcAft>
                          <a:spcPts val="0"/>
                        </a:spcAft>
                      </a:pPr>
                      <a:r>
                        <a:rPr lang="en-US" sz="1200" b="1" kern="1200">
                          <a:solidFill>
                            <a:schemeClr val="accent6"/>
                          </a:solidFill>
                          <a:latin typeface="Franklin Gothic Book" panose="020B0503020102020204" pitchFamily="34" charset="0"/>
                          <a:ea typeface="+mn-ea"/>
                          <a:cs typeface="+mn-cs"/>
                        </a:rPr>
                        <a:t>Amount ($MM)</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9179728"/>
                  </a:ext>
                </a:extLst>
              </a:tr>
              <a:tr h="243594">
                <a:tc>
                  <a:txBody>
                    <a:bodyPr/>
                    <a:lstStyle/>
                    <a:p>
                      <a:pPr marL="0" algn="ctr" defTabSz="913554" rtl="0" eaLnBrk="1" latinLnBrk="0" hangingPunct="1"/>
                      <a:r>
                        <a:rPr lang="en-US" sz="1100" b="0" kern="1200">
                          <a:solidFill>
                            <a:sysClr val="windowText" lastClr="000000"/>
                          </a:solidFill>
                          <a:latin typeface="Franklin Gothic Book" panose="020B0503020102020204" pitchFamily="34" charset="0"/>
                          <a:ea typeface="+mn-ea"/>
                          <a:cs typeface="+mn-cs"/>
                        </a:rPr>
                        <a:t>2019A</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100" b="0">
                          <a:solidFill>
                            <a:sysClr val="windowText" lastClr="000000"/>
                          </a:solidFill>
                          <a:latin typeface="Franklin Gothic Book" panose="020B0503020102020204" pitchFamily="34" charset="0"/>
                        </a:rPr>
                        <a:t>$102.5MM</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856278"/>
                  </a:ext>
                </a:extLst>
              </a:tr>
              <a:tr h="243594">
                <a:tc>
                  <a:txBody>
                    <a:bodyPr/>
                    <a:lstStyle/>
                    <a:p>
                      <a:pPr marL="0" algn="ctr" defTabSz="913554" rtl="0" eaLnBrk="1" latinLnBrk="0" hangingPunct="1"/>
                      <a:r>
                        <a:rPr lang="en-US" sz="1100" b="0" kern="1200">
                          <a:solidFill>
                            <a:sysClr val="windowText" lastClr="000000"/>
                          </a:solidFill>
                          <a:latin typeface="Franklin Gothic Book" panose="020B0503020102020204" pitchFamily="34" charset="0"/>
                          <a:ea typeface="+mn-ea"/>
                          <a:cs typeface="+mn-cs"/>
                        </a:rPr>
                        <a:t>2020A</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a:solidFill>
                            <a:sysClr val="windowText" lastClr="000000"/>
                          </a:solidFill>
                          <a:latin typeface="Franklin Gothic Book" panose="020B0503020102020204" pitchFamily="34" charset="0"/>
                        </a:rPr>
                        <a:t>$80.2MM</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91839"/>
                  </a:ext>
                </a:extLst>
              </a:tr>
              <a:tr h="330591">
                <a:tc>
                  <a:txBody>
                    <a:bodyPr/>
                    <a:lstStyle/>
                    <a:p>
                      <a:pPr marL="0" algn="ctr" defTabSz="913554" rtl="0" eaLnBrk="1" latinLnBrk="0" hangingPunct="1"/>
                      <a:r>
                        <a:rPr lang="en-US" sz="1100" b="0" kern="1200">
                          <a:solidFill>
                            <a:sysClr val="windowText" lastClr="000000"/>
                          </a:solidFill>
                          <a:latin typeface="Franklin Gothic Book" panose="020B0503020102020204" pitchFamily="34" charset="0"/>
                          <a:ea typeface="+mn-ea"/>
                          <a:cs typeface="+mn-cs"/>
                        </a:rPr>
                        <a:t>2021A</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1100" b="0">
                          <a:solidFill>
                            <a:sysClr val="windowText" lastClr="000000"/>
                          </a:solidFill>
                          <a:latin typeface="Franklin Gothic Book" panose="020B0503020102020204" pitchFamily="34" charset="0"/>
                        </a:rPr>
                        <a:t>$88.5MM</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59248453"/>
                  </a:ext>
                </a:extLst>
              </a:tr>
              <a:tr h="330591">
                <a:tc>
                  <a:txBody>
                    <a:bodyPr/>
                    <a:lstStyle/>
                    <a:p>
                      <a:pPr marL="0" algn="ctr" defTabSz="913554" rtl="0" eaLnBrk="1" latinLnBrk="0" hangingPunct="1"/>
                      <a:r>
                        <a:rPr lang="en-US" sz="1100" b="0" kern="1200">
                          <a:solidFill>
                            <a:sysClr val="windowText" lastClr="000000"/>
                          </a:solidFill>
                          <a:latin typeface="Franklin Gothic Book" panose="020B0503020102020204" pitchFamily="34" charset="0"/>
                          <a:ea typeface="+mn-ea"/>
                          <a:cs typeface="+mn-cs"/>
                        </a:rPr>
                        <a:t>2022A</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a:solidFill>
                            <a:sysClr val="windowText" lastClr="000000"/>
                          </a:solidFill>
                          <a:latin typeface="Franklin Gothic Book" panose="020B0503020102020204" pitchFamily="34" charset="0"/>
                        </a:rPr>
                        <a:t>$117.3MM</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2282570"/>
                  </a:ext>
                </a:extLst>
              </a:tr>
              <a:tr h="330591">
                <a:tc>
                  <a:txBody>
                    <a:bodyPr/>
                    <a:lstStyle/>
                    <a:p>
                      <a:pPr marL="0" algn="ctr" defTabSz="913554" rtl="0" eaLnBrk="1" latinLnBrk="0" hangingPunct="1"/>
                      <a:r>
                        <a:rPr lang="en-US" sz="1100" b="0" kern="1200">
                          <a:solidFill>
                            <a:sysClr val="windowText" lastClr="000000"/>
                          </a:solidFill>
                          <a:latin typeface="Franklin Gothic Book" panose="020B0503020102020204" pitchFamily="34" charset="0"/>
                          <a:ea typeface="+mn-ea"/>
                          <a:cs typeface="+mn-cs"/>
                        </a:rPr>
                        <a:t>2023 YTD</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kern="1200">
                          <a:solidFill>
                            <a:sysClr val="windowText" lastClr="000000"/>
                          </a:solidFill>
                          <a:latin typeface="Franklin Gothic Book" panose="020B0503020102020204" pitchFamily="34" charset="0"/>
                          <a:ea typeface="+mn-ea"/>
                          <a:cs typeface="+mn-cs"/>
                        </a:rPr>
                        <a:t>$11.7MM</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2406071"/>
                  </a:ext>
                </a:extLst>
              </a:tr>
              <a:tr h="330591">
                <a:tc>
                  <a:txBody>
                    <a:bodyPr/>
                    <a:lstStyle/>
                    <a:p>
                      <a:pPr marL="0" algn="ctr" defTabSz="913554" rtl="0" eaLnBrk="1" latinLnBrk="0" hangingPunct="1"/>
                      <a:endParaRPr lang="en-US" sz="1100" b="0" kern="1200">
                        <a:solidFill>
                          <a:sysClr val="windowText" lastClr="000000"/>
                        </a:solidFill>
                        <a:latin typeface="Franklin Gothic Book" panose="020B0503020102020204" pitchFamily="3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kern="1200">
                        <a:solidFill>
                          <a:sysClr val="windowText" lastClr="000000"/>
                        </a:solidFill>
                        <a:latin typeface="Franklin Gothic Book" panose="020B0503020102020204" pitchFamily="34" charset="0"/>
                        <a:ea typeface="+mn-ea"/>
                        <a:cs typeface="+mn-cs"/>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7217324"/>
                  </a:ext>
                </a:extLst>
              </a:tr>
            </a:tbl>
          </a:graphicData>
        </a:graphic>
      </p:graphicFrame>
      <p:sp>
        <p:nvSpPr>
          <p:cNvPr id="6" name="Rectangle 5">
            <a:extLst>
              <a:ext uri="{FF2B5EF4-FFF2-40B4-BE49-F238E27FC236}">
                <a16:creationId xmlns:a16="http://schemas.microsoft.com/office/drawing/2014/main" id="{7D81D373-06C4-B05B-E329-BC51085DE54A}"/>
              </a:ext>
            </a:extLst>
          </p:cNvPr>
          <p:cNvSpPr/>
          <p:nvPr/>
        </p:nvSpPr>
        <p:spPr>
          <a:xfrm>
            <a:off x="602272" y="3492909"/>
            <a:ext cx="2633602" cy="511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Franklin Gothic Demi" panose="020B0703020102020204" pitchFamily="34" charset="0"/>
                <a:ea typeface="+mn-ea"/>
                <a:cs typeface="+mn-cs"/>
              </a:rPr>
              <a:t>PLA Historical Spending</a:t>
            </a:r>
            <a:r>
              <a:rPr kumimoji="0" lang="en-US" sz="1600" b="0" i="0" u="none" strike="noStrike" kern="1200" cap="none" spc="0" normalizeH="0" baseline="30000" noProof="0">
                <a:ln>
                  <a:noFill/>
                </a:ln>
                <a:solidFill>
                  <a:prstClr val="black">
                    <a:lumMod val="65000"/>
                    <a:lumOff val="35000"/>
                  </a:prstClr>
                </a:solidFill>
                <a:effectLst/>
                <a:uLnTx/>
                <a:uFillTx/>
                <a:latin typeface="Franklin Gothic Demi" panose="020B0703020102020204" pitchFamily="34" charset="0"/>
                <a:ea typeface="+mn-ea"/>
                <a:cs typeface="+mn-cs"/>
              </a:rPr>
              <a:t>2</a:t>
            </a:r>
            <a:endParaRPr kumimoji="0" lang="en-US" sz="1600" b="0" i="0" u="none" strike="noStrike" kern="1200" cap="none" spc="0" normalizeH="0" baseline="0" noProof="0">
              <a:ln>
                <a:noFill/>
              </a:ln>
              <a:solidFill>
                <a:prstClr val="black">
                  <a:lumMod val="65000"/>
                  <a:lumOff val="35000"/>
                </a:prstClr>
              </a:solidFill>
              <a:effectLst/>
              <a:uLnTx/>
              <a:uFillTx/>
              <a:latin typeface="Franklin Gothic Demi" panose="020B0703020102020204" pitchFamily="34" charset="0"/>
              <a:ea typeface="+mn-ea"/>
              <a:cs typeface="+mn-cs"/>
            </a:endParaRPr>
          </a:p>
        </p:txBody>
      </p:sp>
      <p:graphicFrame>
        <p:nvGraphicFramePr>
          <p:cNvPr id="7" name="Table 6">
            <a:extLst>
              <a:ext uri="{FF2B5EF4-FFF2-40B4-BE49-F238E27FC236}">
                <a16:creationId xmlns:a16="http://schemas.microsoft.com/office/drawing/2014/main" id="{86A6FB00-58BB-2AE9-FCC2-36C6E7A9DB05}"/>
              </a:ext>
            </a:extLst>
          </p:cNvPr>
          <p:cNvGraphicFramePr>
            <a:graphicFrameLocks noGrp="1"/>
          </p:cNvGraphicFramePr>
          <p:nvPr>
            <p:custDataLst>
              <p:tags r:id="rId2"/>
            </p:custDataLst>
            <p:extLst>
              <p:ext uri="{D42A27DB-BD31-4B8C-83A1-F6EECF244321}">
                <p14:modId xmlns:p14="http://schemas.microsoft.com/office/powerpoint/2010/main" val="1865511110"/>
              </p:ext>
            </p:extLst>
          </p:nvPr>
        </p:nvGraphicFramePr>
        <p:xfrm>
          <a:off x="4578858" y="4069678"/>
          <a:ext cx="6871600" cy="2400300"/>
        </p:xfrm>
        <a:graphic>
          <a:graphicData uri="http://schemas.openxmlformats.org/drawingml/2006/table">
            <a:tbl>
              <a:tblPr firstRow="1" firstCol="1" bandRow="1"/>
              <a:tblGrid>
                <a:gridCol w="5156813">
                  <a:extLst>
                    <a:ext uri="{9D8B030D-6E8A-4147-A177-3AD203B41FA5}">
                      <a16:colId xmlns:a16="http://schemas.microsoft.com/office/drawing/2014/main" val="198178701"/>
                    </a:ext>
                  </a:extLst>
                </a:gridCol>
                <a:gridCol w="1714787">
                  <a:extLst>
                    <a:ext uri="{9D8B030D-6E8A-4147-A177-3AD203B41FA5}">
                      <a16:colId xmlns:a16="http://schemas.microsoft.com/office/drawing/2014/main" val="2839310237"/>
                    </a:ext>
                  </a:extLst>
                </a:gridCol>
              </a:tblGrid>
              <a:tr h="200025">
                <a:tc>
                  <a:txBody>
                    <a:bodyPr/>
                    <a:lstStyle/>
                    <a:p>
                      <a:pPr marL="0" marR="0" algn="ctr" defTabSz="913554" rtl="0" eaLnBrk="1" latinLnBrk="0" hangingPunct="1">
                        <a:spcBef>
                          <a:spcPts val="0"/>
                        </a:spcBef>
                        <a:spcAft>
                          <a:spcPts val="0"/>
                        </a:spcAft>
                      </a:pPr>
                      <a:r>
                        <a:rPr lang="en-US" sz="1200" b="1" kern="1200">
                          <a:solidFill>
                            <a:schemeClr val="accent6"/>
                          </a:solidFill>
                          <a:latin typeface="Franklin Gothic Book" panose="020B0503020102020204" pitchFamily="34" charset="0"/>
                          <a:ea typeface="+mn-ea"/>
                          <a:cs typeface="+mn-cs"/>
                        </a:rPr>
                        <a:t>Categories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kern="1200">
                          <a:solidFill>
                            <a:schemeClr val="accent6"/>
                          </a:solidFill>
                          <a:latin typeface="Franklin Gothic Book" panose="020B0503020102020204" pitchFamily="34" charset="0"/>
                          <a:ea typeface="+mn-ea"/>
                          <a:cs typeface="+mn-cs"/>
                        </a:rPr>
                        <a:t>Union Crafts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56750006"/>
                  </a:ext>
                </a:extLst>
              </a:tr>
              <a:tr h="200025">
                <a:tc>
                  <a:txBody>
                    <a:bodyPr/>
                    <a:lstStyle/>
                    <a:p>
                      <a:pPr marL="0" marR="0" lvl="0" indent="0" algn="ctr" defTabSz="914400" rtl="0" eaLnBrk="1" fontAlgn="auto" latinLnBrk="0" hangingPunct="1">
                        <a:lnSpc>
                          <a:spcPct val="100000"/>
                        </a:lnSpc>
                        <a:spcBef>
                          <a:spcPts val="0"/>
                        </a:spcBef>
                        <a:spcAft>
                          <a:spcPts val="800"/>
                        </a:spcAft>
                        <a:buClr>
                          <a:srgbClr val="70AD47"/>
                        </a:buClr>
                        <a:buSzTx/>
                        <a:buFont typeface="Wingdings" pitchFamily="2" charset="2"/>
                        <a:buNone/>
                        <a:tabLst/>
                        <a:defRPr/>
                      </a:pPr>
                      <a:r>
                        <a:rPr kumimoji="0" lang="en-US" sz="1200" b="0" i="0" u="none" strike="noStrike" kern="1200" cap="none" spc="0" normalizeH="0" baseline="0">
                          <a:ln>
                            <a:noFill/>
                          </a:ln>
                          <a:solidFill>
                            <a:prstClr val="black"/>
                          </a:solidFill>
                          <a:effectLst/>
                          <a:uLnTx/>
                          <a:uFillTx/>
                          <a:latin typeface="Franklin Gothic Book (Body)"/>
                          <a:ea typeface="+mn-ea"/>
                          <a:cs typeface="+mn-cs"/>
                        </a:rPr>
                        <a:t>Civil Construction and Engineering Services</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kumimoji="0" lang="en-US" sz="1200" b="0" i="0" u="none" strike="noStrike" kern="1200" cap="none" spc="0" normalizeH="0" baseline="0">
                          <a:ln>
                            <a:noFill/>
                          </a:ln>
                          <a:solidFill>
                            <a:prstClr val="black"/>
                          </a:solidFill>
                          <a:effectLst/>
                          <a:uLnTx/>
                          <a:uFillTx/>
                          <a:latin typeface="Franklin Gothic Book (Body)"/>
                          <a:ea typeface="+mn-ea"/>
                          <a:cs typeface="+mn-cs"/>
                        </a:rPr>
                        <a:t>Boilermakers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923445145"/>
                  </a:ext>
                </a:extLst>
              </a:tr>
              <a:tr h="200025">
                <a:tc>
                  <a:txBody>
                    <a:bodyPr/>
                    <a:lstStyle/>
                    <a:p>
                      <a:pPr marL="0" marR="0" lvl="0" indent="0" algn="ctr" defTabSz="914400" rtl="0" eaLnBrk="1" fontAlgn="auto" latinLnBrk="0" hangingPunct="1">
                        <a:lnSpc>
                          <a:spcPct val="100000"/>
                        </a:lnSpc>
                        <a:spcBef>
                          <a:spcPts val="0"/>
                        </a:spcBef>
                        <a:spcAft>
                          <a:spcPts val="800"/>
                        </a:spcAft>
                        <a:buClr>
                          <a:srgbClr val="70AD47"/>
                        </a:buClr>
                        <a:buSzTx/>
                        <a:buFont typeface="Wingdings" pitchFamily="2" charset="2"/>
                        <a:buNone/>
                        <a:tabLst/>
                        <a:defRPr/>
                      </a:pPr>
                      <a:r>
                        <a:rPr kumimoji="0" lang="en-US" sz="1200" b="0" i="0" u="none" strike="noStrike" kern="1200" cap="none" spc="0" normalizeH="0" baseline="0">
                          <a:ln>
                            <a:noFill/>
                          </a:ln>
                          <a:solidFill>
                            <a:prstClr val="black"/>
                          </a:solidFill>
                          <a:effectLst/>
                          <a:uLnTx/>
                          <a:uFillTx/>
                          <a:latin typeface="Franklin Gothic Book (Body)"/>
                          <a:ea typeface="+mn-ea"/>
                          <a:cs typeface="+mn-cs"/>
                        </a:rPr>
                        <a:t>Construction Services</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kumimoji="0" lang="en-US" sz="1200" b="0" i="0" u="none" strike="noStrike" kern="1200" cap="none" spc="0" normalizeH="0" baseline="0">
                          <a:ln>
                            <a:noFill/>
                          </a:ln>
                          <a:solidFill>
                            <a:prstClr val="black"/>
                          </a:solidFill>
                          <a:effectLst/>
                          <a:uLnTx/>
                          <a:uFillTx/>
                          <a:latin typeface="Franklin Gothic Book (Body)"/>
                          <a:ea typeface="+mn-ea"/>
                          <a:cs typeface="+mn-cs"/>
                        </a:rPr>
                        <a:t>Carpenters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6713992"/>
                  </a:ext>
                </a:extLst>
              </a:tr>
              <a:tr h="200025">
                <a:tc>
                  <a:txBody>
                    <a:bodyPr/>
                    <a:lstStyle/>
                    <a:p>
                      <a:pPr marL="0" marR="0" lvl="0" indent="0" algn="ctr" defTabSz="914400" rtl="0" eaLnBrk="1" fontAlgn="auto" latinLnBrk="0" hangingPunct="1">
                        <a:lnSpc>
                          <a:spcPct val="100000"/>
                        </a:lnSpc>
                        <a:spcBef>
                          <a:spcPts val="0"/>
                        </a:spcBef>
                        <a:spcAft>
                          <a:spcPts val="800"/>
                        </a:spcAft>
                        <a:buClr>
                          <a:srgbClr val="70AD47"/>
                        </a:buClr>
                        <a:buSzTx/>
                        <a:buFont typeface="Wingdings" pitchFamily="2" charset="2"/>
                        <a:buNone/>
                        <a:tabLst/>
                        <a:defRPr/>
                      </a:pPr>
                      <a:r>
                        <a:rPr kumimoji="0" lang="en-US" sz="1200" b="0" i="0" u="none" strike="noStrike" kern="1200" cap="none" spc="0" normalizeH="0" baseline="0">
                          <a:ln>
                            <a:noFill/>
                          </a:ln>
                          <a:solidFill>
                            <a:prstClr val="black"/>
                          </a:solidFill>
                          <a:effectLst/>
                          <a:uLnTx/>
                          <a:uFillTx/>
                          <a:latin typeface="Franklin Gothic Book (Body)"/>
                          <a:ea typeface="+mn-ea"/>
                          <a:cs typeface="+mn-cs"/>
                        </a:rPr>
                        <a:t>Crane Equipment and Services</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kumimoji="0" lang="en-US" sz="1200" b="0" i="0" u="none" strike="noStrike" kern="1200" cap="none" spc="0" normalizeH="0" baseline="0">
                          <a:ln>
                            <a:noFill/>
                          </a:ln>
                          <a:solidFill>
                            <a:prstClr val="black"/>
                          </a:solidFill>
                          <a:effectLst/>
                          <a:uLnTx/>
                          <a:uFillTx/>
                          <a:latin typeface="Franklin Gothic Book (Body)"/>
                          <a:ea typeface="+mn-ea"/>
                          <a:cs typeface="+mn-cs"/>
                        </a:rPr>
                        <a:t>Electricians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440833964"/>
                  </a:ext>
                </a:extLst>
              </a:tr>
              <a:tr h="200025">
                <a:tc>
                  <a:txBody>
                    <a:bodyPr/>
                    <a:lstStyle/>
                    <a:p>
                      <a:pPr marL="0" marR="0" lvl="0" indent="0" algn="ctr" defTabSz="914400" rtl="0" eaLnBrk="1" fontAlgn="auto" latinLnBrk="0" hangingPunct="1">
                        <a:lnSpc>
                          <a:spcPct val="100000"/>
                        </a:lnSpc>
                        <a:spcBef>
                          <a:spcPts val="0"/>
                        </a:spcBef>
                        <a:spcAft>
                          <a:spcPts val="800"/>
                        </a:spcAft>
                        <a:buClr>
                          <a:srgbClr val="70AD47"/>
                        </a:buClr>
                        <a:buSzTx/>
                        <a:buFont typeface="Wingdings" pitchFamily="2" charset="2"/>
                        <a:buNone/>
                        <a:tabLst/>
                        <a:defRPr/>
                      </a:pPr>
                      <a:r>
                        <a:rPr kumimoji="0" lang="en-US" sz="1200" b="0" i="0" u="none" strike="noStrike" kern="1200" cap="none" spc="0" normalizeH="0" baseline="0">
                          <a:ln>
                            <a:noFill/>
                          </a:ln>
                          <a:solidFill>
                            <a:prstClr val="black"/>
                          </a:solidFill>
                          <a:effectLst/>
                          <a:uLnTx/>
                          <a:uFillTx/>
                          <a:latin typeface="Franklin Gothic Book (Body)"/>
                          <a:ea typeface="+mn-ea"/>
                          <a:cs typeface="+mn-cs"/>
                        </a:rPr>
                        <a:t>Electrical Construction and Installation, Maintenance Services</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kumimoji="0" lang="en-US" sz="1200" b="0" i="0" u="none" strike="noStrike" kern="1200" cap="none" spc="0" normalizeH="0" baseline="0">
                          <a:ln>
                            <a:noFill/>
                          </a:ln>
                          <a:solidFill>
                            <a:prstClr val="black"/>
                          </a:solidFill>
                          <a:effectLst/>
                          <a:uLnTx/>
                          <a:uFillTx/>
                          <a:latin typeface="Franklin Gothic Book (Body)"/>
                          <a:ea typeface="+mn-ea"/>
                          <a:cs typeface="+mn-cs"/>
                        </a:rPr>
                        <a:t>Insulators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6126640"/>
                  </a:ext>
                </a:extLst>
              </a:tr>
              <a:tr h="200025">
                <a:tc>
                  <a:txBody>
                    <a:bodyPr/>
                    <a:lstStyle/>
                    <a:p>
                      <a:pPr marL="0" marR="0" lvl="0" indent="0" algn="ctr" defTabSz="914400" rtl="0" eaLnBrk="1" fontAlgn="auto" latinLnBrk="0" hangingPunct="1">
                        <a:lnSpc>
                          <a:spcPct val="100000"/>
                        </a:lnSpc>
                        <a:spcBef>
                          <a:spcPts val="0"/>
                        </a:spcBef>
                        <a:spcAft>
                          <a:spcPts val="800"/>
                        </a:spcAft>
                        <a:buClr>
                          <a:srgbClr val="70AD47"/>
                        </a:buClr>
                        <a:buSzTx/>
                        <a:buFont typeface="Wingdings" pitchFamily="2" charset="2"/>
                        <a:buNone/>
                        <a:tabLst/>
                        <a:defRPr/>
                      </a:pPr>
                      <a:r>
                        <a:rPr kumimoji="0" lang="en-US" sz="1200" b="0" i="0" u="none" strike="noStrike" kern="1200" cap="none" spc="0" normalizeH="0" baseline="0">
                          <a:ln>
                            <a:noFill/>
                          </a:ln>
                          <a:solidFill>
                            <a:prstClr val="black"/>
                          </a:solidFill>
                          <a:effectLst/>
                          <a:uLnTx/>
                          <a:uFillTx/>
                          <a:latin typeface="Franklin Gothic Book (Body)"/>
                          <a:ea typeface="+mn-ea"/>
                          <a:cs typeface="+mn-cs"/>
                        </a:rPr>
                        <a:t>Excavating and Dirtwork Services</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kumimoji="0" lang="en-US" sz="1200" b="0" i="0" u="none" strike="noStrike" kern="1200" cap="none" spc="0" normalizeH="0" baseline="0">
                          <a:ln>
                            <a:noFill/>
                          </a:ln>
                          <a:solidFill>
                            <a:prstClr val="black"/>
                          </a:solidFill>
                          <a:effectLst/>
                          <a:uLnTx/>
                          <a:uFillTx/>
                          <a:latin typeface="Franklin Gothic Book (Body)"/>
                          <a:ea typeface="+mn-ea"/>
                          <a:cs typeface="+mn-cs"/>
                        </a:rPr>
                        <a:t>Iron Workers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17255277"/>
                  </a:ext>
                </a:extLst>
              </a:tr>
              <a:tr h="200025">
                <a:tc>
                  <a:txBody>
                    <a:bodyPr/>
                    <a:lstStyle/>
                    <a:p>
                      <a:pPr marL="0" marR="0" lvl="0" indent="0" algn="ctr" defTabSz="914400" rtl="0" eaLnBrk="1" fontAlgn="auto" latinLnBrk="0" hangingPunct="1">
                        <a:lnSpc>
                          <a:spcPct val="100000"/>
                        </a:lnSpc>
                        <a:spcBef>
                          <a:spcPts val="0"/>
                        </a:spcBef>
                        <a:spcAft>
                          <a:spcPts val="800"/>
                        </a:spcAft>
                        <a:buClr>
                          <a:srgbClr val="70AD47"/>
                        </a:buClr>
                        <a:buSzTx/>
                        <a:buFont typeface="Wingdings" pitchFamily="2" charset="2"/>
                        <a:buNone/>
                        <a:tabLst/>
                        <a:defRPr/>
                      </a:pPr>
                      <a:r>
                        <a:rPr kumimoji="0" lang="en-US" sz="1200" b="0" i="0" u="none" strike="noStrike" kern="1200" cap="none" spc="0" normalizeH="0" baseline="0">
                          <a:ln>
                            <a:noFill/>
                          </a:ln>
                          <a:solidFill>
                            <a:prstClr val="black"/>
                          </a:solidFill>
                          <a:effectLst/>
                          <a:uLnTx/>
                          <a:uFillTx/>
                          <a:latin typeface="Franklin Gothic Book (Body)"/>
                          <a:ea typeface="+mn-ea"/>
                          <a:cs typeface="+mn-cs"/>
                        </a:rPr>
                        <a:t>Hydrovac Services</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kumimoji="0" lang="en-US" sz="1200" b="0" i="0" u="none" strike="noStrike" kern="1200" cap="none" spc="0" normalizeH="0" baseline="0">
                          <a:ln>
                            <a:noFill/>
                          </a:ln>
                          <a:solidFill>
                            <a:prstClr val="black"/>
                          </a:solidFill>
                          <a:effectLst/>
                          <a:uLnTx/>
                          <a:uFillTx/>
                          <a:latin typeface="Franklin Gothic Book (Body)"/>
                          <a:ea typeface="+mn-ea"/>
                          <a:cs typeface="+mn-cs"/>
                        </a:rPr>
                        <a:t>Laborers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2642362"/>
                  </a:ext>
                </a:extLst>
              </a:tr>
              <a:tr h="200025">
                <a:tc>
                  <a:txBody>
                    <a:bodyPr/>
                    <a:lstStyle/>
                    <a:p>
                      <a:pPr marL="0" marR="0" lvl="0" indent="0" algn="ctr" defTabSz="914400" rtl="0" eaLnBrk="1" fontAlgn="auto" latinLnBrk="0" hangingPunct="1">
                        <a:lnSpc>
                          <a:spcPct val="100000"/>
                        </a:lnSpc>
                        <a:spcBef>
                          <a:spcPts val="0"/>
                        </a:spcBef>
                        <a:spcAft>
                          <a:spcPts val="800"/>
                        </a:spcAft>
                        <a:buClr>
                          <a:srgbClr val="70AD47"/>
                        </a:buClr>
                        <a:buSzTx/>
                        <a:buFont typeface="Wingdings" pitchFamily="2" charset="2"/>
                        <a:buNone/>
                        <a:tabLst/>
                        <a:defRPr/>
                      </a:pPr>
                      <a:r>
                        <a:rPr kumimoji="0" lang="en-US" sz="1200" b="0" i="0" u="none" strike="noStrike" kern="1200" cap="none" spc="0" normalizeH="0" baseline="0">
                          <a:ln>
                            <a:noFill/>
                          </a:ln>
                          <a:solidFill>
                            <a:prstClr val="black"/>
                          </a:solidFill>
                          <a:effectLst/>
                          <a:uLnTx/>
                          <a:uFillTx/>
                          <a:latin typeface="Franklin Gothic Book (Body)"/>
                          <a:ea typeface="+mn-ea"/>
                          <a:cs typeface="+mn-cs"/>
                        </a:rPr>
                        <a:t>Maintenance Repair and Operating Supplies</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kumimoji="0" lang="en-US" sz="1200" b="0" i="0" u="none" strike="noStrike" kern="1200" cap="none" spc="0" normalizeH="0" baseline="0">
                          <a:ln>
                            <a:noFill/>
                          </a:ln>
                          <a:solidFill>
                            <a:prstClr val="black"/>
                          </a:solidFill>
                          <a:effectLst/>
                          <a:uLnTx/>
                          <a:uFillTx/>
                          <a:latin typeface="Franklin Gothic Book (Body)"/>
                          <a:ea typeface="+mn-ea"/>
                          <a:cs typeface="+mn-cs"/>
                        </a:rPr>
                        <a:t>Masons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05919211"/>
                  </a:ext>
                </a:extLst>
              </a:tr>
              <a:tr h="200025">
                <a:tc>
                  <a:txBody>
                    <a:bodyPr/>
                    <a:lstStyle/>
                    <a:p>
                      <a:pPr marL="0" marR="0" lvl="0" indent="0" algn="ctr" defTabSz="914400" rtl="0" eaLnBrk="1" fontAlgn="auto" latinLnBrk="0" hangingPunct="1">
                        <a:lnSpc>
                          <a:spcPct val="100000"/>
                        </a:lnSpc>
                        <a:spcBef>
                          <a:spcPts val="0"/>
                        </a:spcBef>
                        <a:spcAft>
                          <a:spcPts val="800"/>
                        </a:spcAft>
                        <a:buClr>
                          <a:srgbClr val="70AD47"/>
                        </a:buClr>
                        <a:buSzTx/>
                        <a:buFont typeface="Wingdings" pitchFamily="2" charset="2"/>
                        <a:buNone/>
                        <a:tabLst/>
                        <a:defRPr/>
                      </a:pPr>
                      <a:r>
                        <a:rPr kumimoji="0" lang="en-US" sz="1200" b="0" i="0" u="none" strike="noStrike" kern="1200" cap="none" spc="0" normalizeH="0" baseline="0">
                          <a:ln>
                            <a:noFill/>
                          </a:ln>
                          <a:solidFill>
                            <a:prstClr val="black"/>
                          </a:solidFill>
                          <a:effectLst/>
                          <a:uLnTx/>
                          <a:uFillTx/>
                          <a:latin typeface="Franklin Gothic Book (Body)"/>
                          <a:ea typeface="+mn-ea"/>
                          <a:cs typeface="+mn-cs"/>
                        </a:rPr>
                        <a:t>Mechanical Construction and Installation, Maintenance Services</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kumimoji="0" lang="en-US" sz="1200" b="0" i="0" u="none" strike="noStrike" kern="1200" cap="none" spc="0" normalizeH="0" baseline="0">
                          <a:ln>
                            <a:noFill/>
                          </a:ln>
                          <a:solidFill>
                            <a:prstClr val="black"/>
                          </a:solidFill>
                          <a:effectLst/>
                          <a:uLnTx/>
                          <a:uFillTx/>
                          <a:latin typeface="Franklin Gothic Book (Body)"/>
                          <a:ea typeface="+mn-ea"/>
                          <a:cs typeface="+mn-cs"/>
                        </a:rPr>
                        <a:t>Operators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3796154"/>
                  </a:ext>
                </a:extLst>
              </a:tr>
              <a:tr h="200025">
                <a:tc>
                  <a:txBody>
                    <a:bodyPr/>
                    <a:lstStyle/>
                    <a:p>
                      <a:pPr marL="0" marR="0" lvl="0" indent="0" algn="ctr" defTabSz="914400" rtl="0" eaLnBrk="1" fontAlgn="auto" latinLnBrk="0" hangingPunct="1">
                        <a:lnSpc>
                          <a:spcPct val="100000"/>
                        </a:lnSpc>
                        <a:spcBef>
                          <a:spcPts val="0"/>
                        </a:spcBef>
                        <a:spcAft>
                          <a:spcPts val="800"/>
                        </a:spcAft>
                        <a:buClr>
                          <a:srgbClr val="70AD47"/>
                        </a:buClr>
                        <a:buSzTx/>
                        <a:buFont typeface="Wingdings" pitchFamily="2" charset="2"/>
                        <a:buNone/>
                        <a:tabLst/>
                        <a:defRPr/>
                      </a:pPr>
                      <a:r>
                        <a:rPr kumimoji="0" lang="en-US" sz="1200" b="0" i="0" u="none" strike="noStrike" kern="1200" cap="none" spc="0" normalizeH="0" baseline="0">
                          <a:ln>
                            <a:noFill/>
                          </a:ln>
                          <a:solidFill>
                            <a:prstClr val="black"/>
                          </a:solidFill>
                          <a:effectLst/>
                          <a:uLnTx/>
                          <a:uFillTx/>
                          <a:latin typeface="Franklin Gothic Book (Body)"/>
                          <a:ea typeface="+mn-ea"/>
                          <a:cs typeface="+mn-cs"/>
                        </a:rPr>
                        <a:t>Pipeline Installation Services</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kumimoji="0" lang="en-US" sz="1200" b="0" i="0" u="none" strike="noStrike" kern="1200" cap="none" spc="0" normalizeH="0" baseline="0">
                          <a:ln>
                            <a:noFill/>
                          </a:ln>
                          <a:solidFill>
                            <a:prstClr val="black"/>
                          </a:solidFill>
                          <a:effectLst/>
                          <a:uLnTx/>
                          <a:uFillTx/>
                          <a:latin typeface="Franklin Gothic Book (Body)"/>
                          <a:ea typeface="+mn-ea"/>
                          <a:cs typeface="+mn-cs"/>
                        </a:rPr>
                        <a:t>Painters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78787309"/>
                  </a:ext>
                </a:extLst>
              </a:tr>
              <a:tr h="200025">
                <a:tc>
                  <a:txBody>
                    <a:bodyPr/>
                    <a:lstStyle/>
                    <a:p>
                      <a:pPr marL="0" marR="0" lvl="0" indent="0" algn="ctr" defTabSz="914400" rtl="0" eaLnBrk="1" fontAlgn="auto" latinLnBrk="0" hangingPunct="1">
                        <a:lnSpc>
                          <a:spcPct val="100000"/>
                        </a:lnSpc>
                        <a:spcBef>
                          <a:spcPts val="0"/>
                        </a:spcBef>
                        <a:spcAft>
                          <a:spcPts val="800"/>
                        </a:spcAft>
                        <a:buClr>
                          <a:srgbClr val="70AD47"/>
                        </a:buClr>
                        <a:buSzTx/>
                        <a:buFont typeface="Wingdings" pitchFamily="2" charset="2"/>
                        <a:buNone/>
                        <a:tabLst/>
                        <a:defRPr/>
                      </a:pPr>
                      <a:r>
                        <a:rPr kumimoji="0" lang="en-US" sz="1200" b="0" i="0" u="none" strike="noStrike" kern="1200" cap="none" spc="0" normalizeH="0" baseline="0">
                          <a:ln>
                            <a:noFill/>
                          </a:ln>
                          <a:solidFill>
                            <a:prstClr val="black"/>
                          </a:solidFill>
                          <a:effectLst/>
                          <a:uLnTx/>
                          <a:uFillTx/>
                          <a:latin typeface="Franklin Gothic Book (Body)"/>
                          <a:ea typeface="+mn-ea"/>
                          <a:cs typeface="+mn-cs"/>
                        </a:rPr>
                        <a:t>Rotating Equipment</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kumimoji="0" lang="en-US" sz="1200" b="0" i="0" u="none" strike="noStrike" kern="1200" cap="none" spc="0" normalizeH="0" baseline="0">
                          <a:ln>
                            <a:noFill/>
                          </a:ln>
                          <a:solidFill>
                            <a:prstClr val="black"/>
                          </a:solidFill>
                          <a:effectLst/>
                          <a:uLnTx/>
                          <a:uFillTx/>
                          <a:latin typeface="Franklin Gothic Book (Body)"/>
                          <a:ea typeface="+mn-ea"/>
                          <a:cs typeface="+mn-cs"/>
                        </a:rPr>
                        <a:t>Pipefitters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9183497"/>
                  </a:ext>
                </a:extLst>
              </a:tr>
              <a:tr h="200025">
                <a:tc>
                  <a:txBody>
                    <a:bodyPr/>
                    <a:lstStyle/>
                    <a:p>
                      <a:pPr marL="0" marR="0" lvl="0" indent="0" algn="ctr" defTabSz="914400" rtl="0" eaLnBrk="1" fontAlgn="auto" latinLnBrk="0" hangingPunct="1">
                        <a:lnSpc>
                          <a:spcPct val="100000"/>
                        </a:lnSpc>
                        <a:spcBef>
                          <a:spcPts val="0"/>
                        </a:spcBef>
                        <a:spcAft>
                          <a:spcPts val="800"/>
                        </a:spcAft>
                        <a:buClr>
                          <a:srgbClr val="70AD47"/>
                        </a:buClr>
                        <a:buSzTx/>
                        <a:buFont typeface="Wingdings" pitchFamily="2" charset="2"/>
                        <a:buNone/>
                        <a:tabLst/>
                        <a:defRPr/>
                      </a:pPr>
                      <a:r>
                        <a:rPr kumimoji="0" lang="en-US" sz="1200" b="0" i="0" u="none" strike="noStrike" kern="1200" cap="none" spc="0" normalizeH="0" baseline="0">
                          <a:ln>
                            <a:noFill/>
                          </a:ln>
                          <a:solidFill>
                            <a:prstClr val="black"/>
                          </a:solidFill>
                          <a:effectLst/>
                          <a:uLnTx/>
                          <a:uFillTx/>
                          <a:latin typeface="Franklin Gothic Book (Body)"/>
                          <a:ea typeface="+mn-ea"/>
                          <a:cs typeface="+mn-cs"/>
                        </a:rPr>
                        <a:t>Sandblasting, Coating, Painting and Associated Services</a:t>
                      </a: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spcBef>
                          <a:spcPts val="0"/>
                        </a:spcBef>
                        <a:spcAft>
                          <a:spcPts val="0"/>
                        </a:spcAft>
                      </a:pPr>
                      <a:r>
                        <a:rPr kumimoji="0" lang="en-US" sz="1200" b="0" i="0" u="none" strike="noStrike" kern="1200" cap="none" spc="0" normalizeH="0" baseline="0">
                          <a:ln>
                            <a:noFill/>
                          </a:ln>
                          <a:solidFill>
                            <a:prstClr val="black"/>
                          </a:solidFill>
                          <a:effectLst/>
                          <a:uLnTx/>
                          <a:uFillTx/>
                          <a:latin typeface="Franklin Gothic Book (Body)"/>
                          <a:ea typeface="+mn-ea"/>
                          <a:cs typeface="+mn-cs"/>
                        </a:rPr>
                        <a:t>Teamsters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95597663"/>
                  </a:ext>
                </a:extLst>
              </a:tr>
            </a:tbl>
          </a:graphicData>
        </a:graphic>
      </p:graphicFrame>
      <p:sp>
        <p:nvSpPr>
          <p:cNvPr id="8" name="Rectangle 7">
            <a:extLst>
              <a:ext uri="{FF2B5EF4-FFF2-40B4-BE49-F238E27FC236}">
                <a16:creationId xmlns:a16="http://schemas.microsoft.com/office/drawing/2014/main" id="{BEC853A0-D416-5502-31C2-1DD01809D3CA}"/>
              </a:ext>
            </a:extLst>
          </p:cNvPr>
          <p:cNvSpPr/>
          <p:nvPr/>
        </p:nvSpPr>
        <p:spPr>
          <a:xfrm>
            <a:off x="4578858" y="3490090"/>
            <a:ext cx="6871597" cy="511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Franklin Gothic Demi" panose="020B0703020102020204" pitchFamily="34" charset="0"/>
                <a:ea typeface="+mn-ea"/>
                <a:cs typeface="+mn-cs"/>
              </a:rPr>
              <a:t>PLA Contractor Workload</a:t>
            </a:r>
          </a:p>
        </p:txBody>
      </p:sp>
      <p:sp>
        <p:nvSpPr>
          <p:cNvPr id="9" name="TextBox 8">
            <a:extLst>
              <a:ext uri="{FF2B5EF4-FFF2-40B4-BE49-F238E27FC236}">
                <a16:creationId xmlns:a16="http://schemas.microsoft.com/office/drawing/2014/main" id="{47F9B222-F727-5A37-FE75-2774D2C38045}"/>
              </a:ext>
            </a:extLst>
          </p:cNvPr>
          <p:cNvSpPr txBox="1"/>
          <p:nvPr/>
        </p:nvSpPr>
        <p:spPr>
          <a:xfrm>
            <a:off x="190848" y="357113"/>
            <a:ext cx="7949105" cy="3080290"/>
          </a:xfrm>
          <a:prstGeom prst="rect">
            <a:avLst/>
          </a:prstGeom>
          <a:noFill/>
          <a:ln>
            <a:noFill/>
          </a:ln>
        </p:spPr>
        <p:txBody>
          <a:bodyPr wrap="square" rIns="91440">
            <a:noAutofit/>
          </a:bodyPr>
          <a:lstStyle/>
          <a:p>
            <a:pPr marR="0" lvl="2" algn="just" defTabSz="914400" rtl="0" eaLnBrk="1" fontAlgn="auto" latinLnBrk="0" hangingPunct="1">
              <a:lnSpc>
                <a:spcPct val="100000"/>
              </a:lnSpc>
              <a:spcBef>
                <a:spcPts val="0"/>
              </a:spcBef>
              <a:spcAft>
                <a:spcPts val="800"/>
              </a:spcAft>
              <a:buClr>
                <a:srgbClr val="70AD47"/>
              </a:buClr>
              <a:buSzTx/>
              <a:tabLst/>
              <a:defRPr/>
            </a:pPr>
            <a:endParaRPr kumimoji="0" lang="en-US" sz="1200" b="0" i="0" u="none" strike="noStrike" kern="1200" cap="none" spc="0" normalizeH="0" baseline="0" noProof="0">
              <a:ln>
                <a:noFill/>
              </a:ln>
              <a:solidFill>
                <a:prstClr val="black"/>
              </a:solidFill>
              <a:effectLst/>
              <a:uLnTx/>
              <a:uFillTx/>
              <a:latin typeface="Franklin Gothic Book (Body)"/>
              <a:ea typeface="+mn-ea"/>
              <a:cs typeface="+mn-cs"/>
            </a:endParaRPr>
          </a:p>
          <a:p>
            <a:pPr marL="171450" marR="0" lvl="0" indent="-171450" algn="just"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lang="en-US" sz="1200" i="1">
                <a:solidFill>
                  <a:srgbClr val="70AD47"/>
                </a:solidFill>
                <a:latin typeface="Franklin Gothic Demi" panose="020B0703020102020204" pitchFamily="34" charset="0"/>
              </a:rPr>
              <a:t>CRC Has the Lowest Carbon Intensity Oil &amp; Natural Gas Resources in the U.S</a:t>
            </a:r>
            <a:r>
              <a:rPr lang="en-US" sz="1200" i="1" baseline="30000">
                <a:solidFill>
                  <a:srgbClr val="70AD47"/>
                </a:solidFill>
                <a:latin typeface="Franklin Gothic Demi" panose="020B0703020102020204" pitchFamily="34" charset="0"/>
              </a:rPr>
              <a:t>.1:</a:t>
            </a:r>
            <a:r>
              <a:rPr lang="en-US" sz="1200" i="1">
                <a:solidFill>
                  <a:srgbClr val="70AD47"/>
                </a:solidFill>
                <a:latin typeface="Franklin Gothic Demi" panose="020B0703020102020204" pitchFamily="34" charset="0"/>
              </a:rPr>
              <a:t> </a:t>
            </a:r>
            <a:r>
              <a:rPr lang="en-US" sz="1200">
                <a:solidFill>
                  <a:prstClr val="black"/>
                </a:solidFill>
                <a:latin typeface="Franklin Gothic Book (Body)"/>
              </a:rPr>
              <a:t>unlike imported energy, CRC’s resources have been produced under the state’s world-leading safety, labor, human rights and environmental standards</a:t>
            </a:r>
          </a:p>
          <a:p>
            <a:pPr marL="171450" marR="0" lvl="0" indent="-171450" algn="just"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lang="en-US" sz="1200" i="1">
                <a:solidFill>
                  <a:srgbClr val="70AD47"/>
                </a:solidFill>
                <a:latin typeface="Franklin Gothic Demi" panose="020B0703020102020204" pitchFamily="34" charset="0"/>
              </a:rPr>
              <a:t>CRC is Invested in California People: </a:t>
            </a:r>
            <a:r>
              <a:rPr lang="en-US" sz="1200">
                <a:solidFill>
                  <a:prstClr val="black"/>
                </a:solidFill>
                <a:latin typeface="Franklin Gothic Book (Body)"/>
              </a:rPr>
              <a:t>CRC is working with some of the largest employee unions in California (e.g. California State Building and Construction Trades Council and Locals 1309, 428, 11, 460, 250, 12 and others) and continues to support local employment     </a:t>
            </a:r>
          </a:p>
          <a:p>
            <a:pPr marL="171450" marR="0" lvl="0" indent="-171450" algn="just"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lang="en-US" sz="1200" i="1">
                <a:solidFill>
                  <a:srgbClr val="70AD47"/>
                </a:solidFill>
                <a:latin typeface="Franklin Gothic Demi" panose="020B0703020102020204" pitchFamily="34" charset="0"/>
              </a:rPr>
              <a:t>CRC is Providing Competitive Wages To The Community: </a:t>
            </a:r>
            <a:r>
              <a:rPr lang="en-US" sz="1200" i="1">
                <a:solidFill>
                  <a:prstClr val="black"/>
                </a:solidFill>
                <a:latin typeface="Franklin Gothic Book (Body)"/>
              </a:rPr>
              <a:t>O</a:t>
            </a:r>
            <a:r>
              <a:rPr lang="en-US" sz="1200">
                <a:solidFill>
                  <a:prstClr val="black"/>
                </a:solidFill>
                <a:latin typeface="Franklin Gothic Book (Body)"/>
              </a:rPr>
              <a:t>ver 4.2MM working hours billed in 2022</a:t>
            </a:r>
            <a:r>
              <a:rPr lang="en-US" sz="1200" baseline="30000">
                <a:solidFill>
                  <a:prstClr val="black"/>
                </a:solidFill>
                <a:latin typeface="Franklin Gothic Book (Body)"/>
              </a:rPr>
              <a:t>2</a:t>
            </a:r>
            <a:r>
              <a:rPr lang="en-US" sz="1200">
                <a:solidFill>
                  <a:prstClr val="black"/>
                </a:solidFill>
                <a:latin typeface="Franklin Gothic Book (Body)"/>
              </a:rPr>
              <a:t>. Many union suppliers have significant local investments in warehouses, logistics assets, heavy equipment purchased in California and other employees locally employed (accountants, safety personnel, sales and management)</a:t>
            </a:r>
          </a:p>
          <a:p>
            <a:pPr marL="171450" marR="0" lvl="0" indent="-171450" algn="just" defTabSz="914400" rtl="0" eaLnBrk="1" fontAlgn="auto" latinLnBrk="0" hangingPunct="1">
              <a:lnSpc>
                <a:spcPct val="100000"/>
              </a:lnSpc>
              <a:spcBef>
                <a:spcPts val="0"/>
              </a:spcBef>
              <a:spcAft>
                <a:spcPts val="800"/>
              </a:spcAft>
              <a:buClr>
                <a:srgbClr val="70AD47"/>
              </a:buClr>
              <a:buSzTx/>
              <a:buFont typeface="Wingdings" pitchFamily="2" charset="2"/>
              <a:buChar char="§"/>
              <a:tabLst/>
              <a:defRPr/>
            </a:pPr>
            <a:r>
              <a:rPr lang="en-US" sz="1200" i="1">
                <a:solidFill>
                  <a:srgbClr val="70AD47"/>
                </a:solidFill>
                <a:latin typeface="Franklin Gothic Demi" panose="020B0703020102020204" pitchFamily="34" charset="0"/>
              </a:rPr>
              <a:t>CRC’s Carbon Capture &amp; Storage(CCS) Strategy Drives Higher Wages and Energy Transition Job Opportunities in California: </a:t>
            </a:r>
            <a:r>
              <a:rPr lang="en-US" sz="1200">
                <a:latin typeface="Franklin Gothic Book (Body)"/>
              </a:rPr>
              <a:t>CRC expects to add high-paying jobs by developing CCS opportunities as a result of Inflation Reduction Act (45Q)</a:t>
            </a:r>
            <a:r>
              <a:rPr lang="en-US" sz="1200" baseline="30000">
                <a:latin typeface="Franklin Gothic Book (Body)"/>
              </a:rPr>
              <a:t>3. </a:t>
            </a:r>
            <a:r>
              <a:rPr lang="en-US" sz="1200">
                <a:latin typeface="Franklin Gothic Book (Body)"/>
              </a:rPr>
              <a:t>The prevailing wage and apprenticeship requirements are focused on making sure that projects provide well-paying jobs and training opportunities</a:t>
            </a:r>
          </a:p>
        </p:txBody>
      </p:sp>
      <p:cxnSp>
        <p:nvCxnSpPr>
          <p:cNvPr id="4" name="Straight Connector 3">
            <a:extLst>
              <a:ext uri="{FF2B5EF4-FFF2-40B4-BE49-F238E27FC236}">
                <a16:creationId xmlns:a16="http://schemas.microsoft.com/office/drawing/2014/main" id="{B1D8A30B-52F8-C75A-B229-CB61188D0A73}"/>
              </a:ext>
            </a:extLst>
          </p:cNvPr>
          <p:cNvCxnSpPr>
            <a:cxnSpLocks/>
          </p:cNvCxnSpPr>
          <p:nvPr/>
        </p:nvCxnSpPr>
        <p:spPr>
          <a:xfrm>
            <a:off x="4027416" y="4222376"/>
            <a:ext cx="0" cy="213397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5F0321B-1877-33F5-8784-7291DC544F5D}"/>
              </a:ext>
            </a:extLst>
          </p:cNvPr>
          <p:cNvSpPr/>
          <p:nvPr/>
        </p:nvSpPr>
        <p:spPr>
          <a:xfrm>
            <a:off x="8390965" y="1710589"/>
            <a:ext cx="3515989" cy="1059116"/>
          </a:xfrm>
          <a:prstGeom prst="rect">
            <a:avLst/>
          </a:prstGeom>
          <a:noFill/>
          <a:ln w="12700" cap="flat" cmpd="sng" algn="ctr">
            <a:noFill/>
            <a:prstDash val="solid"/>
            <a:miter lim="800000"/>
          </a:ln>
          <a:effectLst/>
        </p:spPr>
        <p:txBody>
          <a:bodyPr rtlCol="0" anchor="ctr" anchorCtr="0"/>
          <a:lstStyle/>
          <a:p>
            <a:pPr marL="0" marR="0" lvl="0" indent="-22860" algn="r" defTabSz="685783" rtl="0" eaLnBrk="1" fontAlgn="auto" latinLnBrk="0" hangingPunct="1">
              <a:spcBef>
                <a:spcPts val="0"/>
              </a:spcBef>
              <a:spcAft>
                <a:spcPts val="600"/>
              </a:spcAft>
              <a:buClr>
                <a:srgbClr val="00B050"/>
              </a:buClr>
              <a:buSzTx/>
              <a:buFontTx/>
              <a:buNone/>
              <a:tabLst/>
              <a:defRPr/>
            </a:pPr>
            <a:r>
              <a:rPr lang="en-US" sz="2400" b="1" i="1">
                <a:solidFill>
                  <a:prstClr val="white">
                    <a:lumMod val="50000"/>
                  </a:prstClr>
                </a:solidFill>
                <a:latin typeface="Franklin Gothic Medium" panose="020B0603020102020204"/>
              </a:rPr>
              <a:t>Throughout 2022, CRC employed </a:t>
            </a:r>
            <a:r>
              <a:rPr kumimoji="0" lang="en-US" sz="3200" b="1" i="1" u="none" strike="noStrike" kern="0" cap="none" spc="0" normalizeH="0" baseline="0" noProof="0">
                <a:ln>
                  <a:noFill/>
                </a:ln>
                <a:solidFill>
                  <a:srgbClr val="7EB559"/>
                </a:solidFill>
                <a:effectLst/>
                <a:uLnTx/>
                <a:uFillTx/>
                <a:latin typeface="+mj-lt"/>
                <a:ea typeface="+mn-ea"/>
                <a:cs typeface="+mn-cs"/>
              </a:rPr>
              <a:t>more than 2,000 </a:t>
            </a:r>
            <a:r>
              <a:rPr lang="en-US" sz="2400" b="1" i="1">
                <a:solidFill>
                  <a:prstClr val="white">
                    <a:lumMod val="50000"/>
                  </a:prstClr>
                </a:solidFill>
                <a:latin typeface="Franklin Gothic Medium" panose="020B0603020102020204"/>
              </a:rPr>
              <a:t>contractors</a:t>
            </a:r>
            <a:r>
              <a:rPr lang="en-US" sz="2400" b="1" i="1" baseline="30000">
                <a:solidFill>
                  <a:prstClr val="white">
                    <a:lumMod val="50000"/>
                  </a:prstClr>
                </a:solidFill>
                <a:latin typeface="Franklin Gothic Medium" panose="020B0603020102020204"/>
              </a:rPr>
              <a:t>4</a:t>
            </a:r>
            <a:r>
              <a:rPr lang="en-US" sz="2400" b="1" i="1">
                <a:solidFill>
                  <a:prstClr val="white">
                    <a:lumMod val="50000"/>
                  </a:prstClr>
                </a:solidFill>
                <a:latin typeface="Franklin Gothic Medium" panose="020B0603020102020204"/>
              </a:rPr>
              <a:t> </a:t>
            </a:r>
          </a:p>
          <a:p>
            <a:pPr marL="0" marR="0" lvl="0" indent="-22860" algn="r" defTabSz="685783" rtl="0" eaLnBrk="1" fontAlgn="auto" latinLnBrk="0" hangingPunct="1">
              <a:spcBef>
                <a:spcPts val="0"/>
              </a:spcBef>
              <a:spcAft>
                <a:spcPts val="600"/>
              </a:spcAft>
              <a:buClr>
                <a:srgbClr val="00B050"/>
              </a:buClr>
              <a:buSzTx/>
              <a:buFontTx/>
              <a:buNone/>
              <a:tabLst/>
              <a:defRPr/>
            </a:pPr>
            <a:endParaRPr kumimoji="0" lang="en-US" sz="3200" b="1" i="1" u="none" strike="noStrike" kern="1200" cap="none" spc="0" normalizeH="0" baseline="0" noProof="0">
              <a:ln>
                <a:noFill/>
              </a:ln>
              <a:solidFill>
                <a:srgbClr val="7EB559"/>
              </a:solidFill>
              <a:effectLst/>
              <a:uLnTx/>
              <a:uFillTx/>
              <a:latin typeface="+mj-lt"/>
              <a:ea typeface="+mn-ea"/>
              <a:cs typeface="+mn-cs"/>
            </a:endParaRPr>
          </a:p>
        </p:txBody>
      </p:sp>
      <p:sp>
        <p:nvSpPr>
          <p:cNvPr id="11" name="TextBox 10">
            <a:extLst>
              <a:ext uri="{FF2B5EF4-FFF2-40B4-BE49-F238E27FC236}">
                <a16:creationId xmlns:a16="http://schemas.microsoft.com/office/drawing/2014/main" id="{C0A4AA8D-D3A1-4531-DE0D-070F57BE15CF}"/>
              </a:ext>
            </a:extLst>
          </p:cNvPr>
          <p:cNvSpPr txBox="1"/>
          <p:nvPr/>
        </p:nvSpPr>
        <p:spPr>
          <a:xfrm>
            <a:off x="859475" y="6501768"/>
            <a:ext cx="10828261" cy="200055"/>
          </a:xfrm>
          <a:prstGeom prst="rect">
            <a:avLst/>
          </a:prstGeom>
          <a:noFill/>
        </p:spPr>
        <p:txBody>
          <a:bodyPr wrap="square" rtlCol="0">
            <a:spAutoFit/>
          </a:bodyPr>
          <a:lstStyle/>
          <a:p>
            <a:r>
              <a:rPr lang="en-US" sz="700"/>
              <a:t>(1) Source: CATF. (2) Internal data. (3) Source: State of California. (4) Based on the assumption of an 8-hour day, 52-week year and 4.29MM billed hours in 2022.   </a:t>
            </a:r>
          </a:p>
        </p:txBody>
      </p:sp>
      <p:sp>
        <p:nvSpPr>
          <p:cNvPr id="12" name="Slide Number Placeholder 12">
            <a:extLst>
              <a:ext uri="{FF2B5EF4-FFF2-40B4-BE49-F238E27FC236}">
                <a16:creationId xmlns:a16="http://schemas.microsoft.com/office/drawing/2014/main" id="{3ACB5C77-6580-6440-42D4-A8C31FBC88AE}"/>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5</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 name="Rectangle 1">
            <a:extLst>
              <a:ext uri="{FF2B5EF4-FFF2-40B4-BE49-F238E27FC236}">
                <a16:creationId xmlns:a16="http://schemas.microsoft.com/office/drawing/2014/main" id="{16726943-63C8-9F0F-4631-594ABCAFA647}"/>
              </a:ext>
            </a:extLst>
          </p:cNvPr>
          <p:cNvSpPr/>
          <p:nvPr/>
        </p:nvSpPr>
        <p:spPr>
          <a:xfrm>
            <a:off x="8390965" y="1093694"/>
            <a:ext cx="3608036" cy="1676012"/>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68E6EA2-A552-CCF1-EF2B-E8E1A5BF0B5F}"/>
              </a:ext>
            </a:extLst>
          </p:cNvPr>
          <p:cNvGrpSpPr/>
          <p:nvPr/>
        </p:nvGrpSpPr>
        <p:grpSpPr>
          <a:xfrm>
            <a:off x="8221220" y="1331431"/>
            <a:ext cx="339489" cy="311361"/>
            <a:chOff x="9045321" y="4881740"/>
            <a:chExt cx="309221" cy="311361"/>
          </a:xfrm>
        </p:grpSpPr>
        <p:sp>
          <p:nvSpPr>
            <p:cNvPr id="15" name="Pentagon 28">
              <a:extLst>
                <a:ext uri="{FF2B5EF4-FFF2-40B4-BE49-F238E27FC236}">
                  <a16:creationId xmlns:a16="http://schemas.microsoft.com/office/drawing/2014/main" id="{E9FB7336-A260-FDEB-F13F-E1A173B1C5FA}"/>
                </a:ext>
              </a:extLst>
            </p:cNvPr>
            <p:cNvSpPr/>
            <p:nvPr/>
          </p:nvSpPr>
          <p:spPr>
            <a:xfrm>
              <a:off x="9045321" y="4881740"/>
              <a:ext cx="309221" cy="311361"/>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Calibri" panose="020F0502020204030204"/>
              </a:endParaRPr>
            </a:p>
          </p:txBody>
        </p:sp>
        <p:sp>
          <p:nvSpPr>
            <p:cNvPr id="16" name="Chevron 155">
              <a:extLst>
                <a:ext uri="{FF2B5EF4-FFF2-40B4-BE49-F238E27FC236}">
                  <a16:creationId xmlns:a16="http://schemas.microsoft.com/office/drawing/2014/main" id="{E5CA8074-4969-907E-B46D-8E5E3EF8DB41}"/>
                </a:ext>
              </a:extLst>
            </p:cNvPr>
            <p:cNvSpPr/>
            <p:nvPr/>
          </p:nvSpPr>
          <p:spPr>
            <a:xfrm>
              <a:off x="9073488" y="4948816"/>
              <a:ext cx="149916" cy="206493"/>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351">
                <a:solidFill>
                  <a:prstClr val="black"/>
                </a:solidFill>
                <a:latin typeface="Calibri" panose="020F0502020204030204"/>
              </a:endParaRPr>
            </a:p>
          </p:txBody>
        </p:sp>
        <p:sp>
          <p:nvSpPr>
            <p:cNvPr id="17" name="Chevron 156">
              <a:extLst>
                <a:ext uri="{FF2B5EF4-FFF2-40B4-BE49-F238E27FC236}">
                  <a16:creationId xmlns:a16="http://schemas.microsoft.com/office/drawing/2014/main" id="{7E27584D-FFED-B489-0350-D99CF7484A37}"/>
                </a:ext>
              </a:extLst>
            </p:cNvPr>
            <p:cNvSpPr/>
            <p:nvPr/>
          </p:nvSpPr>
          <p:spPr>
            <a:xfrm>
              <a:off x="9178569" y="4948816"/>
              <a:ext cx="149916" cy="206493"/>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351">
                <a:solidFill>
                  <a:prstClr val="black"/>
                </a:solidFill>
                <a:latin typeface="Calibri" panose="020F0502020204030204"/>
              </a:endParaRPr>
            </a:p>
          </p:txBody>
        </p:sp>
      </p:grpSp>
      <p:pic>
        <p:nvPicPr>
          <p:cNvPr id="18" name="Picture 1" descr="A picture containing text, clipart&#10;&#10;Description automatically generated">
            <a:extLst>
              <a:ext uri="{FF2B5EF4-FFF2-40B4-BE49-F238E27FC236}">
                <a16:creationId xmlns:a16="http://schemas.microsoft.com/office/drawing/2014/main" id="{D0E5CD93-402E-D1B9-8A2B-353AC8B8E70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28412" y="80883"/>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423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3290D12A-1B2C-4A17-A041-2FB2702F369E}"/>
              </a:ext>
            </a:extLst>
          </p:cNvPr>
          <p:cNvSpPr txBox="1">
            <a:spLocks/>
          </p:cNvSpPr>
          <p:nvPr/>
        </p:nvSpPr>
        <p:spPr>
          <a:xfrm>
            <a:off x="2735574" y="4484548"/>
            <a:ext cx="1754606" cy="891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defPPr>
              <a:defRPr lang="en-US"/>
            </a:defPPr>
            <a:lvl1pPr marR="0" lvl="0" fontAlgn="auto">
              <a:lnSpc>
                <a:spcPct val="100000"/>
              </a:lnSpc>
              <a:spcBef>
                <a:spcPts val="0"/>
              </a:spcBef>
              <a:spcAft>
                <a:spcPts val="0"/>
              </a:spcAft>
              <a:buClr>
                <a:schemeClr val="accent6">
                  <a:lumMod val="60000"/>
                  <a:lumOff val="40000"/>
                </a:schemeClr>
              </a:buClr>
              <a:buSzTx/>
              <a:tabLst/>
              <a:defRPr sz="1050">
                <a:solidFill>
                  <a:schemeClr val="tx1">
                    <a:lumMod val="65000"/>
                    <a:lumOff val="3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Submitted CTV Class VI Permit for CTV II and III </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 </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Announced </a:t>
            </a:r>
            <a:r>
              <a:rPr kumimoji="0" lang="en-US" sz="900" b="0" i="0" u="none" strike="noStrike" kern="1200" cap="none" spc="0" normalizeH="0" baseline="0" noProof="0" err="1">
                <a:ln>
                  <a:noFill/>
                </a:ln>
                <a:solidFill>
                  <a:schemeClr val="tx1"/>
                </a:solidFill>
                <a:effectLst/>
                <a:uLnTx/>
                <a:uFillTx/>
                <a:latin typeface="Franklin Gothic Book" panose="020B0503020102020204"/>
                <a:ea typeface="+mn-ea"/>
                <a:cs typeface="+mn-cs"/>
              </a:rPr>
              <a:t>NextDecade</a:t>
            </a: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 </a:t>
            </a:r>
            <a:r>
              <a:rPr kumimoji="0" lang="en-US" sz="900" b="0" i="0" u="none" strike="noStrike" kern="1200" cap="none" spc="0" normalizeH="0" baseline="0" noProof="0" err="1">
                <a:ln>
                  <a:noFill/>
                </a:ln>
                <a:solidFill>
                  <a:schemeClr val="tx1"/>
                </a:solidFill>
                <a:effectLst/>
                <a:uLnTx/>
                <a:uFillTx/>
                <a:latin typeface="Franklin Gothic Book" panose="020B0503020102020204"/>
                <a:ea typeface="+mn-ea"/>
                <a:cs typeface="+mn-cs"/>
              </a:rPr>
              <a:t>CalCapture</a:t>
            </a: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 Feed Study</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Defined CRC’s ESG Goals</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p:txBody>
      </p:sp>
      <p:graphicFrame>
        <p:nvGraphicFramePr>
          <p:cNvPr id="11" name="Object 10" hidden="1">
            <a:extLst>
              <a:ext uri="{FF2B5EF4-FFF2-40B4-BE49-F238E27FC236}">
                <a16:creationId xmlns:a16="http://schemas.microsoft.com/office/drawing/2014/main" id="{4ECEF7FD-AEA9-4DF2-9632-4D8FEEC5BB6C}"/>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8" progId="TCLayout.ActiveDocument.1">
                  <p:embed/>
                </p:oleObj>
              </mc:Choice>
              <mc:Fallback>
                <p:oleObj name="think-cell Slide" r:id="rId4" imgW="306" imgH="308" progId="TCLayout.ActiveDocument.1">
                  <p:embed/>
                  <p:pic>
                    <p:nvPicPr>
                      <p:cNvPr id="11" name="Object 10" hidden="1">
                        <a:extLst>
                          <a:ext uri="{FF2B5EF4-FFF2-40B4-BE49-F238E27FC236}">
                            <a16:creationId xmlns:a16="http://schemas.microsoft.com/office/drawing/2014/main" id="{4ECEF7FD-AEA9-4DF2-9632-4D8FEEC5BB6C}"/>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21" name="Title 1">
            <a:extLst>
              <a:ext uri="{FF2B5EF4-FFF2-40B4-BE49-F238E27FC236}">
                <a16:creationId xmlns:a16="http://schemas.microsoft.com/office/drawing/2014/main" id="{7F88CF11-090D-4997-A296-052D3DE804B4}"/>
              </a:ext>
            </a:extLst>
          </p:cNvPr>
          <p:cNvSpPr>
            <a:spLocks noGrp="1"/>
          </p:cNvSpPr>
          <p:nvPr>
            <p:ph type="title"/>
          </p:nvPr>
        </p:nvSpPr>
        <p:spPr>
          <a:xfrm>
            <a:off x="303484" y="77641"/>
            <a:ext cx="10878037" cy="462968"/>
          </a:xfrm>
        </p:spPr>
        <p:txBody>
          <a:bodyPr vert="horz" lIns="91440" tIns="45720" rIns="91440" bIns="45720" rtlCol="0" anchor="ctr">
            <a:noAutofit/>
          </a:bodyPr>
          <a:lstStyle/>
          <a:p>
            <a:r>
              <a:rPr lang="en-US" sz="2200"/>
              <a:t>Building on our Momentum to Accelerate The Carbon Management Business</a:t>
            </a:r>
            <a:endParaRPr lang="en-US" sz="2200" b="0"/>
          </a:p>
        </p:txBody>
      </p:sp>
      <p:sp>
        <p:nvSpPr>
          <p:cNvPr id="2" name="Text Placeholder 1">
            <a:extLst>
              <a:ext uri="{FF2B5EF4-FFF2-40B4-BE49-F238E27FC236}">
                <a16:creationId xmlns:a16="http://schemas.microsoft.com/office/drawing/2014/main" id="{B33AB5B5-6292-2381-E6FD-2A7E3C4238EB}"/>
              </a:ext>
            </a:extLst>
          </p:cNvPr>
          <p:cNvSpPr txBox="1">
            <a:spLocks/>
          </p:cNvSpPr>
          <p:nvPr/>
        </p:nvSpPr>
        <p:spPr>
          <a:xfrm>
            <a:off x="873793" y="6247029"/>
            <a:ext cx="10589914" cy="657199"/>
          </a:xfrm>
          <a:prstGeom prst="rect">
            <a:avLst/>
          </a:prstGeom>
        </p:spPr>
        <p:txBody>
          <a:bodyPr vert="horz" lIns="121920" tIns="60960" rIns="121920" bIns="60960" rtlCol="0" anchor="t">
            <a:normAutofit/>
          </a:bodyPr>
          <a:lstStyle>
            <a:defPPr>
              <a:defRPr lang="en-US"/>
            </a:defPPr>
            <a:lvl1pPr marL="0" algn="r" defTabSz="342900" rtl="0" eaLnBrk="1" latinLnBrk="0" hangingPunct="1">
              <a:defRPr sz="70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r" defTabSz="342900" rtl="0" eaLnBrk="1" latinLnBrk="0" hangingPunct="1">
              <a:defRPr sz="60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marL="0" marR="0" lvl="0" indent="0" algn="l" defTabSz="457189" rtl="0" eaLnBrk="1" fontAlgn="auto" latinLnBrk="0" hangingPunct="1">
              <a:lnSpc>
                <a:spcPts val="740"/>
              </a:lnSpc>
              <a:spcBef>
                <a:spcPts val="0"/>
              </a:spcBef>
              <a:spcAft>
                <a:spcPts val="0"/>
              </a:spcAft>
              <a:buClr>
                <a:srgbClr val="FF0000"/>
              </a:buClr>
              <a:buSzTx/>
              <a:buFontTx/>
              <a:buNone/>
              <a:tabLst/>
              <a:defRPr/>
            </a:pPr>
            <a:r>
              <a:rPr kumimoji="0" lang="en-US" b="0" i="0" u="none" strike="noStrike" kern="1200" cap="none" spc="0" normalizeH="0" baseline="0" noProof="0">
                <a:ln>
                  <a:noFill/>
                </a:ln>
                <a:solidFill>
                  <a:srgbClr val="000000"/>
                </a:solidFill>
                <a:effectLst/>
                <a:uLnTx/>
                <a:uFillTx/>
                <a:latin typeface="Franklin Gothic Book" panose="020B0503020102020204"/>
                <a:ea typeface="+mn-ea"/>
                <a:cs typeface="+mn-cs"/>
              </a:rPr>
              <a:t>Source: CRC unless otherwise stated. {1) Brookfield Global Transition Fund. Initial commitment applies to CCS projects that are jointly approved through the CTV JV. (2) EBITDA is a non-GAAP measure. For all historical non-GAAP financial measures please see the Investor Relations page at www.crc.com for a reconciliation to the nearest GAAP equivalent and other additional information. Note CTV JV EBITDA estimates include 45Q tax credits. See slides 27, 28 and 38 of CRC’s 3Q22 Earnings slides for detailed information on the previously disclosed Type Curve. (3) Source: Inflation Reduction Act. (4) </a:t>
            </a:r>
            <a:r>
              <a:rPr kumimoji="0" lang="en-US" b="0" i="0" u="none" strike="noStrike" kern="1200" cap="none" spc="0" normalizeH="0" baseline="0" noProof="0">
                <a:ln>
                  <a:noFill/>
                </a:ln>
                <a:solidFill>
                  <a:prstClr val="black"/>
                </a:solidFill>
                <a:effectLst/>
                <a:uLnTx/>
                <a:uFillTx/>
                <a:latin typeface="Franklin Gothic Book" panose="020B0503020102020204"/>
                <a:ea typeface="+mn-ea"/>
                <a:cs typeface="+mn-cs"/>
              </a:rPr>
              <a:t>Source: Energy Futures Initiative and Stanford University. “An Action Plan for Carbon Capture and Storage in California: Opportunities, Challenges, and Solutions.” October 2020; EPA; NATCARB; CARB; Internal estimates; Includes Brownfield and Greenfield opportunities; CARB Scoping Plan: AB32 Source Emissions Final Modeling Results, October 28, 2022; Department of Energy Hydrogen Program Plan, U.S. Department of Energy, November 2020. Converted from CARB’s estimated 13% of U.S. hydrogen demand of 21 – 44MMTPA.</a:t>
            </a:r>
            <a:r>
              <a:rPr kumimoji="0" lang="en-US" b="0" i="0" u="none" strike="noStrike" kern="1200" cap="none" spc="0" normalizeH="0" baseline="0" noProof="0">
                <a:ln>
                  <a:noFill/>
                </a:ln>
                <a:solidFill>
                  <a:srgbClr val="000000"/>
                </a:solidFill>
                <a:effectLst/>
                <a:uLnTx/>
                <a:uFillTx/>
                <a:latin typeface="Franklin Gothic Book" panose="020B0503020102020204"/>
                <a:ea typeface="+mn-ea"/>
                <a:cs typeface="+mn-cs"/>
              </a:rPr>
              <a:t> (5) Draft permit expected by YE23, but is subject to EPA approvals and public review. FID subject to permit approvals. </a:t>
            </a:r>
          </a:p>
        </p:txBody>
      </p:sp>
      <p:sp>
        <p:nvSpPr>
          <p:cNvPr id="24" name="Rectangle 23">
            <a:extLst>
              <a:ext uri="{FF2B5EF4-FFF2-40B4-BE49-F238E27FC236}">
                <a16:creationId xmlns:a16="http://schemas.microsoft.com/office/drawing/2014/main" id="{B2D8BC06-B3C3-4149-A0C3-5BA62005E4F3}"/>
              </a:ext>
            </a:extLst>
          </p:cNvPr>
          <p:cNvSpPr/>
          <p:nvPr/>
        </p:nvSpPr>
        <p:spPr>
          <a:xfrm>
            <a:off x="510988" y="1411216"/>
            <a:ext cx="1632893" cy="863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srgbClr val="3A6F8F"/>
                </a:solidFill>
                <a:effectLst/>
                <a:uLnTx/>
                <a:uFillTx/>
                <a:latin typeface="Franklin Gothic Medium" panose="020B0603020102020204"/>
                <a:ea typeface="+mn-ea"/>
                <a:cs typeface="+mn-cs"/>
              </a:rPr>
              <a:t>Carbon TerraVault Is Born</a:t>
            </a:r>
            <a:endParaRPr kumimoji="0" lang="en-US" sz="6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 name="Arrow: Right 3">
            <a:extLst>
              <a:ext uri="{FF2B5EF4-FFF2-40B4-BE49-F238E27FC236}">
                <a16:creationId xmlns:a16="http://schemas.microsoft.com/office/drawing/2014/main" id="{AE3FFE15-9B6A-4D17-961F-1ACCC6F24D86}"/>
              </a:ext>
            </a:extLst>
          </p:cNvPr>
          <p:cNvSpPr/>
          <p:nvPr/>
        </p:nvSpPr>
        <p:spPr>
          <a:xfrm>
            <a:off x="303484" y="3100887"/>
            <a:ext cx="11695518" cy="806823"/>
          </a:xfrm>
          <a:prstGeom prst="rightArrow">
            <a:avLst/>
          </a:prstGeom>
          <a:gradFill flip="none" rotWithShape="1">
            <a:gsLst>
              <a:gs pos="0">
                <a:srgbClr val="4472C4">
                  <a:lumMod val="5000"/>
                  <a:lumOff val="95000"/>
                </a:srgbClr>
              </a:gs>
              <a:gs pos="51000">
                <a:schemeClr val="accent6">
                  <a:lumMod val="20000"/>
                  <a:lumOff val="80000"/>
                </a:schemeClr>
              </a:gs>
              <a:gs pos="100000">
                <a:schemeClr val="accent6">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7" name="Straight Connector 6">
            <a:extLst>
              <a:ext uri="{FF2B5EF4-FFF2-40B4-BE49-F238E27FC236}">
                <a16:creationId xmlns:a16="http://schemas.microsoft.com/office/drawing/2014/main" id="{B1BD1CA6-B7BC-4ABF-860D-A64CE092C516}"/>
              </a:ext>
            </a:extLst>
          </p:cNvPr>
          <p:cNvCxnSpPr/>
          <p:nvPr/>
        </p:nvCxnSpPr>
        <p:spPr>
          <a:xfrm>
            <a:off x="510988" y="1649506"/>
            <a:ext cx="0" cy="165847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3E655B41-BF0C-485E-91D3-74664A99F72A}"/>
              </a:ext>
            </a:extLst>
          </p:cNvPr>
          <p:cNvSpPr/>
          <p:nvPr/>
        </p:nvSpPr>
        <p:spPr>
          <a:xfrm>
            <a:off x="443081" y="1515647"/>
            <a:ext cx="135807" cy="138510"/>
          </a:xfrm>
          <a:prstGeom prst="ellipse">
            <a:avLst/>
          </a:prstGeom>
          <a:solidFill>
            <a:schemeClr val="accent6">
              <a:lumMod val="20000"/>
              <a:lumOff val="80000"/>
            </a:schemeClr>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8" name="Oval 27">
            <a:extLst>
              <a:ext uri="{FF2B5EF4-FFF2-40B4-BE49-F238E27FC236}">
                <a16:creationId xmlns:a16="http://schemas.microsoft.com/office/drawing/2014/main" id="{D12D65FC-AF92-4930-9F69-5A1FA73BE61C}"/>
              </a:ext>
            </a:extLst>
          </p:cNvPr>
          <p:cNvSpPr/>
          <p:nvPr/>
        </p:nvSpPr>
        <p:spPr>
          <a:xfrm>
            <a:off x="343769" y="3332945"/>
            <a:ext cx="334433" cy="355407"/>
          </a:xfrm>
          <a:prstGeom prst="ellipse">
            <a:avLst/>
          </a:prstGeom>
          <a:solidFill>
            <a:schemeClr val="bg1"/>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9" name="Oval 28">
            <a:extLst>
              <a:ext uri="{FF2B5EF4-FFF2-40B4-BE49-F238E27FC236}">
                <a16:creationId xmlns:a16="http://schemas.microsoft.com/office/drawing/2014/main" id="{675791DA-EDDE-4B2F-A540-FC7DE1B02422}"/>
              </a:ext>
            </a:extLst>
          </p:cNvPr>
          <p:cNvSpPr/>
          <p:nvPr/>
        </p:nvSpPr>
        <p:spPr>
          <a:xfrm>
            <a:off x="1375807" y="3332945"/>
            <a:ext cx="334433" cy="355407"/>
          </a:xfrm>
          <a:prstGeom prst="ellipse">
            <a:avLst/>
          </a:pr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prstClr val="white">
                  <a:lumMod val="50000"/>
                </a:prstClr>
              </a:solidFill>
              <a:effectLst/>
              <a:uLnTx/>
              <a:uFillTx/>
              <a:latin typeface="Franklin Gothic Book" panose="020B0503020102020204"/>
              <a:ea typeface="+mn-ea"/>
              <a:cs typeface="+mn-cs"/>
            </a:endParaRPr>
          </a:p>
        </p:txBody>
      </p:sp>
      <p:sp>
        <p:nvSpPr>
          <p:cNvPr id="30" name="TextBox 29">
            <a:extLst>
              <a:ext uri="{FF2B5EF4-FFF2-40B4-BE49-F238E27FC236}">
                <a16:creationId xmlns:a16="http://schemas.microsoft.com/office/drawing/2014/main" id="{3A11AC26-7F70-42E8-81D1-AE991C9901C9}"/>
              </a:ext>
            </a:extLst>
          </p:cNvPr>
          <p:cNvSpPr txBox="1">
            <a:spLocks/>
          </p:cNvSpPr>
          <p:nvPr/>
        </p:nvSpPr>
        <p:spPr>
          <a:xfrm>
            <a:off x="510988" y="1947517"/>
            <a:ext cx="2033451" cy="1289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defPPr>
              <a:defRPr lang="en-US"/>
            </a:defPPr>
            <a:lvl1pPr marR="0" lvl="0" fontAlgn="auto">
              <a:lnSpc>
                <a:spcPct val="100000"/>
              </a:lnSpc>
              <a:spcBef>
                <a:spcPts val="0"/>
              </a:spcBef>
              <a:spcAft>
                <a:spcPts val="0"/>
              </a:spcAft>
              <a:buClr>
                <a:schemeClr val="accent6">
                  <a:lumMod val="60000"/>
                  <a:lumOff val="40000"/>
                </a:schemeClr>
              </a:buClr>
              <a:buSzTx/>
              <a:tabLst/>
              <a:defRPr sz="1050">
                <a:solidFill>
                  <a:schemeClr val="tx1">
                    <a:lumMod val="65000"/>
                    <a:lumOff val="3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Up to 1BMT CO</a:t>
            </a:r>
            <a:r>
              <a:rPr kumimoji="0" lang="en-US" sz="900" b="0" i="0" u="none" strike="noStrike" kern="1200" cap="none" spc="0" normalizeH="0" baseline="-25000" noProof="0">
                <a:ln>
                  <a:noFill/>
                </a:ln>
                <a:solidFill>
                  <a:schemeClr val="tx1"/>
                </a:solidFill>
                <a:effectLst/>
                <a:uLnTx/>
                <a:uFillTx/>
                <a:latin typeface="Franklin Gothic Book" panose="020B0503020102020204"/>
                <a:ea typeface="+mn-ea"/>
                <a:cs typeface="+mn-cs"/>
              </a:rPr>
              <a:t>2</a:t>
            </a: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 Storage Opportunity</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Initial 200MMT of CO</a:t>
            </a:r>
            <a:r>
              <a:rPr kumimoji="0" lang="en-US" sz="900" b="0" i="0" u="none" strike="noStrike" kern="1200" cap="none" spc="0" normalizeH="0" baseline="-25000" noProof="0">
                <a:ln>
                  <a:noFill/>
                </a:ln>
                <a:solidFill>
                  <a:schemeClr val="tx1"/>
                </a:solidFill>
                <a:effectLst/>
                <a:uLnTx/>
                <a:uFillTx/>
                <a:latin typeface="Franklin Gothic Book" panose="020B0503020102020204"/>
                <a:ea typeface="+mn-ea"/>
                <a:cs typeface="+mn-cs"/>
              </a:rPr>
              <a:t>2</a:t>
            </a: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 in Focus  </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Submitted CTV Class VI Permit for CTV I (26R)</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1000" b="0" i="0" u="none" strike="noStrike" kern="1200" cap="none" spc="0" normalizeH="0" baseline="0" noProof="0">
              <a:ln>
                <a:noFill/>
              </a:ln>
              <a:solidFill>
                <a:schemeClr val="tx1"/>
              </a:solidFill>
              <a:effectLst/>
              <a:uLnTx/>
              <a:uFillTx/>
              <a:latin typeface="Franklin Gothic Book" panose="020B0503020102020204"/>
              <a:ea typeface="+mn-ea"/>
              <a:cs typeface="+mn-cs"/>
            </a:endParaRPr>
          </a:p>
        </p:txBody>
      </p:sp>
      <p:cxnSp>
        <p:nvCxnSpPr>
          <p:cNvPr id="31" name="Straight Connector 30">
            <a:extLst>
              <a:ext uri="{FF2B5EF4-FFF2-40B4-BE49-F238E27FC236}">
                <a16:creationId xmlns:a16="http://schemas.microsoft.com/office/drawing/2014/main" id="{7615487B-3A98-4349-8DF4-A7245392E91A}"/>
              </a:ext>
            </a:extLst>
          </p:cNvPr>
          <p:cNvCxnSpPr/>
          <p:nvPr/>
        </p:nvCxnSpPr>
        <p:spPr>
          <a:xfrm>
            <a:off x="811300" y="3688352"/>
            <a:ext cx="0" cy="165847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4771DE8-2D58-4449-9484-95D496FA50E5}"/>
              </a:ext>
            </a:extLst>
          </p:cNvPr>
          <p:cNvSpPr/>
          <p:nvPr/>
        </p:nvSpPr>
        <p:spPr>
          <a:xfrm>
            <a:off x="811298" y="4624087"/>
            <a:ext cx="1678613" cy="863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srgbClr val="3A6F8F"/>
                </a:solidFill>
                <a:effectLst/>
                <a:uLnTx/>
                <a:uFillTx/>
                <a:latin typeface="Franklin Gothic Medium" panose="020B0603020102020204"/>
                <a:ea typeface="+mn-ea"/>
                <a:cs typeface="+mn-cs"/>
              </a:rPr>
              <a:t>2045 Net Zero Goals</a:t>
            </a:r>
            <a:endParaRPr kumimoji="0" lang="en-US" sz="6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3" name="Oval 32">
            <a:extLst>
              <a:ext uri="{FF2B5EF4-FFF2-40B4-BE49-F238E27FC236}">
                <a16:creationId xmlns:a16="http://schemas.microsoft.com/office/drawing/2014/main" id="{53CAC906-1788-496E-AD2F-0B69E4D319C0}"/>
              </a:ext>
            </a:extLst>
          </p:cNvPr>
          <p:cNvSpPr/>
          <p:nvPr/>
        </p:nvSpPr>
        <p:spPr>
          <a:xfrm>
            <a:off x="743393" y="5339243"/>
            <a:ext cx="135807" cy="138510"/>
          </a:xfrm>
          <a:prstGeom prst="ellipse">
            <a:avLst/>
          </a:prstGeom>
          <a:solidFill>
            <a:schemeClr val="accent6">
              <a:lumMod val="20000"/>
              <a:lumOff val="80000"/>
            </a:schemeClr>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4" name="TextBox 33">
            <a:extLst>
              <a:ext uri="{FF2B5EF4-FFF2-40B4-BE49-F238E27FC236}">
                <a16:creationId xmlns:a16="http://schemas.microsoft.com/office/drawing/2014/main" id="{FA70BCC9-066A-4F84-8D83-74F343939073}"/>
              </a:ext>
            </a:extLst>
          </p:cNvPr>
          <p:cNvSpPr txBox="1">
            <a:spLocks/>
          </p:cNvSpPr>
          <p:nvPr/>
        </p:nvSpPr>
        <p:spPr>
          <a:xfrm>
            <a:off x="811300" y="3685494"/>
            <a:ext cx="1839098" cy="1454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defPPr>
              <a:defRPr lang="en-US"/>
            </a:defPPr>
            <a:lvl1pPr marR="0" lvl="0" fontAlgn="auto">
              <a:lnSpc>
                <a:spcPct val="100000"/>
              </a:lnSpc>
              <a:spcBef>
                <a:spcPts val="0"/>
              </a:spcBef>
              <a:spcAft>
                <a:spcPts val="0"/>
              </a:spcAft>
              <a:buClr>
                <a:schemeClr val="accent6">
                  <a:lumMod val="60000"/>
                  <a:lumOff val="40000"/>
                </a:schemeClr>
              </a:buClr>
              <a:buSzTx/>
              <a:tabLst/>
              <a:defRPr sz="1050">
                <a:solidFill>
                  <a:schemeClr val="tx1">
                    <a:lumMod val="65000"/>
                    <a:lumOff val="3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Submitted CTV Class VI Permit for CTV I (A1/A2)</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 </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Defined a path to reduce CRC’s Scope 1,2 and 3 emissions</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p:txBody>
      </p:sp>
      <p:sp>
        <p:nvSpPr>
          <p:cNvPr id="35" name="TextBox 34">
            <a:extLst>
              <a:ext uri="{FF2B5EF4-FFF2-40B4-BE49-F238E27FC236}">
                <a16:creationId xmlns:a16="http://schemas.microsoft.com/office/drawing/2014/main" id="{676F4DC9-2939-4393-82FF-DD83F9D50095}"/>
              </a:ext>
            </a:extLst>
          </p:cNvPr>
          <p:cNvSpPr txBox="1">
            <a:spLocks/>
          </p:cNvSpPr>
          <p:nvPr/>
        </p:nvSpPr>
        <p:spPr>
          <a:xfrm>
            <a:off x="1309713" y="3413207"/>
            <a:ext cx="563435" cy="194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defPPr>
              <a:defRPr lang="en-US"/>
            </a:defPPr>
            <a:lvl1pPr marR="0" lvl="0" fontAlgn="auto">
              <a:lnSpc>
                <a:spcPct val="100000"/>
              </a:lnSpc>
              <a:spcBef>
                <a:spcPts val="0"/>
              </a:spcBef>
              <a:spcAft>
                <a:spcPts val="0"/>
              </a:spcAft>
              <a:buClr>
                <a:schemeClr val="accent6">
                  <a:lumMod val="60000"/>
                  <a:lumOff val="40000"/>
                </a:schemeClr>
              </a:buClr>
              <a:buSzTx/>
              <a:tabLst/>
              <a:defRPr sz="1050">
                <a:solidFill>
                  <a:schemeClr val="tx1">
                    <a:lumMod val="65000"/>
                    <a:lumOff val="3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800" b="1" i="0" u="none" strike="noStrike" kern="1200" cap="none" spc="0" normalizeH="0" baseline="0" noProof="0">
                <a:ln>
                  <a:noFill/>
                </a:ln>
                <a:solidFill>
                  <a:prstClr val="black"/>
                </a:solidFill>
                <a:effectLst/>
                <a:uLnTx/>
                <a:uFillTx/>
                <a:latin typeface="Franklin Gothic Book" panose="020B0503020102020204"/>
                <a:ea typeface="+mn-ea"/>
                <a:cs typeface="+mn-cs"/>
              </a:rPr>
              <a:t>2022</a:t>
            </a:r>
            <a:endPar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6" name="Rectangle 35">
            <a:extLst>
              <a:ext uri="{FF2B5EF4-FFF2-40B4-BE49-F238E27FC236}">
                <a16:creationId xmlns:a16="http://schemas.microsoft.com/office/drawing/2014/main" id="{5E56477E-7680-493D-A5EE-79F8ED84676F}"/>
              </a:ext>
            </a:extLst>
          </p:cNvPr>
          <p:cNvSpPr/>
          <p:nvPr/>
        </p:nvSpPr>
        <p:spPr>
          <a:xfrm>
            <a:off x="2524573" y="667142"/>
            <a:ext cx="1759770" cy="863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srgbClr val="3A6F8F"/>
                </a:solidFill>
                <a:effectLst/>
                <a:uLnTx/>
                <a:uFillTx/>
                <a:latin typeface="Franklin Gothic Medium" panose="020B0603020102020204"/>
                <a:ea typeface="+mn-ea"/>
                <a:cs typeface="+mn-cs"/>
              </a:rPr>
              <a:t>Early-Stage Development Goals</a:t>
            </a:r>
            <a:endParaRPr kumimoji="0" lang="en-US" sz="6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cxnSp>
        <p:nvCxnSpPr>
          <p:cNvPr id="37" name="Straight Connector 36">
            <a:extLst>
              <a:ext uri="{FF2B5EF4-FFF2-40B4-BE49-F238E27FC236}">
                <a16:creationId xmlns:a16="http://schemas.microsoft.com/office/drawing/2014/main" id="{1F4885AB-4CE1-4812-A2F0-45F2CA0B80FD}"/>
              </a:ext>
            </a:extLst>
          </p:cNvPr>
          <p:cNvCxnSpPr>
            <a:cxnSpLocks/>
            <a:stCxn id="38" idx="4"/>
          </p:cNvCxnSpPr>
          <p:nvPr/>
        </p:nvCxnSpPr>
        <p:spPr>
          <a:xfrm>
            <a:off x="2524570" y="910083"/>
            <a:ext cx="0" cy="2396076"/>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60D0DD21-A826-403B-8AB2-F5749A39D354}"/>
              </a:ext>
            </a:extLst>
          </p:cNvPr>
          <p:cNvSpPr/>
          <p:nvPr/>
        </p:nvSpPr>
        <p:spPr>
          <a:xfrm>
            <a:off x="2456666" y="771573"/>
            <a:ext cx="135807" cy="138510"/>
          </a:xfrm>
          <a:prstGeom prst="ellipse">
            <a:avLst/>
          </a:prstGeom>
          <a:solidFill>
            <a:schemeClr val="accent6">
              <a:lumMod val="20000"/>
              <a:lumOff val="80000"/>
            </a:schemeClr>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9" name="TextBox 38">
            <a:extLst>
              <a:ext uri="{FF2B5EF4-FFF2-40B4-BE49-F238E27FC236}">
                <a16:creationId xmlns:a16="http://schemas.microsoft.com/office/drawing/2014/main" id="{27A6576D-86FC-4757-B0F9-948F79454D39}"/>
              </a:ext>
            </a:extLst>
          </p:cNvPr>
          <p:cNvSpPr txBox="1">
            <a:spLocks/>
          </p:cNvSpPr>
          <p:nvPr/>
        </p:nvSpPr>
        <p:spPr>
          <a:xfrm>
            <a:off x="2522370" y="1494862"/>
            <a:ext cx="1529004" cy="1039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defPPr>
              <a:defRPr lang="en-US"/>
            </a:defPPr>
            <a:lvl1pPr marR="0" lvl="0" fontAlgn="auto">
              <a:lnSpc>
                <a:spcPct val="100000"/>
              </a:lnSpc>
              <a:spcBef>
                <a:spcPts val="0"/>
              </a:spcBef>
              <a:spcAft>
                <a:spcPts val="0"/>
              </a:spcAft>
              <a:buClr>
                <a:schemeClr val="accent6">
                  <a:lumMod val="60000"/>
                  <a:lumOff val="40000"/>
                </a:schemeClr>
              </a:buClr>
              <a:buSzTx/>
              <a:tabLst/>
              <a:defRPr sz="1050">
                <a:solidFill>
                  <a:schemeClr val="tx1">
                    <a:lumMod val="65000"/>
                    <a:lumOff val="3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200MMT of Class VI permits submitted by YE25</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Begin 1MMTPA Injection by YE25</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Begin 5MMTPA injection by YE27</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p:txBody>
      </p:sp>
      <p:cxnSp>
        <p:nvCxnSpPr>
          <p:cNvPr id="53" name="Straight Connector 52">
            <a:extLst>
              <a:ext uri="{FF2B5EF4-FFF2-40B4-BE49-F238E27FC236}">
                <a16:creationId xmlns:a16="http://schemas.microsoft.com/office/drawing/2014/main" id="{AEA50CC0-2F39-4781-9C84-63E5D5089956}"/>
              </a:ext>
            </a:extLst>
          </p:cNvPr>
          <p:cNvCxnSpPr>
            <a:cxnSpLocks/>
            <a:endCxn id="55" idx="0"/>
          </p:cNvCxnSpPr>
          <p:nvPr/>
        </p:nvCxnSpPr>
        <p:spPr>
          <a:xfrm flipH="1">
            <a:off x="2735575" y="3381572"/>
            <a:ext cx="3" cy="2404455"/>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D182508-95E5-4BA7-9EE0-52213C5DE8BF}"/>
              </a:ext>
            </a:extLst>
          </p:cNvPr>
          <p:cNvSpPr/>
          <p:nvPr/>
        </p:nvSpPr>
        <p:spPr>
          <a:xfrm>
            <a:off x="2735576" y="5192746"/>
            <a:ext cx="1678613" cy="865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srgbClr val="3A6F8F"/>
                </a:solidFill>
                <a:effectLst/>
                <a:uLnTx/>
                <a:uFillTx/>
                <a:latin typeface="Franklin Gothic Medium" panose="020B0603020102020204"/>
                <a:ea typeface="+mn-ea"/>
                <a:cs typeface="+mn-cs"/>
              </a:rPr>
              <a:t>Introduced CTV to Northern California </a:t>
            </a:r>
            <a:endParaRPr kumimoji="0" lang="en-US" sz="6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55" name="Oval 54">
            <a:extLst>
              <a:ext uri="{FF2B5EF4-FFF2-40B4-BE49-F238E27FC236}">
                <a16:creationId xmlns:a16="http://schemas.microsoft.com/office/drawing/2014/main" id="{E95F8C2C-3509-4960-9F7C-64B20B5B2B40}"/>
              </a:ext>
            </a:extLst>
          </p:cNvPr>
          <p:cNvSpPr/>
          <p:nvPr/>
        </p:nvSpPr>
        <p:spPr>
          <a:xfrm>
            <a:off x="2667671" y="5786027"/>
            <a:ext cx="135807" cy="138899"/>
          </a:xfrm>
          <a:prstGeom prst="ellipse">
            <a:avLst/>
          </a:prstGeom>
          <a:solidFill>
            <a:schemeClr val="accent6">
              <a:lumMod val="20000"/>
              <a:lumOff val="80000"/>
            </a:schemeClr>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57" name="Rectangle 56">
            <a:extLst>
              <a:ext uri="{FF2B5EF4-FFF2-40B4-BE49-F238E27FC236}">
                <a16:creationId xmlns:a16="http://schemas.microsoft.com/office/drawing/2014/main" id="{B73ACFCF-45CF-44AA-AB24-8CE45DA64218}"/>
              </a:ext>
            </a:extLst>
          </p:cNvPr>
          <p:cNvSpPr/>
          <p:nvPr/>
        </p:nvSpPr>
        <p:spPr>
          <a:xfrm>
            <a:off x="4174208" y="1420741"/>
            <a:ext cx="1759770" cy="863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srgbClr val="3A6F8F"/>
                </a:solidFill>
                <a:effectLst/>
                <a:uLnTx/>
                <a:uFillTx/>
                <a:latin typeface="Franklin Gothic Medium" panose="020B0603020102020204"/>
                <a:ea typeface="+mn-ea"/>
                <a:cs typeface="+mn-cs"/>
              </a:rPr>
              <a:t>CTV JV With Brookfield Renewable</a:t>
            </a:r>
            <a:endParaRPr kumimoji="0" lang="en-US" sz="6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cxnSp>
        <p:nvCxnSpPr>
          <p:cNvPr id="58" name="Straight Connector 57">
            <a:extLst>
              <a:ext uri="{FF2B5EF4-FFF2-40B4-BE49-F238E27FC236}">
                <a16:creationId xmlns:a16="http://schemas.microsoft.com/office/drawing/2014/main" id="{2769E578-B3FA-447C-95D3-2311CD687F35}"/>
              </a:ext>
            </a:extLst>
          </p:cNvPr>
          <p:cNvCxnSpPr/>
          <p:nvPr/>
        </p:nvCxnSpPr>
        <p:spPr>
          <a:xfrm>
            <a:off x="4174208" y="1659031"/>
            <a:ext cx="0" cy="165847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5143A928-DC52-46BF-B3E8-233F336E8FE9}"/>
              </a:ext>
            </a:extLst>
          </p:cNvPr>
          <p:cNvSpPr/>
          <p:nvPr/>
        </p:nvSpPr>
        <p:spPr>
          <a:xfrm>
            <a:off x="4106301" y="1525172"/>
            <a:ext cx="135807" cy="138510"/>
          </a:xfrm>
          <a:prstGeom prst="ellipse">
            <a:avLst/>
          </a:prstGeom>
          <a:solidFill>
            <a:schemeClr val="accent6">
              <a:lumMod val="20000"/>
              <a:lumOff val="80000"/>
            </a:schemeClr>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0" name="TextBox 59">
            <a:extLst>
              <a:ext uri="{FF2B5EF4-FFF2-40B4-BE49-F238E27FC236}">
                <a16:creationId xmlns:a16="http://schemas.microsoft.com/office/drawing/2014/main" id="{18349289-0C55-4776-8180-8AA6E815B943}"/>
              </a:ext>
            </a:extLst>
          </p:cNvPr>
          <p:cNvSpPr txBox="1">
            <a:spLocks/>
          </p:cNvSpPr>
          <p:nvPr/>
        </p:nvSpPr>
        <p:spPr>
          <a:xfrm>
            <a:off x="4174206" y="2007625"/>
            <a:ext cx="1648112" cy="1039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defPPr>
              <a:defRPr lang="en-US"/>
            </a:defPPr>
            <a:lvl1pPr marR="0" lvl="0" fontAlgn="auto">
              <a:lnSpc>
                <a:spcPct val="100000"/>
              </a:lnSpc>
              <a:spcBef>
                <a:spcPts val="0"/>
              </a:spcBef>
              <a:spcAft>
                <a:spcPts val="0"/>
              </a:spcAft>
              <a:buClr>
                <a:schemeClr val="accent6">
                  <a:lumMod val="60000"/>
                  <a:lumOff val="40000"/>
                </a:schemeClr>
              </a:buClr>
              <a:buSzTx/>
              <a:tabLst/>
              <a:defRPr sz="1050">
                <a:solidFill>
                  <a:schemeClr val="tx1">
                    <a:lumMod val="65000"/>
                    <a:lumOff val="3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Initial commitment of </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$500MM from BGTF</a:t>
            </a:r>
            <a:r>
              <a:rPr kumimoji="0" lang="en-US" sz="900" b="0" i="0" u="none" strike="noStrike" kern="1200" cap="none" spc="0" normalizeH="0" baseline="30000" noProof="0">
                <a:ln>
                  <a:noFill/>
                </a:ln>
                <a:solidFill>
                  <a:schemeClr val="tx1"/>
                </a:solidFill>
                <a:effectLst/>
                <a:uLnTx/>
                <a:uFillTx/>
                <a:latin typeface="Franklin Gothic Book" panose="020B0503020102020204"/>
                <a:ea typeface="+mn-ea"/>
                <a:cs typeface="+mn-cs"/>
              </a:rPr>
              <a:t>1</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 </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Kern County Energy Transition Investment </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p:txBody>
      </p:sp>
      <p:cxnSp>
        <p:nvCxnSpPr>
          <p:cNvPr id="61" name="Straight Connector 60">
            <a:extLst>
              <a:ext uri="{FF2B5EF4-FFF2-40B4-BE49-F238E27FC236}">
                <a16:creationId xmlns:a16="http://schemas.microsoft.com/office/drawing/2014/main" id="{BDCAC93B-F157-4293-AC14-3322008CC612}"/>
              </a:ext>
            </a:extLst>
          </p:cNvPr>
          <p:cNvCxnSpPr>
            <a:cxnSpLocks/>
          </p:cNvCxnSpPr>
          <p:nvPr/>
        </p:nvCxnSpPr>
        <p:spPr>
          <a:xfrm>
            <a:off x="4482095" y="3683699"/>
            <a:ext cx="0" cy="1663123"/>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82524E68-4D38-40CA-8A22-908F28DE2169}"/>
              </a:ext>
            </a:extLst>
          </p:cNvPr>
          <p:cNvSpPr/>
          <p:nvPr/>
        </p:nvSpPr>
        <p:spPr>
          <a:xfrm>
            <a:off x="4482093" y="4745573"/>
            <a:ext cx="2030481" cy="865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srgbClr val="3A6F8F"/>
                </a:solidFill>
                <a:effectLst/>
                <a:uLnTx/>
                <a:uFillTx/>
                <a:latin typeface="Franklin Gothic Medium" panose="020B0603020102020204"/>
                <a:ea typeface="+mn-ea"/>
                <a:cs typeface="+mn-cs"/>
              </a:rPr>
              <a:t>Expanded California’s CCS Market Opportunity By 2.4x</a:t>
            </a:r>
            <a:r>
              <a:rPr kumimoji="0" lang="en-US" sz="1100" b="0" i="0" u="none" strike="noStrike" kern="1200" cap="none" spc="0" normalizeH="0" baseline="30000" noProof="0">
                <a:ln>
                  <a:noFill/>
                </a:ln>
                <a:solidFill>
                  <a:srgbClr val="3A6F8F"/>
                </a:solidFill>
                <a:effectLst/>
                <a:uLnTx/>
                <a:uFillTx/>
                <a:latin typeface="Franklin Gothic Medium" panose="020B0603020102020204"/>
                <a:ea typeface="+mn-ea"/>
                <a:cs typeface="+mn-cs"/>
              </a:rPr>
              <a:t>4</a:t>
            </a:r>
            <a:r>
              <a:rPr kumimoji="0" lang="en-US" sz="1100" b="0" i="0" u="none" strike="noStrike" kern="1200" cap="none" spc="0" normalizeH="0" baseline="0" noProof="0">
                <a:ln>
                  <a:noFill/>
                </a:ln>
                <a:solidFill>
                  <a:srgbClr val="3A6F8F"/>
                </a:solidFill>
                <a:effectLst/>
                <a:uLnTx/>
                <a:uFillTx/>
                <a:latin typeface="Franklin Gothic Medium" panose="020B0603020102020204"/>
                <a:ea typeface="+mn-ea"/>
                <a:cs typeface="+mn-cs"/>
              </a:rPr>
              <a:t> </a:t>
            </a:r>
            <a:endParaRPr kumimoji="0" lang="en-US" sz="6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63" name="Oval 62">
            <a:extLst>
              <a:ext uri="{FF2B5EF4-FFF2-40B4-BE49-F238E27FC236}">
                <a16:creationId xmlns:a16="http://schemas.microsoft.com/office/drawing/2014/main" id="{5BC88323-CCE2-4DE1-A111-57E15C57D52F}"/>
              </a:ext>
            </a:extLst>
          </p:cNvPr>
          <p:cNvSpPr/>
          <p:nvPr/>
        </p:nvSpPr>
        <p:spPr>
          <a:xfrm>
            <a:off x="4414188" y="5338854"/>
            <a:ext cx="135807" cy="138899"/>
          </a:xfrm>
          <a:prstGeom prst="ellipse">
            <a:avLst/>
          </a:prstGeom>
          <a:solidFill>
            <a:schemeClr val="accent6">
              <a:lumMod val="20000"/>
              <a:lumOff val="80000"/>
            </a:schemeClr>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4" name="TextBox 63">
            <a:extLst>
              <a:ext uri="{FF2B5EF4-FFF2-40B4-BE49-F238E27FC236}">
                <a16:creationId xmlns:a16="http://schemas.microsoft.com/office/drawing/2014/main" id="{7FD8D249-ECBB-4FA6-B9DD-70CCBEFC3307}"/>
              </a:ext>
            </a:extLst>
          </p:cNvPr>
          <p:cNvSpPr txBox="1">
            <a:spLocks/>
          </p:cNvSpPr>
          <p:nvPr/>
        </p:nvSpPr>
        <p:spPr>
          <a:xfrm>
            <a:off x="4482094" y="3702800"/>
            <a:ext cx="1962582" cy="1437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defPPr>
              <a:defRPr lang="en-US"/>
            </a:defPPr>
            <a:lvl1pPr marR="0" lvl="0" fontAlgn="auto">
              <a:lnSpc>
                <a:spcPct val="100000"/>
              </a:lnSpc>
              <a:spcBef>
                <a:spcPts val="0"/>
              </a:spcBef>
              <a:spcAft>
                <a:spcPts val="0"/>
              </a:spcAft>
              <a:buClr>
                <a:schemeClr val="accent6">
                  <a:lumMod val="60000"/>
                  <a:lumOff val="40000"/>
                </a:schemeClr>
              </a:buClr>
              <a:buSzTx/>
              <a:tabLst/>
              <a:defRPr sz="1050">
                <a:solidFill>
                  <a:schemeClr val="tx1">
                    <a:lumMod val="65000"/>
                    <a:lumOff val="3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Expanded CCS total market opportunity to include New Energy Economy emissions </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 </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Inflation Reduction Act: 45Q tax Incentive rose to $85/MT for Carbon Storage</a:t>
            </a:r>
            <a:r>
              <a:rPr kumimoji="0" lang="en-US" sz="900" b="0" i="0" u="none" strike="noStrike" kern="1200" cap="none" spc="0" normalizeH="0" baseline="30000" noProof="0">
                <a:ln>
                  <a:noFill/>
                </a:ln>
                <a:solidFill>
                  <a:schemeClr val="tx1"/>
                </a:solidFill>
                <a:effectLst/>
                <a:uLnTx/>
                <a:uFillTx/>
                <a:latin typeface="Franklin Gothic Book" panose="020B0503020102020204"/>
                <a:ea typeface="+mn-ea"/>
                <a:cs typeface="+mn-cs"/>
              </a:rPr>
              <a:t>3</a:t>
            </a: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 </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p:txBody>
      </p:sp>
      <p:sp>
        <p:nvSpPr>
          <p:cNvPr id="69" name="Rectangle 68">
            <a:extLst>
              <a:ext uri="{FF2B5EF4-FFF2-40B4-BE49-F238E27FC236}">
                <a16:creationId xmlns:a16="http://schemas.microsoft.com/office/drawing/2014/main" id="{FB284E30-D437-452F-9614-F86659EA0841}"/>
              </a:ext>
            </a:extLst>
          </p:cNvPr>
          <p:cNvSpPr/>
          <p:nvPr/>
        </p:nvSpPr>
        <p:spPr>
          <a:xfrm>
            <a:off x="5831446" y="1091112"/>
            <a:ext cx="1883147" cy="863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srgbClr val="3A6F8F"/>
                </a:solidFill>
                <a:effectLst/>
                <a:uLnTx/>
                <a:uFillTx/>
                <a:latin typeface="Franklin Gothic Medium" panose="020B0603020102020204"/>
                <a:ea typeface="+mn-ea"/>
                <a:cs typeface="+mn-cs"/>
              </a:rPr>
              <a:t>California’s First CCS Storage Project</a:t>
            </a:r>
            <a:endParaRPr kumimoji="0" lang="en-US" sz="6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cxnSp>
        <p:nvCxnSpPr>
          <p:cNvPr id="70" name="Straight Connector 69">
            <a:extLst>
              <a:ext uri="{FF2B5EF4-FFF2-40B4-BE49-F238E27FC236}">
                <a16:creationId xmlns:a16="http://schemas.microsoft.com/office/drawing/2014/main" id="{B98F85D8-DBF9-473C-B5E6-34D5E7FC6E7D}"/>
              </a:ext>
            </a:extLst>
          </p:cNvPr>
          <p:cNvCxnSpPr>
            <a:cxnSpLocks/>
            <a:stCxn id="71" idx="4"/>
          </p:cNvCxnSpPr>
          <p:nvPr/>
        </p:nvCxnSpPr>
        <p:spPr>
          <a:xfrm>
            <a:off x="5829892" y="1087373"/>
            <a:ext cx="0" cy="2439677"/>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F3148DB6-9FF2-4E0D-84AB-AA0AEC2247C7}"/>
              </a:ext>
            </a:extLst>
          </p:cNvPr>
          <p:cNvSpPr/>
          <p:nvPr/>
        </p:nvSpPr>
        <p:spPr>
          <a:xfrm>
            <a:off x="5761988" y="948863"/>
            <a:ext cx="135807" cy="138510"/>
          </a:xfrm>
          <a:prstGeom prst="ellipse">
            <a:avLst/>
          </a:prstGeom>
          <a:solidFill>
            <a:schemeClr val="accent6">
              <a:lumMod val="20000"/>
              <a:lumOff val="80000"/>
            </a:schemeClr>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72" name="TextBox 71">
            <a:extLst>
              <a:ext uri="{FF2B5EF4-FFF2-40B4-BE49-F238E27FC236}">
                <a16:creationId xmlns:a16="http://schemas.microsoft.com/office/drawing/2014/main" id="{D0055483-86FA-49A1-B9CE-10CB0477DDF7}"/>
              </a:ext>
            </a:extLst>
          </p:cNvPr>
          <p:cNvSpPr txBox="1">
            <a:spLocks/>
          </p:cNvSpPr>
          <p:nvPr/>
        </p:nvSpPr>
        <p:spPr>
          <a:xfrm>
            <a:off x="5831443" y="1858971"/>
            <a:ext cx="2013583" cy="1039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defPPr>
              <a:defRPr lang="en-US"/>
            </a:defPPr>
            <a:lvl1pPr marR="0" lvl="0" fontAlgn="auto">
              <a:lnSpc>
                <a:spcPct val="100000"/>
              </a:lnSpc>
              <a:spcBef>
                <a:spcPts val="0"/>
              </a:spcBef>
              <a:spcAft>
                <a:spcPts val="0"/>
              </a:spcAft>
              <a:buClr>
                <a:schemeClr val="accent6">
                  <a:lumMod val="60000"/>
                  <a:lumOff val="40000"/>
                </a:schemeClr>
              </a:buClr>
              <a:buSzTx/>
              <a:tabLst/>
              <a:defRPr sz="1050">
                <a:solidFill>
                  <a:schemeClr val="tx1">
                    <a:lumMod val="65000"/>
                    <a:lumOff val="3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100,000MTPA Blue Hydrogen Facility storage-only project at CTV I</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Capital Costs and EBITDA within previously disclosed Type Curve</a:t>
            </a:r>
            <a:r>
              <a:rPr kumimoji="0" lang="en-US" sz="900" b="0" i="0" u="none" strike="noStrike" kern="1200" cap="none" spc="0" normalizeH="0" baseline="30000" noProof="0">
                <a:ln>
                  <a:noFill/>
                </a:ln>
                <a:solidFill>
                  <a:schemeClr val="tx1"/>
                </a:solidFill>
                <a:effectLst/>
                <a:uLnTx/>
                <a:uFillTx/>
                <a:latin typeface="Franklin Gothic Book" panose="020B0503020102020204"/>
                <a:ea typeface="+mn-ea"/>
                <a:cs typeface="+mn-cs"/>
              </a:rPr>
              <a:t>2</a:t>
            </a: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 </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Announced Net Zero Industrial Park at Elk Hills</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p:txBody>
      </p:sp>
      <p:cxnSp>
        <p:nvCxnSpPr>
          <p:cNvPr id="73" name="Straight Connector 72">
            <a:extLst>
              <a:ext uri="{FF2B5EF4-FFF2-40B4-BE49-F238E27FC236}">
                <a16:creationId xmlns:a16="http://schemas.microsoft.com/office/drawing/2014/main" id="{28CB1369-A8DB-49D5-AE7B-225DE814BC9E}"/>
              </a:ext>
            </a:extLst>
          </p:cNvPr>
          <p:cNvCxnSpPr>
            <a:cxnSpLocks/>
            <a:endCxn id="75" idx="0"/>
          </p:cNvCxnSpPr>
          <p:nvPr/>
        </p:nvCxnSpPr>
        <p:spPr>
          <a:xfrm flipH="1">
            <a:off x="6703504" y="3335366"/>
            <a:ext cx="2" cy="239442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C3EB331D-A3AF-4DB5-BF0F-1CBB5F02092C}"/>
              </a:ext>
            </a:extLst>
          </p:cNvPr>
          <p:cNvSpPr/>
          <p:nvPr/>
        </p:nvSpPr>
        <p:spPr>
          <a:xfrm>
            <a:off x="6740491" y="5025872"/>
            <a:ext cx="2397396" cy="863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srgbClr val="3A6F8F"/>
                </a:solidFill>
                <a:effectLst/>
                <a:uLnTx/>
                <a:uFillTx/>
                <a:latin typeface="Franklin Gothic Medium" panose="020B0603020102020204"/>
                <a:ea typeface="+mn-ea"/>
                <a:cs typeface="+mn-cs"/>
              </a:rPr>
              <a:t>Blue NH</a:t>
            </a:r>
            <a:r>
              <a:rPr kumimoji="0" lang="en-US" sz="1100" b="0" i="0" u="none" strike="noStrike" kern="1200" cap="none" spc="0" normalizeH="0" baseline="-25000" noProof="0">
                <a:ln>
                  <a:noFill/>
                </a:ln>
                <a:solidFill>
                  <a:srgbClr val="3A6F8F"/>
                </a:solidFill>
                <a:effectLst/>
                <a:uLnTx/>
                <a:uFillTx/>
                <a:latin typeface="Franklin Gothic Medium" panose="020B0603020102020204"/>
                <a:ea typeface="+mn-ea"/>
                <a:cs typeface="+mn-cs"/>
              </a:rPr>
              <a:t>3</a:t>
            </a:r>
            <a:r>
              <a:rPr kumimoji="0" lang="en-US" sz="1100" b="0" i="0" u="none" strike="noStrike" kern="1200" cap="none" spc="0" normalizeH="0" baseline="0" noProof="0">
                <a:ln>
                  <a:noFill/>
                </a:ln>
                <a:solidFill>
                  <a:srgbClr val="3A6F8F"/>
                </a:solidFill>
                <a:effectLst/>
                <a:uLnTx/>
                <a:uFillTx/>
                <a:latin typeface="Franklin Gothic Medium" panose="020B0603020102020204"/>
                <a:ea typeface="+mn-ea"/>
                <a:cs typeface="+mn-cs"/>
              </a:rPr>
              <a:t> and H</a:t>
            </a:r>
            <a:r>
              <a:rPr kumimoji="0" lang="en-US" sz="1100" b="0" i="0" u="none" strike="noStrike" kern="1200" cap="none" spc="0" normalizeH="0" baseline="-25000" noProof="0">
                <a:ln>
                  <a:noFill/>
                </a:ln>
                <a:solidFill>
                  <a:srgbClr val="3A6F8F"/>
                </a:solidFill>
                <a:effectLst/>
                <a:uLnTx/>
                <a:uFillTx/>
                <a:latin typeface="Franklin Gothic Medium" panose="020B0603020102020204"/>
                <a:ea typeface="+mn-ea"/>
                <a:cs typeface="+mn-cs"/>
              </a:rPr>
              <a:t>2</a:t>
            </a:r>
            <a:r>
              <a:rPr kumimoji="0" lang="en-US" sz="1100" b="0" i="0" u="none" strike="noStrike" kern="1200" cap="none" spc="0" normalizeH="0" baseline="0" noProof="0">
                <a:ln>
                  <a:noFill/>
                </a:ln>
                <a:solidFill>
                  <a:srgbClr val="3A6F8F"/>
                </a:solidFill>
                <a:effectLst/>
                <a:uLnTx/>
                <a:uFillTx/>
                <a:latin typeface="Franklin Gothic Medium" panose="020B0603020102020204"/>
                <a:ea typeface="+mn-ea"/>
                <a:cs typeface="+mn-cs"/>
              </a:rPr>
              <a:t> Facility CO</a:t>
            </a:r>
            <a:r>
              <a:rPr kumimoji="0" lang="en-US" sz="1100" b="0" i="0" u="none" strike="noStrike" kern="1200" cap="none" spc="0" normalizeH="0" baseline="-25000" noProof="0">
                <a:ln>
                  <a:noFill/>
                </a:ln>
                <a:solidFill>
                  <a:srgbClr val="3A6F8F"/>
                </a:solidFill>
                <a:effectLst/>
                <a:uLnTx/>
                <a:uFillTx/>
                <a:latin typeface="Franklin Gothic Medium" panose="020B0603020102020204"/>
                <a:ea typeface="+mn-ea"/>
                <a:cs typeface="+mn-cs"/>
              </a:rPr>
              <a:t>2</a:t>
            </a:r>
            <a:r>
              <a:rPr kumimoji="0" lang="en-US" sz="1100" b="0" i="0" u="none" strike="noStrike" kern="1200" cap="none" spc="0" normalizeH="0" baseline="0" noProof="0">
                <a:ln>
                  <a:noFill/>
                </a:ln>
                <a:solidFill>
                  <a:srgbClr val="3A6F8F"/>
                </a:solidFill>
                <a:effectLst/>
                <a:uLnTx/>
                <a:uFillTx/>
                <a:latin typeface="Franklin Gothic Medium" panose="020B0603020102020204"/>
                <a:ea typeface="+mn-ea"/>
                <a:cs typeface="+mn-cs"/>
              </a:rPr>
              <a:t> Storage Project</a:t>
            </a:r>
            <a:endParaRPr kumimoji="0" lang="en-US" sz="6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75" name="Oval 74">
            <a:extLst>
              <a:ext uri="{FF2B5EF4-FFF2-40B4-BE49-F238E27FC236}">
                <a16:creationId xmlns:a16="http://schemas.microsoft.com/office/drawing/2014/main" id="{6A37A5D9-3F52-40BC-B4AD-CC8C13CEAF5B}"/>
              </a:ext>
            </a:extLst>
          </p:cNvPr>
          <p:cNvSpPr/>
          <p:nvPr/>
        </p:nvSpPr>
        <p:spPr>
          <a:xfrm>
            <a:off x="6635600" y="5729786"/>
            <a:ext cx="135807" cy="138510"/>
          </a:xfrm>
          <a:prstGeom prst="ellipse">
            <a:avLst/>
          </a:prstGeom>
          <a:solidFill>
            <a:schemeClr val="accent6">
              <a:lumMod val="20000"/>
              <a:lumOff val="80000"/>
            </a:schemeClr>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76" name="TextBox 75">
            <a:extLst>
              <a:ext uri="{FF2B5EF4-FFF2-40B4-BE49-F238E27FC236}">
                <a16:creationId xmlns:a16="http://schemas.microsoft.com/office/drawing/2014/main" id="{34B43172-30FB-440A-847E-FB89AEA82DF5}"/>
              </a:ext>
            </a:extLst>
          </p:cNvPr>
          <p:cNvSpPr txBox="1">
            <a:spLocks/>
          </p:cNvSpPr>
          <p:nvPr/>
        </p:nvSpPr>
        <p:spPr>
          <a:xfrm>
            <a:off x="6703503" y="3859824"/>
            <a:ext cx="1999569" cy="1330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defPPr>
              <a:defRPr lang="en-US"/>
            </a:defPPr>
            <a:lvl1pPr marR="0" lvl="0" fontAlgn="auto">
              <a:lnSpc>
                <a:spcPct val="100000"/>
              </a:lnSpc>
              <a:spcBef>
                <a:spcPts val="0"/>
              </a:spcBef>
              <a:spcAft>
                <a:spcPts val="0"/>
              </a:spcAft>
              <a:buClr>
                <a:schemeClr val="accent6">
                  <a:lumMod val="60000"/>
                  <a:lumOff val="40000"/>
                </a:schemeClr>
              </a:buClr>
              <a:buSzTx/>
              <a:tabLst/>
              <a:defRPr sz="1050">
                <a:solidFill>
                  <a:schemeClr val="tx1">
                    <a:lumMod val="65000"/>
                    <a:lumOff val="3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370,000MTPA Blue Ammonia and Hydrogen Facility at CTV III</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 </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Capital Costs and EBITDA within previously disclosed Type Curve</a:t>
            </a:r>
            <a:r>
              <a:rPr kumimoji="0" lang="en-US" sz="900" b="0" i="0" u="none" strike="noStrike" kern="1200" cap="none" spc="0" normalizeH="0" baseline="30000" noProof="0">
                <a:ln>
                  <a:noFill/>
                </a:ln>
                <a:solidFill>
                  <a:schemeClr val="tx1"/>
                </a:solidFill>
                <a:effectLst/>
                <a:uLnTx/>
                <a:uFillTx/>
                <a:latin typeface="Franklin Gothic Book" panose="020B0503020102020204"/>
                <a:ea typeface="+mn-ea"/>
                <a:cs typeface="+mn-cs"/>
              </a:rPr>
              <a:t>2</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Decarbonizing California’s Agricultural Sector </a:t>
            </a:r>
          </a:p>
        </p:txBody>
      </p:sp>
      <p:sp>
        <p:nvSpPr>
          <p:cNvPr id="80" name="Rectangle 79">
            <a:extLst>
              <a:ext uri="{FF2B5EF4-FFF2-40B4-BE49-F238E27FC236}">
                <a16:creationId xmlns:a16="http://schemas.microsoft.com/office/drawing/2014/main" id="{61F1BD1C-FADF-4EE9-B4CF-4C70124313E2}"/>
              </a:ext>
            </a:extLst>
          </p:cNvPr>
          <p:cNvSpPr/>
          <p:nvPr/>
        </p:nvSpPr>
        <p:spPr>
          <a:xfrm>
            <a:off x="7883741" y="1420404"/>
            <a:ext cx="1883147" cy="863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srgbClr val="3A6F8F"/>
                </a:solidFill>
                <a:effectLst/>
                <a:uLnTx/>
                <a:uFillTx/>
                <a:latin typeface="Franklin Gothic Medium" panose="020B0603020102020204"/>
                <a:ea typeface="+mn-ea"/>
                <a:cs typeface="+mn-cs"/>
              </a:rPr>
              <a:t>California DAC Hub Consortium</a:t>
            </a:r>
            <a:endParaRPr kumimoji="0" lang="en-US" sz="6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cxnSp>
        <p:nvCxnSpPr>
          <p:cNvPr id="81" name="Straight Connector 80">
            <a:extLst>
              <a:ext uri="{FF2B5EF4-FFF2-40B4-BE49-F238E27FC236}">
                <a16:creationId xmlns:a16="http://schemas.microsoft.com/office/drawing/2014/main" id="{02F27415-0DF8-4C00-AA85-53408E1DF7C6}"/>
              </a:ext>
            </a:extLst>
          </p:cNvPr>
          <p:cNvCxnSpPr/>
          <p:nvPr/>
        </p:nvCxnSpPr>
        <p:spPr>
          <a:xfrm>
            <a:off x="7883742" y="1658694"/>
            <a:ext cx="0" cy="165847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AC319DC1-243A-4F4C-98ED-313EE8F03644}"/>
              </a:ext>
            </a:extLst>
          </p:cNvPr>
          <p:cNvSpPr/>
          <p:nvPr/>
        </p:nvSpPr>
        <p:spPr>
          <a:xfrm>
            <a:off x="7815835" y="1524835"/>
            <a:ext cx="135807" cy="138510"/>
          </a:xfrm>
          <a:prstGeom prst="ellipse">
            <a:avLst/>
          </a:prstGeom>
          <a:solidFill>
            <a:schemeClr val="accent6">
              <a:lumMod val="20000"/>
              <a:lumOff val="80000"/>
            </a:schemeClr>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3" name="TextBox 82">
            <a:extLst>
              <a:ext uri="{FF2B5EF4-FFF2-40B4-BE49-F238E27FC236}">
                <a16:creationId xmlns:a16="http://schemas.microsoft.com/office/drawing/2014/main" id="{39AFAF65-7BE1-448B-AA17-9B2A1F2A06FC}"/>
              </a:ext>
            </a:extLst>
          </p:cNvPr>
          <p:cNvSpPr txBox="1">
            <a:spLocks/>
          </p:cNvSpPr>
          <p:nvPr/>
        </p:nvSpPr>
        <p:spPr>
          <a:xfrm>
            <a:off x="7883739" y="2062490"/>
            <a:ext cx="1869674" cy="1039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defPPr>
              <a:defRPr lang="en-US"/>
            </a:defPPr>
            <a:lvl1pPr marR="0" lvl="0" fontAlgn="auto">
              <a:lnSpc>
                <a:spcPct val="100000"/>
              </a:lnSpc>
              <a:spcBef>
                <a:spcPts val="0"/>
              </a:spcBef>
              <a:spcAft>
                <a:spcPts val="0"/>
              </a:spcAft>
              <a:buClr>
                <a:schemeClr val="accent6">
                  <a:lumMod val="60000"/>
                  <a:lumOff val="40000"/>
                </a:schemeClr>
              </a:buClr>
              <a:buSzTx/>
              <a:tabLst/>
              <a:defRPr sz="1050">
                <a:solidFill>
                  <a:schemeClr val="tx1">
                    <a:lumMod val="65000"/>
                    <a:lumOff val="3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Accelerating DAC+S in California through its wholly owned subsidiary CTV Direct</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The first DAC Hub is targeted for Kern County and is expected to store CO</a:t>
            </a:r>
            <a:r>
              <a:rPr kumimoji="0" lang="en-US" sz="900" b="0" i="0" u="none" strike="noStrike" kern="1200" cap="none" spc="0" normalizeH="0" baseline="-25000" noProof="0">
                <a:ln>
                  <a:noFill/>
                </a:ln>
                <a:solidFill>
                  <a:schemeClr val="tx1"/>
                </a:solidFill>
                <a:effectLst/>
                <a:uLnTx/>
                <a:uFillTx/>
                <a:latin typeface="Franklin Gothic Book" panose="020B0503020102020204"/>
                <a:ea typeface="+mn-ea"/>
                <a:cs typeface="+mn-cs"/>
              </a:rPr>
              <a:t>2</a:t>
            </a:r>
            <a:r>
              <a:rPr kumimoji="0" lang="en-US" sz="900" b="0" i="0" u="none" strike="noStrike" kern="1200" cap="none" spc="0" normalizeH="0" baseline="0" noProof="0">
                <a:ln>
                  <a:noFill/>
                </a:ln>
                <a:solidFill>
                  <a:schemeClr val="tx1"/>
                </a:solidFill>
                <a:effectLst/>
                <a:uLnTx/>
                <a:uFillTx/>
                <a:latin typeface="Franklin Gothic Book" panose="020B0503020102020204"/>
                <a:ea typeface="+mn-ea"/>
                <a:cs typeface="+mn-cs"/>
              </a:rPr>
              <a:t> at the CTV I reservoir</a:t>
            </a:r>
          </a:p>
        </p:txBody>
      </p:sp>
      <p:cxnSp>
        <p:nvCxnSpPr>
          <p:cNvPr id="84" name="Straight Connector 83">
            <a:extLst>
              <a:ext uri="{FF2B5EF4-FFF2-40B4-BE49-F238E27FC236}">
                <a16:creationId xmlns:a16="http://schemas.microsoft.com/office/drawing/2014/main" id="{34934EA8-1467-4DA8-B78E-78AECB3215B6}"/>
              </a:ext>
            </a:extLst>
          </p:cNvPr>
          <p:cNvCxnSpPr>
            <a:cxnSpLocks/>
            <a:endCxn id="86" idx="0"/>
          </p:cNvCxnSpPr>
          <p:nvPr/>
        </p:nvCxnSpPr>
        <p:spPr>
          <a:xfrm flipH="1">
            <a:off x="8849259" y="3987452"/>
            <a:ext cx="3" cy="1894579"/>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EC43BDA1-EA73-4755-8795-49E3821C3F97}"/>
              </a:ext>
            </a:extLst>
          </p:cNvPr>
          <p:cNvSpPr/>
          <p:nvPr/>
        </p:nvSpPr>
        <p:spPr>
          <a:xfrm>
            <a:off x="8852260" y="4611244"/>
            <a:ext cx="3095954" cy="863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a:noFill/>
                </a:ln>
                <a:solidFill>
                  <a:srgbClr val="3A6F8F"/>
                </a:solidFill>
                <a:effectLst/>
                <a:uLnTx/>
                <a:uFillTx/>
                <a:latin typeface="Franklin Gothic Medium" panose="020B0603020102020204"/>
                <a:ea typeface="+mn-ea"/>
                <a:cs typeface="+mn-cs"/>
              </a:rPr>
              <a:t>Advancing </a:t>
            </a:r>
            <a:r>
              <a:rPr kumimoji="0" lang="en-US" sz="1200" b="0" i="0" u="none" strike="noStrike" kern="1200" cap="none" spc="0" normalizeH="0" baseline="0" noProof="0" err="1">
                <a:ln>
                  <a:noFill/>
                </a:ln>
                <a:solidFill>
                  <a:srgbClr val="3A6F8F"/>
                </a:solidFill>
                <a:effectLst/>
                <a:uLnTx/>
                <a:uFillTx/>
                <a:latin typeface="Franklin Gothic Medium" panose="020B0603020102020204"/>
                <a:ea typeface="+mn-ea"/>
                <a:cs typeface="+mn-cs"/>
              </a:rPr>
              <a:t>CalCapture</a:t>
            </a:r>
            <a:r>
              <a:rPr kumimoji="0" lang="en-US" sz="1200" b="0" i="0" u="none" strike="noStrike" kern="1200" cap="none" spc="0" normalizeH="0" baseline="0" noProof="0">
                <a:ln>
                  <a:noFill/>
                </a:ln>
                <a:solidFill>
                  <a:srgbClr val="3A6F8F"/>
                </a:solidFill>
                <a:effectLst/>
                <a:uLnTx/>
                <a:uFillTx/>
                <a:latin typeface="Franklin Gothic Medium" panose="020B0603020102020204"/>
                <a:ea typeface="+mn-ea"/>
                <a:cs typeface="+mn-cs"/>
              </a:rPr>
              <a:t> &amp; Lone Cypress Project to The Next Stage of Development </a:t>
            </a:r>
            <a:endParaRPr kumimoji="0" lang="en-US" sz="7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86" name="Oval 85">
            <a:extLst>
              <a:ext uri="{FF2B5EF4-FFF2-40B4-BE49-F238E27FC236}">
                <a16:creationId xmlns:a16="http://schemas.microsoft.com/office/drawing/2014/main" id="{390D38FB-57CE-434D-A01F-34F95420346D}"/>
              </a:ext>
            </a:extLst>
          </p:cNvPr>
          <p:cNvSpPr/>
          <p:nvPr/>
        </p:nvSpPr>
        <p:spPr>
          <a:xfrm>
            <a:off x="8781355" y="5595948"/>
            <a:ext cx="135807" cy="138510"/>
          </a:xfrm>
          <a:prstGeom prst="ellipse">
            <a:avLst/>
          </a:prstGeom>
          <a:solidFill>
            <a:schemeClr val="accent6">
              <a:lumMod val="20000"/>
              <a:lumOff val="80000"/>
            </a:schemeClr>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7" name="TextBox 86">
            <a:extLst>
              <a:ext uri="{FF2B5EF4-FFF2-40B4-BE49-F238E27FC236}">
                <a16:creationId xmlns:a16="http://schemas.microsoft.com/office/drawing/2014/main" id="{F1D4B5DE-1A73-470C-B8E3-2AD57B50B183}"/>
              </a:ext>
            </a:extLst>
          </p:cNvPr>
          <p:cNvSpPr txBox="1">
            <a:spLocks/>
          </p:cNvSpPr>
          <p:nvPr/>
        </p:nvSpPr>
        <p:spPr>
          <a:xfrm>
            <a:off x="8849260" y="3701331"/>
            <a:ext cx="2901623" cy="1330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defPPr>
              <a:defRPr lang="en-US"/>
            </a:defPPr>
            <a:lvl1pPr marR="0" lvl="0" fontAlgn="auto">
              <a:lnSpc>
                <a:spcPct val="100000"/>
              </a:lnSpc>
              <a:spcBef>
                <a:spcPts val="0"/>
              </a:spcBef>
              <a:spcAft>
                <a:spcPts val="0"/>
              </a:spcAft>
              <a:buClr>
                <a:schemeClr val="accent6">
                  <a:lumMod val="60000"/>
                  <a:lumOff val="40000"/>
                </a:schemeClr>
              </a:buClr>
              <a:buSzTx/>
              <a:tabLst/>
              <a:defRPr sz="1050">
                <a:solidFill>
                  <a:schemeClr val="tx1">
                    <a:lumMod val="65000"/>
                    <a:lumOff val="3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rPr>
              <a:t>Completion of </a:t>
            </a:r>
            <a:r>
              <a:rPr kumimoji="0" lang="en-US" sz="1000" b="1" i="0" u="none" strike="noStrike" kern="1200" cap="none" spc="0" normalizeH="0" baseline="0" noProof="0" err="1">
                <a:ln>
                  <a:noFill/>
                </a:ln>
                <a:solidFill>
                  <a:prstClr val="black"/>
                </a:solidFill>
                <a:effectLst/>
                <a:uLnTx/>
                <a:uFillTx/>
                <a:latin typeface="Franklin Gothic Book" panose="020B0503020102020204"/>
                <a:ea typeface="+mn-ea"/>
                <a:cs typeface="+mn-cs"/>
              </a:rPr>
              <a:t>NextDecade</a:t>
            </a:r>
            <a:r>
              <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rPr>
              <a:t> Feed Study</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rPr>
              <a:t>Targeting to FID </a:t>
            </a:r>
            <a:r>
              <a:rPr kumimoji="0" lang="en-US" sz="1000" b="1" i="0" u="none" strike="noStrike" kern="1200" cap="none" spc="0" normalizeH="0" baseline="0" noProof="0" err="1">
                <a:ln>
                  <a:noFill/>
                </a:ln>
                <a:solidFill>
                  <a:prstClr val="black"/>
                </a:solidFill>
                <a:effectLst/>
                <a:uLnTx/>
                <a:uFillTx/>
                <a:latin typeface="Franklin Gothic Book" panose="020B0503020102020204"/>
                <a:ea typeface="+mn-ea"/>
                <a:cs typeface="+mn-cs"/>
              </a:rPr>
              <a:t>CalCapture</a:t>
            </a:r>
            <a:r>
              <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rPr>
              <a:t> in 1H24</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lang="en-US" sz="1000" b="1">
              <a:solidFill>
                <a:prstClr val="black"/>
              </a:solidFill>
              <a:latin typeface="Franklin Gothic Book" panose="020B0503020102020204"/>
            </a:endParaRPr>
          </a:p>
          <a:p>
            <a:pPr>
              <a:buClr>
                <a:srgbClr val="70AD47">
                  <a:lumMod val="60000"/>
                  <a:lumOff val="40000"/>
                </a:srgbClr>
              </a:buClr>
              <a:defRPr/>
            </a:pPr>
            <a:r>
              <a:rPr lang="en-US" sz="1000" b="1">
                <a:solidFill>
                  <a:prstClr val="black"/>
                </a:solidFill>
                <a:latin typeface="Franklin Gothic Book" panose="020B0503020102020204"/>
              </a:rPr>
              <a:t>Targeting to FID Lone Cypress Project in YE23</a:t>
            </a:r>
            <a:r>
              <a:rPr lang="en-US" sz="1000" b="1" baseline="30000">
                <a:solidFill>
                  <a:prstClr val="black"/>
                </a:solidFill>
                <a:latin typeface="Franklin Gothic Book" panose="020B0503020102020204"/>
              </a:rPr>
              <a:t>5</a:t>
            </a:r>
            <a:endPar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88" name="Rectangle 87">
            <a:extLst>
              <a:ext uri="{FF2B5EF4-FFF2-40B4-BE49-F238E27FC236}">
                <a16:creationId xmlns:a16="http://schemas.microsoft.com/office/drawing/2014/main" id="{9CACAD4F-43DE-4690-AFF1-B2FBD1F0040E}"/>
              </a:ext>
            </a:extLst>
          </p:cNvPr>
          <p:cNvSpPr/>
          <p:nvPr/>
        </p:nvSpPr>
        <p:spPr>
          <a:xfrm>
            <a:off x="9867739" y="682902"/>
            <a:ext cx="1883147" cy="863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a:noFill/>
                </a:ln>
                <a:solidFill>
                  <a:srgbClr val="3A6F8F"/>
                </a:solidFill>
                <a:effectLst/>
                <a:uLnTx/>
                <a:uFillTx/>
                <a:latin typeface="Franklin Gothic Medium" panose="020B0603020102020204"/>
                <a:ea typeface="+mn-ea"/>
                <a:cs typeface="+mn-cs"/>
              </a:rPr>
              <a:t>2023 Outlook…</a:t>
            </a:r>
            <a:endParaRPr kumimoji="0" lang="en-US" sz="7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cxnSp>
        <p:nvCxnSpPr>
          <p:cNvPr id="89" name="Straight Connector 88">
            <a:extLst>
              <a:ext uri="{FF2B5EF4-FFF2-40B4-BE49-F238E27FC236}">
                <a16:creationId xmlns:a16="http://schemas.microsoft.com/office/drawing/2014/main" id="{115D91E3-D2AB-41E6-891E-ECBFC16F3F9D}"/>
              </a:ext>
            </a:extLst>
          </p:cNvPr>
          <p:cNvCxnSpPr>
            <a:cxnSpLocks/>
            <a:stCxn id="90" idx="4"/>
          </p:cNvCxnSpPr>
          <p:nvPr/>
        </p:nvCxnSpPr>
        <p:spPr>
          <a:xfrm>
            <a:off x="9890099" y="910083"/>
            <a:ext cx="0" cy="2396076"/>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3483C26C-0BCA-4BC1-B6FC-686614B18B65}"/>
              </a:ext>
            </a:extLst>
          </p:cNvPr>
          <p:cNvSpPr/>
          <p:nvPr/>
        </p:nvSpPr>
        <p:spPr>
          <a:xfrm>
            <a:off x="9822195" y="771573"/>
            <a:ext cx="135807" cy="138510"/>
          </a:xfrm>
          <a:prstGeom prst="ellipse">
            <a:avLst/>
          </a:prstGeom>
          <a:solidFill>
            <a:schemeClr val="accent6">
              <a:lumMod val="20000"/>
              <a:lumOff val="80000"/>
            </a:schemeClr>
          </a:solidFill>
          <a:ln>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91" name="TextBox 90">
            <a:extLst>
              <a:ext uri="{FF2B5EF4-FFF2-40B4-BE49-F238E27FC236}">
                <a16:creationId xmlns:a16="http://schemas.microsoft.com/office/drawing/2014/main" id="{92CD7EA7-CB25-40F7-B35A-A5C01D78F5DA}"/>
              </a:ext>
            </a:extLst>
          </p:cNvPr>
          <p:cNvSpPr txBox="1">
            <a:spLocks/>
          </p:cNvSpPr>
          <p:nvPr/>
        </p:nvSpPr>
        <p:spPr>
          <a:xfrm>
            <a:off x="9867736" y="1213800"/>
            <a:ext cx="2165216" cy="20676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defPPr>
              <a:defRPr lang="en-US"/>
            </a:defPPr>
            <a:lvl1pPr marR="0" lvl="0" fontAlgn="auto">
              <a:lnSpc>
                <a:spcPct val="100000"/>
              </a:lnSpc>
              <a:spcBef>
                <a:spcPts val="0"/>
              </a:spcBef>
              <a:spcAft>
                <a:spcPts val="0"/>
              </a:spcAft>
              <a:buClr>
                <a:schemeClr val="accent6">
                  <a:lumMod val="60000"/>
                  <a:lumOff val="40000"/>
                </a:schemeClr>
              </a:buClr>
              <a:buSzTx/>
              <a:tabLst/>
              <a:defRPr sz="1050">
                <a:solidFill>
                  <a:schemeClr val="tx1">
                    <a:lumMod val="65000"/>
                    <a:lumOff val="3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rPr>
              <a:t>Introducing Carbon </a:t>
            </a:r>
            <a:r>
              <a:rPr kumimoji="0" lang="en-US" sz="1000" b="1" i="0" u="none" strike="noStrike" kern="1200" cap="none" spc="0" normalizeH="0" baseline="0" noProof="0" err="1">
                <a:ln>
                  <a:noFill/>
                </a:ln>
                <a:solidFill>
                  <a:prstClr val="black"/>
                </a:solidFill>
                <a:effectLst/>
                <a:uLnTx/>
                <a:uFillTx/>
                <a:latin typeface="Franklin Gothic Book" panose="020B0503020102020204"/>
                <a:ea typeface="+mn-ea"/>
                <a:cs typeface="+mn-cs"/>
              </a:rPr>
              <a:t>TerraVault</a:t>
            </a:r>
            <a:r>
              <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rPr>
              <a:t> Board of Directors</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rPr>
              <a:t>Targeting First Class VI EPA Draft Permit by YE2023</a:t>
            </a:r>
            <a:r>
              <a:rPr kumimoji="0" lang="en-US" sz="1000" b="1" i="0" u="none" strike="noStrike" kern="1200" cap="none" spc="0" normalizeH="0" baseline="30000" noProof="0">
                <a:ln>
                  <a:noFill/>
                </a:ln>
                <a:solidFill>
                  <a:prstClr val="black"/>
                </a:solidFill>
                <a:effectLst/>
                <a:uLnTx/>
                <a:uFillTx/>
                <a:latin typeface="Franklin Gothic Book" panose="020B0503020102020204"/>
                <a:ea typeface="+mn-ea"/>
                <a:cs typeface="+mn-cs"/>
              </a:rPr>
              <a:t>5</a:t>
            </a:r>
            <a:endPar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rPr>
              <a:t>Submission of additional reservoirs for EPA Class VI permitting</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rPr>
              <a:t>Advancing New CDMAs </a:t>
            </a: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lang="en-US" sz="1000" b="1">
              <a:solidFill>
                <a:prstClr val="black"/>
              </a:solidFill>
              <a:latin typeface="Franklin Gothic Book" panose="020B0503020102020204"/>
            </a:endParaRPr>
          </a:p>
          <a:p>
            <a:pPr marL="0" marR="0" lvl="0" indent="0" algn="l"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endPar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92" name="Oval 91">
            <a:extLst>
              <a:ext uri="{FF2B5EF4-FFF2-40B4-BE49-F238E27FC236}">
                <a16:creationId xmlns:a16="http://schemas.microsoft.com/office/drawing/2014/main" id="{C915B8C3-1845-4F03-AF05-80562BF3642C}"/>
              </a:ext>
            </a:extLst>
          </p:cNvPr>
          <p:cNvSpPr/>
          <p:nvPr/>
        </p:nvSpPr>
        <p:spPr>
          <a:xfrm>
            <a:off x="6248745" y="3334968"/>
            <a:ext cx="334433" cy="355407"/>
          </a:xfrm>
          <a:prstGeom prst="ellipse">
            <a:avLst/>
          </a:pr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prstClr val="white">
                  <a:lumMod val="50000"/>
                </a:prstClr>
              </a:solidFill>
              <a:effectLst/>
              <a:uLnTx/>
              <a:uFillTx/>
              <a:latin typeface="Franklin Gothic Book" panose="020B0503020102020204"/>
              <a:ea typeface="+mn-ea"/>
              <a:cs typeface="+mn-cs"/>
            </a:endParaRPr>
          </a:p>
        </p:txBody>
      </p:sp>
      <p:sp>
        <p:nvSpPr>
          <p:cNvPr id="93" name="TextBox 92">
            <a:extLst>
              <a:ext uri="{FF2B5EF4-FFF2-40B4-BE49-F238E27FC236}">
                <a16:creationId xmlns:a16="http://schemas.microsoft.com/office/drawing/2014/main" id="{81A7EF8F-BB11-40AA-946D-A09614EF8C8D}"/>
              </a:ext>
            </a:extLst>
          </p:cNvPr>
          <p:cNvSpPr txBox="1">
            <a:spLocks/>
          </p:cNvSpPr>
          <p:nvPr/>
        </p:nvSpPr>
        <p:spPr>
          <a:xfrm>
            <a:off x="6182651" y="3415230"/>
            <a:ext cx="563435" cy="194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defPPr>
              <a:defRPr lang="en-US"/>
            </a:defPPr>
            <a:lvl1pPr marR="0" lvl="0" fontAlgn="auto">
              <a:lnSpc>
                <a:spcPct val="100000"/>
              </a:lnSpc>
              <a:spcBef>
                <a:spcPts val="0"/>
              </a:spcBef>
              <a:spcAft>
                <a:spcPts val="0"/>
              </a:spcAft>
              <a:buClr>
                <a:schemeClr val="accent6">
                  <a:lumMod val="60000"/>
                  <a:lumOff val="40000"/>
                </a:schemeClr>
              </a:buClr>
              <a:buSzTx/>
              <a:tabLst/>
              <a:defRPr sz="1050">
                <a:solidFill>
                  <a:schemeClr val="tx1">
                    <a:lumMod val="65000"/>
                    <a:lumOff val="3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800" b="1" i="0" u="none" strike="noStrike" kern="1200" cap="none" spc="0" normalizeH="0" baseline="0" noProof="0">
                <a:ln>
                  <a:noFill/>
                </a:ln>
                <a:solidFill>
                  <a:prstClr val="black"/>
                </a:solidFill>
                <a:effectLst/>
                <a:uLnTx/>
                <a:uFillTx/>
                <a:latin typeface="Franklin Gothic Book" panose="020B0503020102020204"/>
                <a:ea typeface="+mn-ea"/>
                <a:cs typeface="+mn-cs"/>
              </a:rPr>
              <a:t>2023</a:t>
            </a:r>
            <a:endPar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94" name="Picture 93">
            <a:extLst>
              <a:ext uri="{FF2B5EF4-FFF2-40B4-BE49-F238E27FC236}">
                <a16:creationId xmlns:a16="http://schemas.microsoft.com/office/drawing/2014/main" id="{A9D32D01-FF7D-4AB6-A96D-3E68C403B1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1361" r="36958"/>
          <a:stretch/>
        </p:blipFill>
        <p:spPr>
          <a:xfrm>
            <a:off x="398591" y="3404280"/>
            <a:ext cx="240710" cy="255425"/>
          </a:xfrm>
          <a:prstGeom prst="rect">
            <a:avLst/>
          </a:prstGeom>
        </p:spPr>
      </p:pic>
      <p:sp>
        <p:nvSpPr>
          <p:cNvPr id="96" name="Oval 95">
            <a:extLst>
              <a:ext uri="{FF2B5EF4-FFF2-40B4-BE49-F238E27FC236}">
                <a16:creationId xmlns:a16="http://schemas.microsoft.com/office/drawing/2014/main" id="{534643A5-FC87-428F-9EC9-9E0F97ED0DF8}"/>
              </a:ext>
            </a:extLst>
          </p:cNvPr>
          <p:cNvSpPr/>
          <p:nvPr/>
        </p:nvSpPr>
        <p:spPr>
          <a:xfrm>
            <a:off x="11555195" y="3316311"/>
            <a:ext cx="334433" cy="355407"/>
          </a:xfrm>
          <a:prstGeom prst="ellipse">
            <a:avLst/>
          </a:pr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prstClr val="white">
                  <a:lumMod val="50000"/>
                </a:prstClr>
              </a:solidFill>
              <a:effectLst/>
              <a:uLnTx/>
              <a:uFillTx/>
              <a:latin typeface="Franklin Gothic Book" panose="020B0503020102020204"/>
              <a:ea typeface="+mn-ea"/>
              <a:cs typeface="+mn-cs"/>
            </a:endParaRPr>
          </a:p>
        </p:txBody>
      </p:sp>
      <p:sp>
        <p:nvSpPr>
          <p:cNvPr id="97" name="TextBox 96">
            <a:extLst>
              <a:ext uri="{FF2B5EF4-FFF2-40B4-BE49-F238E27FC236}">
                <a16:creationId xmlns:a16="http://schemas.microsoft.com/office/drawing/2014/main" id="{A87A6E1D-BBB3-4BB9-974D-7C5024472A28}"/>
              </a:ext>
            </a:extLst>
          </p:cNvPr>
          <p:cNvSpPr txBox="1">
            <a:spLocks/>
          </p:cNvSpPr>
          <p:nvPr/>
        </p:nvSpPr>
        <p:spPr>
          <a:xfrm>
            <a:off x="11490389" y="3395665"/>
            <a:ext cx="563435" cy="194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defPPr>
              <a:defRPr lang="en-US"/>
            </a:defPPr>
            <a:lvl1pPr marR="0" lvl="0" fontAlgn="auto">
              <a:lnSpc>
                <a:spcPct val="100000"/>
              </a:lnSpc>
              <a:spcBef>
                <a:spcPts val="0"/>
              </a:spcBef>
              <a:spcAft>
                <a:spcPts val="0"/>
              </a:spcAft>
              <a:buClr>
                <a:schemeClr val="accent6">
                  <a:lumMod val="60000"/>
                  <a:lumOff val="40000"/>
                </a:schemeClr>
              </a:buClr>
              <a:buSzTx/>
              <a:tabLst/>
              <a:defRPr sz="1050">
                <a:solidFill>
                  <a:schemeClr val="tx1">
                    <a:lumMod val="65000"/>
                    <a:lumOff val="3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800" b="1" i="0" u="none" strike="noStrike" kern="1200" cap="none" spc="0" normalizeH="0" baseline="0" noProof="0">
                <a:ln>
                  <a:noFill/>
                </a:ln>
                <a:solidFill>
                  <a:prstClr val="black"/>
                </a:solidFill>
                <a:effectLst/>
                <a:uLnTx/>
                <a:uFillTx/>
                <a:latin typeface="Franklin Gothic Book" panose="020B0503020102020204"/>
                <a:ea typeface="+mn-ea"/>
                <a:cs typeface="+mn-cs"/>
              </a:rPr>
              <a:t>2024</a:t>
            </a:r>
            <a:endParaRPr kumimoji="0" lang="en-US" sz="1000" b="1"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99" name="Picture 98">
            <a:extLst>
              <a:ext uri="{FF2B5EF4-FFF2-40B4-BE49-F238E27FC236}">
                <a16:creationId xmlns:a16="http://schemas.microsoft.com/office/drawing/2014/main" id="{30DBF19A-F63E-40C2-A80A-2A608872D95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8881"/>
          <a:stretch/>
        </p:blipFill>
        <p:spPr>
          <a:xfrm>
            <a:off x="9205791" y="5400581"/>
            <a:ext cx="1593062" cy="369788"/>
          </a:xfrm>
          <a:prstGeom prst="rect">
            <a:avLst/>
          </a:prstGeom>
        </p:spPr>
      </p:pic>
      <p:sp>
        <p:nvSpPr>
          <p:cNvPr id="101" name="TextBox 100">
            <a:extLst>
              <a:ext uri="{FF2B5EF4-FFF2-40B4-BE49-F238E27FC236}">
                <a16:creationId xmlns:a16="http://schemas.microsoft.com/office/drawing/2014/main" id="{665793CB-4A14-4787-B216-C0054511406E}"/>
              </a:ext>
            </a:extLst>
          </p:cNvPr>
          <p:cNvSpPr txBox="1">
            <a:spLocks/>
          </p:cNvSpPr>
          <p:nvPr/>
        </p:nvSpPr>
        <p:spPr>
          <a:xfrm>
            <a:off x="9207043" y="5721302"/>
            <a:ext cx="1886406"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rIns="182880" rtlCol="0" anchor="ctr" anchorCtr="0"/>
          <a:lstStyle>
            <a:defPPr>
              <a:defRPr lang="en-US"/>
            </a:defPPr>
            <a:lvl1pPr marR="0" lvl="0" fontAlgn="auto">
              <a:lnSpc>
                <a:spcPct val="100000"/>
              </a:lnSpc>
              <a:spcBef>
                <a:spcPts val="0"/>
              </a:spcBef>
              <a:spcAft>
                <a:spcPts val="0"/>
              </a:spcAft>
              <a:buClr>
                <a:schemeClr val="accent6">
                  <a:lumMod val="60000"/>
                  <a:lumOff val="40000"/>
                </a:schemeClr>
              </a:buClr>
              <a:buSzTx/>
              <a:tabLst/>
              <a:defRPr sz="1050">
                <a:solidFill>
                  <a:schemeClr val="tx1">
                    <a:lumMod val="65000"/>
                    <a:lumOff val="3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0" eaLnBrk="1" fontAlgn="auto" latinLnBrk="0" hangingPunct="1">
              <a:lnSpc>
                <a:spcPct val="100000"/>
              </a:lnSpc>
              <a:spcBef>
                <a:spcPts val="0"/>
              </a:spcBef>
              <a:spcAft>
                <a:spcPts val="0"/>
              </a:spcAft>
              <a:buClr>
                <a:srgbClr val="70AD47">
                  <a:lumMod val="60000"/>
                  <a:lumOff val="40000"/>
                </a:srgbClr>
              </a:buClr>
              <a:buSzTx/>
              <a:buFontTx/>
              <a:buNone/>
              <a:tabLst/>
              <a:defRPr/>
            </a:pPr>
            <a:r>
              <a:rPr kumimoji="0" lang="en-US" sz="800" b="0" i="0" u="none" strike="noStrike" kern="1200" cap="none" spc="0" normalizeH="0" baseline="0" noProof="0">
                <a:ln>
                  <a:noFill/>
                </a:ln>
                <a:solidFill>
                  <a:prstClr val="black"/>
                </a:solidFill>
                <a:effectLst/>
                <a:uLnTx/>
                <a:uFillTx/>
                <a:latin typeface="Franklin Gothic Book" panose="020B0503020102020204"/>
                <a:ea typeface="+mn-ea"/>
                <a:cs typeface="+mn-cs"/>
              </a:rPr>
              <a:t>Positioned to Be California’s Premier Carbon Management Provider </a:t>
            </a:r>
          </a:p>
        </p:txBody>
      </p:sp>
      <p:sp>
        <p:nvSpPr>
          <p:cNvPr id="3" name="Slide Number Placeholder 12">
            <a:extLst>
              <a:ext uri="{FF2B5EF4-FFF2-40B4-BE49-F238E27FC236}">
                <a16:creationId xmlns:a16="http://schemas.microsoft.com/office/drawing/2014/main" id="{4A803BE6-513E-60F3-4DB5-6FB6A5A1E66E}"/>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6</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5" name="Picture 1" descr="A picture containing text, clipart&#10;&#10;Description automatically generated">
            <a:extLst>
              <a:ext uri="{FF2B5EF4-FFF2-40B4-BE49-F238E27FC236}">
                <a16:creationId xmlns:a16="http://schemas.microsoft.com/office/drawing/2014/main" id="{E4CA2E8B-92AE-FE08-31E6-C36B88D08DB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928412" y="80883"/>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049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7755-0B8E-2635-C9A1-63740D630D22}"/>
              </a:ext>
            </a:extLst>
          </p:cNvPr>
          <p:cNvSpPr>
            <a:spLocks noGrp="1"/>
          </p:cNvSpPr>
          <p:nvPr>
            <p:ph type="title"/>
          </p:nvPr>
        </p:nvSpPr>
        <p:spPr/>
        <p:txBody>
          <a:bodyPr/>
          <a:lstStyle/>
          <a:p>
            <a:r>
              <a:rPr lang="en-US"/>
              <a:t>Growing Energy Transition Employment Opportunities By Decarbonizing California  </a:t>
            </a:r>
          </a:p>
        </p:txBody>
      </p:sp>
    </p:spTree>
    <p:extLst>
      <p:ext uri="{BB962C8B-B14F-4D97-AF65-F5344CB8AC3E}">
        <p14:creationId xmlns:p14="http://schemas.microsoft.com/office/powerpoint/2010/main" val="1428782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FF533D-88E1-4354-9BA9-FB30292D20D4}"/>
              </a:ext>
            </a:extLst>
          </p:cNvPr>
          <p:cNvSpPr>
            <a:spLocks noGrp="1"/>
          </p:cNvSpPr>
          <p:nvPr>
            <p:ph type="title"/>
          </p:nvPr>
        </p:nvSpPr>
        <p:spPr/>
        <p:txBody>
          <a:bodyPr anchor="ctr"/>
          <a:lstStyle/>
          <a:p>
            <a:r>
              <a:rPr lang="en-US" sz="2130"/>
              <a:t>California Air Resources Board (CARB) 2022 Climate Change Scoping Plan</a:t>
            </a:r>
          </a:p>
        </p:txBody>
      </p:sp>
      <p:sp>
        <p:nvSpPr>
          <p:cNvPr id="4" name="Footer Placeholder 3">
            <a:extLst>
              <a:ext uri="{FF2B5EF4-FFF2-40B4-BE49-F238E27FC236}">
                <a16:creationId xmlns:a16="http://schemas.microsoft.com/office/drawing/2014/main" id="{363CD05D-FA72-430A-80DE-E36F191284B8}"/>
              </a:ext>
            </a:extLst>
          </p:cNvPr>
          <p:cNvSpPr>
            <a:spLocks noGrp="1"/>
          </p:cNvSpPr>
          <p:nvPr>
            <p:ph type="ftr" sz="quarter" idx="11"/>
          </p:nvPr>
        </p:nvSpPr>
        <p:spPr>
          <a:xfrm>
            <a:off x="973836" y="6507692"/>
            <a:ext cx="10318458" cy="154421"/>
          </a:xfrm>
        </p:spPr>
        <p: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Source: California Air Resources Board website; Letter to the Chairman of California Air Resources Board, July 22, 2022; and accompanying materials.</a:t>
            </a:r>
          </a:p>
        </p:txBody>
      </p:sp>
      <p:sp>
        <p:nvSpPr>
          <p:cNvPr id="71" name="Content Placeholder 4">
            <a:extLst>
              <a:ext uri="{FF2B5EF4-FFF2-40B4-BE49-F238E27FC236}">
                <a16:creationId xmlns:a16="http://schemas.microsoft.com/office/drawing/2014/main" id="{0F84EF14-ABD5-46C3-9015-CC78CD8864CE}"/>
              </a:ext>
            </a:extLst>
          </p:cNvPr>
          <p:cNvSpPr txBox="1">
            <a:spLocks/>
          </p:cNvSpPr>
          <p:nvPr/>
        </p:nvSpPr>
        <p:spPr>
          <a:xfrm>
            <a:off x="400941" y="2204733"/>
            <a:ext cx="5363354" cy="3105454"/>
          </a:xfrm>
          <a:prstGeom prst="rect">
            <a:avLst/>
          </a:prstGeom>
        </p:spPr>
        <p:txBody>
          <a:bodyPr vert="horz" lIns="0" tIns="45720" rIns="0" bIns="45720" rtlCol="0" anchor="t">
            <a:noAutofit/>
          </a:bodyPr>
          <a:lstStyle>
            <a:defPPr>
              <a:defRPr lang="en-US"/>
            </a:defPPr>
            <a:lvl1pPr marL="217974" indent="-171450" defTabSz="913532">
              <a:lnSpc>
                <a:spcPct val="100000"/>
              </a:lnSpc>
              <a:spcBef>
                <a:spcPts val="0"/>
              </a:spcBef>
              <a:spcAft>
                <a:spcPts val="600"/>
              </a:spcAft>
              <a:buClr>
                <a:schemeClr val="accent6"/>
              </a:buClr>
              <a:buFont typeface="Wingdings" panose="05000000000000000000" pitchFamily="2" charset="2"/>
              <a:buChar char="ü"/>
              <a:defRPr sz="1000" i="1"/>
            </a:lvl1pPr>
            <a:lvl2pPr marL="674751" lvl="1" indent="-171450" defTabSz="913532">
              <a:lnSpc>
                <a:spcPct val="100000"/>
              </a:lnSpc>
              <a:spcBef>
                <a:spcPts val="0"/>
              </a:spcBef>
              <a:spcAft>
                <a:spcPts val="600"/>
              </a:spcAft>
              <a:buClr>
                <a:schemeClr val="accent6"/>
              </a:buClr>
              <a:buFont typeface="Wingdings" panose="05000000000000000000" pitchFamily="2" charset="2"/>
              <a:buChar char="ü"/>
              <a:defRPr sz="1000"/>
            </a:lvl2pPr>
            <a:lvl3pPr marL="913554" indent="0" defTabSz="913554">
              <a:lnSpc>
                <a:spcPct val="90000"/>
              </a:lnSpc>
              <a:spcBef>
                <a:spcPts val="500"/>
              </a:spcBef>
              <a:buFont typeface="Arial" panose="020B0604020202020204" pitchFamily="34" charset="0"/>
              <a:buNone/>
              <a:defRPr sz="1465"/>
            </a:lvl3pPr>
            <a:lvl4pPr marL="1370331" indent="0" defTabSz="913554">
              <a:lnSpc>
                <a:spcPct val="90000"/>
              </a:lnSpc>
              <a:spcBef>
                <a:spcPts val="500"/>
              </a:spcBef>
              <a:buFont typeface="Arial" panose="020B0604020202020204" pitchFamily="34" charset="0"/>
              <a:buNone/>
              <a:defRPr sz="1399"/>
            </a:lvl4pPr>
            <a:lvl5pPr marL="1827108" indent="0" defTabSz="913554">
              <a:lnSpc>
                <a:spcPct val="90000"/>
              </a:lnSpc>
              <a:spcBef>
                <a:spcPts val="500"/>
              </a:spcBef>
              <a:buFont typeface="Arial" panose="020B0604020202020204" pitchFamily="34" charset="0"/>
              <a:buNone/>
              <a:defRPr sz="1399"/>
            </a:lvl5pPr>
            <a:lvl6pPr marL="2512274" indent="-228389" defTabSz="913554">
              <a:lnSpc>
                <a:spcPct val="90000"/>
              </a:lnSpc>
              <a:spcBef>
                <a:spcPts val="500"/>
              </a:spcBef>
              <a:buFont typeface="Arial" panose="020B0604020202020204" pitchFamily="34" charset="0"/>
              <a:buChar char="•"/>
              <a:defRPr sz="1798"/>
            </a:lvl6pPr>
            <a:lvl7pPr marL="2969051" indent="-228389" defTabSz="913554">
              <a:lnSpc>
                <a:spcPct val="90000"/>
              </a:lnSpc>
              <a:spcBef>
                <a:spcPts val="500"/>
              </a:spcBef>
              <a:buFont typeface="Arial" panose="020B0604020202020204" pitchFamily="34" charset="0"/>
              <a:buChar char="•"/>
              <a:defRPr sz="1798"/>
            </a:lvl7pPr>
            <a:lvl8pPr marL="3425828" indent="-228389" defTabSz="913554">
              <a:lnSpc>
                <a:spcPct val="90000"/>
              </a:lnSpc>
              <a:spcBef>
                <a:spcPts val="500"/>
              </a:spcBef>
              <a:buFont typeface="Arial" panose="020B0604020202020204" pitchFamily="34" charset="0"/>
              <a:buChar char="•"/>
              <a:defRPr sz="1798"/>
            </a:lvl8pPr>
            <a:lvl9pPr marL="3882605" indent="-228389" defTabSz="913554">
              <a:lnSpc>
                <a:spcPct val="90000"/>
              </a:lnSpc>
              <a:spcBef>
                <a:spcPts val="500"/>
              </a:spcBef>
              <a:buFont typeface="Arial" panose="020B0604020202020204" pitchFamily="34" charset="0"/>
              <a:buChar char="•"/>
              <a:defRPr sz="1798"/>
            </a:lvl9pPr>
          </a:lstStyle>
          <a:p>
            <a:pPr marL="217974" marR="0" lvl="0" indent="-171450" algn="l" defTabSz="913532" rtl="0" eaLnBrk="1" fontAlgn="auto" latinLnBrk="0" hangingPunct="1">
              <a:lnSpc>
                <a:spcPct val="100000"/>
              </a:lnSpc>
              <a:spcBef>
                <a:spcPts val="600"/>
              </a:spcBef>
              <a:spcAft>
                <a:spcPts val="1200"/>
              </a:spcAft>
              <a:buClr>
                <a:srgbClr val="70AD47"/>
              </a:buClr>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CARB 2022 Scoping Plan emphasizes the need to deploy all viable tools </a:t>
            </a:r>
            <a:r>
              <a:rPr kumimoji="0" lang="en-US" sz="1200" b="1" i="0" u="none" strike="noStrike" kern="1200" cap="none" spc="0" normalizeH="0" baseline="0" noProof="0">
                <a:ln>
                  <a:noFill/>
                </a:ln>
                <a:solidFill>
                  <a:srgbClr val="6AA132"/>
                </a:solidFill>
                <a:effectLst/>
                <a:uLnTx/>
                <a:uFillTx/>
                <a:latin typeface="Franklin Gothic Book (Body)"/>
                <a:ea typeface="+mn-ea"/>
                <a:cs typeface="+mn-cs"/>
              </a:rPr>
              <a:t>including carbon capture and sequestration</a:t>
            </a:r>
          </a:p>
          <a:p>
            <a:pPr marL="217974" marR="0" lvl="0" indent="-171450" algn="l" defTabSz="913532" rtl="0" eaLnBrk="1" fontAlgn="auto" latinLnBrk="0" hangingPunct="1">
              <a:lnSpc>
                <a:spcPct val="100000"/>
              </a:lnSpc>
              <a:spcBef>
                <a:spcPts val="600"/>
              </a:spcBef>
              <a:spcAft>
                <a:spcPts val="1200"/>
              </a:spcAft>
              <a:buClr>
                <a:srgbClr val="70AD47"/>
              </a:buClr>
              <a:buSzTx/>
              <a:buFont typeface="Wingdings" panose="05000000000000000000" pitchFamily="2" charset="2"/>
              <a:buChar char="ü"/>
              <a:tabLst/>
              <a:defRPr/>
            </a:pPr>
            <a:r>
              <a:rPr kumimoji="0" lang="en-US" sz="1200" b="0" i="0" u="none" strike="noStrike" kern="1200" cap="none" spc="0" normalizeH="0" baseline="0" noProof="0">
                <a:ln>
                  <a:noFill/>
                </a:ln>
                <a:solidFill>
                  <a:srgbClr val="3A6F8F"/>
                </a:solidFill>
                <a:effectLst/>
                <a:uLnTx/>
                <a:uFillTx/>
                <a:latin typeface="Franklin Gothic Book (Body)"/>
                <a:ea typeface="+mn-ea"/>
                <a:cs typeface="+mn-cs"/>
              </a:rPr>
              <a:t>Pla</a:t>
            </a:r>
            <a:r>
              <a:rPr kumimoji="0" lang="en-US" sz="12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n outlines course of action to </a:t>
            </a:r>
            <a:r>
              <a:rPr kumimoji="0" lang="en-US" sz="1200" b="1" i="0" u="none" strike="noStrike" kern="1200" cap="none" spc="0" normalizeH="0" baseline="0" noProof="0">
                <a:ln>
                  <a:noFill/>
                </a:ln>
                <a:solidFill>
                  <a:srgbClr val="6AA132"/>
                </a:solidFill>
                <a:effectLst/>
                <a:uLnTx/>
                <a:uFillTx/>
                <a:latin typeface="Franklin Gothic Book (Body)"/>
                <a:ea typeface="+mn-ea"/>
                <a:cs typeface="+mn-cs"/>
              </a:rPr>
              <a:t>achieve carbon neutrality by 2045</a:t>
            </a:r>
            <a:r>
              <a:rPr kumimoji="0" lang="en-US" sz="1200" b="1" i="0" u="none" strike="noStrike" kern="1200" cap="none" spc="0" normalizeH="0" baseline="0" noProof="0">
                <a:ln>
                  <a:noFill/>
                </a:ln>
                <a:solidFill>
                  <a:srgbClr val="3A6F8F"/>
                </a:solidFill>
                <a:effectLst/>
                <a:uLnTx/>
                <a:uFillTx/>
                <a:latin typeface="Franklin Gothic Book (Body)"/>
                <a:ea typeface="+mn-ea"/>
                <a:cs typeface="+mn-cs"/>
              </a:rPr>
              <a:t> </a:t>
            </a:r>
            <a:r>
              <a:rPr kumimoji="0" lang="en-US" sz="12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or sooner</a:t>
            </a:r>
          </a:p>
          <a:p>
            <a:pPr marL="217974" marR="0" lvl="0" indent="-171450" algn="l" defTabSz="913532" rtl="0" eaLnBrk="1" fontAlgn="auto" latinLnBrk="0" hangingPunct="1">
              <a:lnSpc>
                <a:spcPct val="100000"/>
              </a:lnSpc>
              <a:spcBef>
                <a:spcPts val="600"/>
              </a:spcBef>
              <a:spcAft>
                <a:spcPts val="1200"/>
              </a:spcAft>
              <a:buClr>
                <a:srgbClr val="70AD47"/>
              </a:buClr>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California’s legislative action towards carbon neutrality </a:t>
            </a:r>
            <a:r>
              <a:rPr kumimoji="0" lang="en-US" sz="1200" b="1" i="0" u="none" strike="noStrike" kern="1200" cap="none" spc="0" normalizeH="0" baseline="0" noProof="0">
                <a:ln>
                  <a:noFill/>
                </a:ln>
                <a:solidFill>
                  <a:srgbClr val="6AA132"/>
                </a:solidFill>
                <a:effectLst/>
                <a:uLnTx/>
                <a:uFillTx/>
                <a:latin typeface="Franklin Gothic Book (Body)"/>
                <a:ea typeface="+mn-ea"/>
                <a:cs typeface="+mn-cs"/>
              </a:rPr>
              <a:t>reduces risk and incentivizes long-term investments </a:t>
            </a:r>
            <a:r>
              <a:rPr kumimoji="0" lang="en-US" sz="12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in CCS</a:t>
            </a:r>
          </a:p>
          <a:p>
            <a:pPr marL="217974" marR="0" lvl="0" indent="-171450" algn="l" defTabSz="913532" rtl="0" eaLnBrk="1" fontAlgn="auto" latinLnBrk="0" hangingPunct="1">
              <a:lnSpc>
                <a:spcPct val="100000"/>
              </a:lnSpc>
              <a:spcBef>
                <a:spcPts val="600"/>
              </a:spcBef>
              <a:spcAft>
                <a:spcPts val="1200"/>
              </a:spcAft>
              <a:buClr>
                <a:srgbClr val="70AD47"/>
              </a:buClr>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Proposed</a:t>
            </a:r>
            <a:r>
              <a:rPr kumimoji="0" lang="en-US" sz="1200" b="0" i="0" u="none" strike="noStrike" kern="1200" cap="none" spc="0" normalizeH="0" baseline="0" noProof="0">
                <a:ln>
                  <a:noFill/>
                </a:ln>
                <a:solidFill>
                  <a:srgbClr val="3A6F8F"/>
                </a:solidFill>
                <a:effectLst/>
                <a:uLnTx/>
                <a:uFillTx/>
                <a:latin typeface="Franklin Gothic Book (Body)"/>
                <a:ea typeface="+mn-ea"/>
                <a:cs typeface="+mn-cs"/>
              </a:rPr>
              <a:t> </a:t>
            </a:r>
            <a:r>
              <a:rPr kumimoji="0" lang="en-US" sz="1200" b="1" i="0" u="none" strike="noStrike" kern="1200" cap="none" spc="0" normalizeH="0" baseline="0" noProof="0">
                <a:ln>
                  <a:noFill/>
                </a:ln>
                <a:solidFill>
                  <a:srgbClr val="6AA132"/>
                </a:solidFill>
                <a:effectLst/>
                <a:uLnTx/>
                <a:uFillTx/>
                <a:latin typeface="Franklin Gothic Book (Body)"/>
                <a:ea typeface="+mn-ea"/>
                <a:cs typeface="+mn-cs"/>
              </a:rPr>
              <a:t>California Climate Commitment </a:t>
            </a:r>
            <a:r>
              <a:rPr kumimoji="0" lang="en-US" sz="12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will bring California’s </a:t>
            </a:r>
            <a:r>
              <a:rPr kumimoji="0" lang="en-US" sz="1200" b="1" i="0" u="none" strike="noStrike" kern="1200" cap="none" spc="0" normalizeH="0" baseline="0" noProof="0">
                <a:ln>
                  <a:noFill/>
                </a:ln>
                <a:solidFill>
                  <a:srgbClr val="6AA132"/>
                </a:solidFill>
                <a:effectLst/>
                <a:uLnTx/>
                <a:uFillTx/>
                <a:latin typeface="Franklin Gothic Book (Body)"/>
                <a:ea typeface="+mn-ea"/>
                <a:cs typeface="+mn-cs"/>
              </a:rPr>
              <a:t>multi-year climate investment to $54B</a:t>
            </a:r>
          </a:p>
          <a:p>
            <a:pPr marL="217974" marR="0" lvl="0" indent="-171450" algn="l" defTabSz="913532" rtl="0" eaLnBrk="1" fontAlgn="auto" latinLnBrk="0" hangingPunct="1">
              <a:lnSpc>
                <a:spcPct val="100000"/>
              </a:lnSpc>
              <a:spcBef>
                <a:spcPts val="600"/>
              </a:spcBef>
              <a:spcAft>
                <a:spcPts val="1200"/>
              </a:spcAft>
              <a:buClr>
                <a:srgbClr val="70AD47"/>
              </a:buClr>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CCS is recognized among California state officials to be an </a:t>
            </a:r>
            <a:r>
              <a:rPr kumimoji="0" lang="en-US" sz="1200" b="1" i="0" u="none" strike="noStrike" kern="1200" cap="none" spc="0" normalizeH="0" baseline="0" noProof="0">
                <a:ln>
                  <a:noFill/>
                </a:ln>
                <a:solidFill>
                  <a:srgbClr val="6AA132"/>
                </a:solidFill>
                <a:effectLst/>
                <a:uLnTx/>
                <a:uFillTx/>
                <a:latin typeface="Franklin Gothic Book (Body)"/>
                <a:ea typeface="+mn-ea"/>
                <a:cs typeface="+mn-cs"/>
              </a:rPr>
              <a:t>important strategy for carbon removal at scale</a:t>
            </a:r>
          </a:p>
          <a:p>
            <a:pPr marL="217974" marR="0" lvl="0" indent="-171450" algn="l" defTabSz="913532" rtl="0" eaLnBrk="1" fontAlgn="auto" latinLnBrk="0" hangingPunct="1">
              <a:lnSpc>
                <a:spcPct val="100000"/>
              </a:lnSpc>
              <a:spcBef>
                <a:spcPts val="600"/>
              </a:spcBef>
              <a:spcAft>
                <a:spcPts val="1200"/>
              </a:spcAft>
              <a:buClr>
                <a:srgbClr val="70AD47"/>
              </a:buClr>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Governor Newsom requested CARB </a:t>
            </a:r>
            <a:r>
              <a:rPr kumimoji="0" lang="en-US" sz="1200" b="1" i="0" u="none" strike="noStrike" kern="1200" cap="none" spc="0" normalizeH="0" baseline="0" noProof="0">
                <a:ln>
                  <a:noFill/>
                </a:ln>
                <a:solidFill>
                  <a:srgbClr val="6AA132"/>
                </a:solidFill>
                <a:effectLst/>
                <a:uLnTx/>
                <a:uFillTx/>
                <a:latin typeface="Franklin Gothic Book (Body)"/>
                <a:ea typeface="+mn-ea"/>
                <a:cs typeface="+mn-cs"/>
              </a:rPr>
              <a:t>set a 20MMT and 100MMT carbon removal target</a:t>
            </a:r>
            <a:r>
              <a:rPr kumimoji="0" lang="en-US" sz="1200" b="0" i="0" u="none" strike="noStrike" kern="1200" cap="none" spc="0" normalizeH="0" baseline="0" noProof="0">
                <a:ln>
                  <a:noFill/>
                </a:ln>
                <a:solidFill>
                  <a:srgbClr val="3A6F8F"/>
                </a:solidFill>
                <a:effectLst/>
                <a:uLnTx/>
                <a:uFillTx/>
                <a:latin typeface="Franklin Gothic Book (Body)"/>
                <a:ea typeface="+mn-ea"/>
                <a:cs typeface="+mn-cs"/>
              </a:rPr>
              <a:t> </a:t>
            </a:r>
            <a:r>
              <a:rPr kumimoji="0" lang="en-US" sz="1200"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rPr>
              <a:t>for 2030 and 2045</a:t>
            </a:r>
          </a:p>
        </p:txBody>
      </p:sp>
      <p:pic>
        <p:nvPicPr>
          <p:cNvPr id="38" name="Picture 37">
            <a:extLst>
              <a:ext uri="{FF2B5EF4-FFF2-40B4-BE49-F238E27FC236}">
                <a16:creationId xmlns:a16="http://schemas.microsoft.com/office/drawing/2014/main" id="{B4E378E8-85EB-43B4-B2E7-D5EFE2391C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9738" y="3566634"/>
            <a:ext cx="1248761" cy="1003679"/>
          </a:xfrm>
          <a:prstGeom prst="rect">
            <a:avLst/>
          </a:prstGeom>
        </p:spPr>
      </p:pic>
      <p:sp>
        <p:nvSpPr>
          <p:cNvPr id="14" name="Rectangle 13">
            <a:extLst>
              <a:ext uri="{FF2B5EF4-FFF2-40B4-BE49-F238E27FC236}">
                <a16:creationId xmlns:a16="http://schemas.microsoft.com/office/drawing/2014/main" id="{F86A4847-102B-4DDD-AED9-A3437C0678BD}"/>
              </a:ext>
            </a:extLst>
          </p:cNvPr>
          <p:cNvSpPr/>
          <p:nvPr/>
        </p:nvSpPr>
        <p:spPr>
          <a:xfrm>
            <a:off x="147975" y="1547813"/>
            <a:ext cx="5510766" cy="410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Franklin Gothic Demi" panose="020B0703020102020204" pitchFamily="34" charset="0"/>
                <a:ea typeface="+mn-ea"/>
                <a:cs typeface="+mn-cs"/>
              </a:rPr>
              <a:t>CCS Plays an Increasing Role in California’s Carbon Neutrality Goals as Part of CARB 2022</a:t>
            </a:r>
            <a:endParaRPr kumimoji="0" lang="en-US" sz="800" b="0" i="0" u="none" strike="noStrike" kern="1200" cap="all" spc="0" normalizeH="0" baseline="0" noProof="0">
              <a:ln>
                <a:noFill/>
              </a:ln>
              <a:solidFill>
                <a:prstClr val="black">
                  <a:lumMod val="65000"/>
                  <a:lumOff val="35000"/>
                </a:prstClr>
              </a:solidFill>
              <a:effectLst/>
              <a:uLnTx/>
              <a:uFillTx/>
              <a:latin typeface="Franklin Gothic Medium" panose="020B0603020102020204" pitchFamily="34" charset="0"/>
              <a:ea typeface="돋움"/>
              <a:cs typeface="+mn-cs"/>
            </a:endParaRPr>
          </a:p>
        </p:txBody>
      </p:sp>
      <p:sp>
        <p:nvSpPr>
          <p:cNvPr id="5" name="TextBox 4">
            <a:extLst>
              <a:ext uri="{FF2B5EF4-FFF2-40B4-BE49-F238E27FC236}">
                <a16:creationId xmlns:a16="http://schemas.microsoft.com/office/drawing/2014/main" id="{22F793EC-3C66-4266-B17A-20BA02F79DF9}"/>
              </a:ext>
            </a:extLst>
          </p:cNvPr>
          <p:cNvSpPr txBox="1"/>
          <p:nvPr/>
        </p:nvSpPr>
        <p:spPr>
          <a:xfrm>
            <a:off x="6430092" y="1743506"/>
            <a:ext cx="498079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“Simply put, it will not be possible to eliminate all emissions across our economy, </a:t>
            </a:r>
            <a:r>
              <a:rPr kumimoji="0" lang="en-US" sz="1400" b="1" i="1" u="none" strike="noStrike" kern="1200" cap="none" spc="0" normalizeH="0" baseline="0" noProof="0">
                <a:ln>
                  <a:noFill/>
                </a:ln>
                <a:solidFill>
                  <a:srgbClr val="70AD47"/>
                </a:solidFill>
                <a:effectLst/>
                <a:uLnTx/>
                <a:uFillTx/>
                <a:latin typeface="Franklin Gothic Book" panose="020B0503020102020204"/>
                <a:ea typeface="+mn-ea"/>
                <a:cs typeface="+mn-cs"/>
              </a:rPr>
              <a:t>so achieving carbon neutrality will rely on carbon sequestration</a:t>
            </a:r>
            <a:r>
              <a:rPr kumimoji="0" lang="en-US" sz="1400" b="1" i="1" u="none" strike="noStrike" kern="1200" cap="none" spc="0" normalizeH="0" baseline="0" noProof="0">
                <a:ln>
                  <a:noFill/>
                </a:ln>
                <a:solidFill>
                  <a:srgbClr val="3A6F8F"/>
                </a:solidFill>
                <a:effectLst/>
                <a:uLnTx/>
                <a:uFillTx/>
                <a:latin typeface="Franklin Gothic Book" panose="020B0503020102020204"/>
                <a:ea typeface="+mn-ea"/>
                <a:cs typeface="+mn-cs"/>
              </a:rPr>
              <a:t>.</a:t>
            </a:r>
            <a:r>
              <a:rPr kumimoji="0" lang="en-US" sz="1400" b="0" i="1" u="none" strike="noStrike" kern="1200" cap="none" spc="0" normalizeH="0" baseline="0" noProof="0">
                <a:ln>
                  <a:noFill/>
                </a:ln>
                <a:solidFill>
                  <a:srgbClr val="3A6F8F"/>
                </a:solidFill>
                <a:effectLst/>
                <a:uLnTx/>
                <a:uFillTx/>
                <a:latin typeface="Franklin Gothic Book" panose="020B0503020102020204"/>
                <a:ea typeface="+mn-ea"/>
                <a:cs typeface="+mn-cs"/>
              </a:rPr>
              <a:t>”</a:t>
            </a:r>
          </a:p>
        </p:txBody>
      </p:sp>
      <p:sp>
        <p:nvSpPr>
          <p:cNvPr id="17" name="TextBox 16">
            <a:extLst>
              <a:ext uri="{FF2B5EF4-FFF2-40B4-BE49-F238E27FC236}">
                <a16:creationId xmlns:a16="http://schemas.microsoft.com/office/drawing/2014/main" id="{9DAF44D0-174B-4925-85E4-A36513559452}"/>
              </a:ext>
            </a:extLst>
          </p:cNvPr>
          <p:cNvSpPr txBox="1"/>
          <p:nvPr/>
        </p:nvSpPr>
        <p:spPr>
          <a:xfrm>
            <a:off x="6433200" y="2712332"/>
            <a:ext cx="49807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lumMod val="65000"/>
                    <a:lumOff val="35000"/>
                  </a:prstClr>
                </a:solidFill>
                <a:effectLst/>
                <a:uLnTx/>
                <a:uFillTx/>
                <a:latin typeface="Franklin Gothic Book" panose="020B0503020102020204"/>
                <a:ea typeface="+mn-ea"/>
                <a:cs typeface="+mn-cs"/>
              </a:rPr>
              <a:t>“… engineered carbon removal is </a:t>
            </a:r>
            <a:r>
              <a:rPr kumimoji="0" lang="en-US" sz="1400" b="1" i="1" u="none" strike="noStrike" kern="1200" cap="none" spc="0" normalizeH="0" baseline="0" noProof="0">
                <a:ln>
                  <a:noFill/>
                </a:ln>
                <a:solidFill>
                  <a:srgbClr val="70AD47"/>
                </a:solidFill>
                <a:effectLst/>
                <a:uLnTx/>
                <a:uFillTx/>
                <a:latin typeface="Franklin Gothic Book" panose="020B0503020102020204"/>
                <a:ea typeface="+mn-ea"/>
                <a:cs typeface="+mn-cs"/>
              </a:rPr>
              <a:t>clearly needed to achieve the scale of carbon removal required to reach carbon neutrality</a:t>
            </a:r>
            <a:r>
              <a:rPr kumimoji="0" lang="en-US" sz="1400" b="0" i="1" u="none" strike="noStrike" kern="1200" cap="none" spc="0" normalizeH="0" baseline="0" noProof="0">
                <a:ln>
                  <a:noFill/>
                </a:ln>
                <a:solidFill>
                  <a:srgbClr val="3A6F8F"/>
                </a:solidFill>
                <a:effectLst/>
                <a:uLnTx/>
                <a:uFillTx/>
                <a:latin typeface="Franklin Gothic Book" panose="020B0503020102020204"/>
                <a:ea typeface="+mn-ea"/>
                <a:cs typeface="+mn-cs"/>
              </a:rPr>
              <a:t>.”</a:t>
            </a:r>
          </a:p>
        </p:txBody>
      </p:sp>
      <p:sp>
        <p:nvSpPr>
          <p:cNvPr id="19" name="TextBox 18">
            <a:extLst>
              <a:ext uri="{FF2B5EF4-FFF2-40B4-BE49-F238E27FC236}">
                <a16:creationId xmlns:a16="http://schemas.microsoft.com/office/drawing/2014/main" id="{1A2FF4E6-862E-4BA1-AB9A-5EE9B8A0B615}"/>
              </a:ext>
            </a:extLst>
          </p:cNvPr>
          <p:cNvSpPr txBox="1"/>
          <p:nvPr/>
        </p:nvSpPr>
        <p:spPr>
          <a:xfrm>
            <a:off x="7683444" y="3757460"/>
            <a:ext cx="37802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Franklin Gothic Book" panose="020B0503020102020204"/>
                <a:ea typeface="+mn-ea"/>
                <a:cs typeface="+mn-cs"/>
              </a:rPr>
              <a:t>- G. Newsom, Governor of California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Franklin Gothic Book" panose="020B0503020102020204"/>
                <a:ea typeface="+mn-ea"/>
                <a:cs typeface="+mn-cs"/>
              </a:rPr>
              <a:t>Letter to the Chair of California Air Resources Board, July 22, 2022 </a:t>
            </a:r>
          </a:p>
        </p:txBody>
      </p:sp>
      <p:sp>
        <p:nvSpPr>
          <p:cNvPr id="23" name="Rectangle 22">
            <a:extLst>
              <a:ext uri="{FF2B5EF4-FFF2-40B4-BE49-F238E27FC236}">
                <a16:creationId xmlns:a16="http://schemas.microsoft.com/office/drawing/2014/main" id="{D0E3E059-7CDC-42E6-90A5-89F77446061C}"/>
              </a:ext>
            </a:extLst>
          </p:cNvPr>
          <p:cNvSpPr/>
          <p:nvPr/>
        </p:nvSpPr>
        <p:spPr>
          <a:xfrm>
            <a:off x="6543727" y="1138902"/>
            <a:ext cx="4633641" cy="410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Franklin Gothic Demi" panose="020B0703020102020204" pitchFamily="34" charset="0"/>
                <a:ea typeface="+mn-ea"/>
                <a:cs typeface="+mn-cs"/>
              </a:rPr>
              <a:t>Governor Newsom’s Response to CARB</a:t>
            </a:r>
            <a:endParaRPr kumimoji="0" lang="en-US" sz="900" b="0" i="0" u="none" strike="noStrike" kern="1200" cap="all" spc="0" normalizeH="0" baseline="0" noProof="0">
              <a:ln>
                <a:noFill/>
              </a:ln>
              <a:solidFill>
                <a:prstClr val="black">
                  <a:lumMod val="65000"/>
                  <a:lumOff val="35000"/>
                </a:prstClr>
              </a:solidFill>
              <a:effectLst/>
              <a:uLnTx/>
              <a:uFillTx/>
              <a:latin typeface="Franklin Gothic Medium" panose="020B0603020102020204" pitchFamily="34" charset="0"/>
              <a:ea typeface="돋움"/>
              <a:cs typeface="+mn-cs"/>
            </a:endParaRPr>
          </a:p>
        </p:txBody>
      </p:sp>
      <p:sp>
        <p:nvSpPr>
          <p:cNvPr id="2" name="Rectangle: Rounded Corners 1">
            <a:extLst>
              <a:ext uri="{FF2B5EF4-FFF2-40B4-BE49-F238E27FC236}">
                <a16:creationId xmlns:a16="http://schemas.microsoft.com/office/drawing/2014/main" id="{2BDED65F-9F6D-4BC6-90B8-2363AE423B7D}"/>
              </a:ext>
            </a:extLst>
          </p:cNvPr>
          <p:cNvSpPr/>
          <p:nvPr/>
        </p:nvSpPr>
        <p:spPr>
          <a:xfrm>
            <a:off x="6178870" y="1067023"/>
            <a:ext cx="5363354" cy="3568693"/>
          </a:xfrm>
          <a:prstGeom prst="roundRect">
            <a:avLst>
              <a:gd name="adj" fmla="val 1391"/>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0" name="Rectangle: Rounded Corners 19">
            <a:extLst>
              <a:ext uri="{FF2B5EF4-FFF2-40B4-BE49-F238E27FC236}">
                <a16:creationId xmlns:a16="http://schemas.microsoft.com/office/drawing/2014/main" id="{D0C7FFB3-8A38-4A0C-B5C1-6745EF69E111}"/>
              </a:ext>
            </a:extLst>
          </p:cNvPr>
          <p:cNvSpPr/>
          <p:nvPr/>
        </p:nvSpPr>
        <p:spPr>
          <a:xfrm>
            <a:off x="6175822" y="4821282"/>
            <a:ext cx="5363354" cy="1375886"/>
          </a:xfrm>
          <a:prstGeom prst="roundRect">
            <a:avLst>
              <a:gd name="adj" fmla="val 4714"/>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25" name="Picture 1" descr="A picture containing text, clipart&#10;&#10;Description automatically generated">
            <a:extLst>
              <a:ext uri="{FF2B5EF4-FFF2-40B4-BE49-F238E27FC236}">
                <a16:creationId xmlns:a16="http://schemas.microsoft.com/office/drawing/2014/main" id="{C27F7054-6647-4C61-844F-53B8DEA3560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5345" y="5079612"/>
            <a:ext cx="1549934" cy="81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F718311F-5D65-4DA9-A393-D31BB5DB1140}"/>
              </a:ext>
            </a:extLst>
          </p:cNvPr>
          <p:cNvSpPr/>
          <p:nvPr/>
        </p:nvSpPr>
        <p:spPr>
          <a:xfrm>
            <a:off x="8275279" y="5124814"/>
            <a:ext cx="3047525" cy="854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A6F8F"/>
                </a:solidFill>
                <a:effectLst/>
                <a:uLnTx/>
                <a:uFillTx/>
                <a:latin typeface="Franklin Gothic Book" panose="020B0503020102020204"/>
                <a:ea typeface="+mn-ea"/>
                <a:cs typeface="+mn-cs"/>
              </a:rPr>
              <a:t>CRC is aligned with California’s 2045 carbon neutrality goals</a:t>
            </a:r>
          </a:p>
        </p:txBody>
      </p:sp>
      <p:pic>
        <p:nvPicPr>
          <p:cNvPr id="29" name="Picture 1" descr="A picture containing text, clipart&#10;&#10;Description automatically generated">
            <a:extLst>
              <a:ext uri="{FF2B5EF4-FFF2-40B4-BE49-F238E27FC236}">
                <a16:creationId xmlns:a16="http://schemas.microsoft.com/office/drawing/2014/main" id="{9EECEEFC-8527-4479-ACEB-BB16725CF8A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28412" y="52233"/>
            <a:ext cx="1070590" cy="56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12">
            <a:extLst>
              <a:ext uri="{FF2B5EF4-FFF2-40B4-BE49-F238E27FC236}">
                <a16:creationId xmlns:a16="http://schemas.microsoft.com/office/drawing/2014/main" id="{2AAD81BA-F81F-1AE2-F56E-D9BDC06BDEA7}"/>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8</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220076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974E1962-3DBD-EEF3-D830-D3B74DC85907}"/>
              </a:ext>
            </a:extLst>
          </p:cNvPr>
          <p:cNvPicPr>
            <a:picLocks noChangeAspect="1"/>
          </p:cNvPicPr>
          <p:nvPr/>
        </p:nvPicPr>
        <p:blipFill>
          <a:blip r:embed="rId4" cstate="screen">
            <a:alphaModFix/>
            <a:extLst>
              <a:ext uri="{BEBA8EAE-BF5A-486C-A8C5-ECC9F3942E4B}">
                <a14:imgProps xmlns:a14="http://schemas.microsoft.com/office/drawing/2010/main">
                  <a14:imgLayer r:embed="rId5">
                    <a14:imgEffect>
                      <a14:saturation sat="47000"/>
                    </a14:imgEffect>
                  </a14:imgLayer>
                </a14:imgProps>
              </a:ext>
              <a:ext uri="{28A0092B-C50C-407E-A947-70E740481C1C}">
                <a14:useLocalDpi xmlns:a14="http://schemas.microsoft.com/office/drawing/2010/main"/>
              </a:ext>
            </a:extLst>
          </a:blip>
          <a:stretch>
            <a:fillRect/>
          </a:stretch>
        </p:blipFill>
        <p:spPr>
          <a:xfrm>
            <a:off x="6829031" y="746999"/>
            <a:ext cx="4440468" cy="5791915"/>
          </a:xfrm>
          <a:prstGeom prst="rect">
            <a:avLst/>
          </a:prstGeom>
        </p:spPr>
      </p:pic>
      <p:graphicFrame>
        <p:nvGraphicFramePr>
          <p:cNvPr id="6" name="Table 5">
            <a:extLst>
              <a:ext uri="{FF2B5EF4-FFF2-40B4-BE49-F238E27FC236}">
                <a16:creationId xmlns:a16="http://schemas.microsoft.com/office/drawing/2014/main" id="{39C02F04-6B92-4218-BAD2-790A8AC95111}"/>
              </a:ext>
            </a:extLst>
          </p:cNvPr>
          <p:cNvGraphicFramePr>
            <a:graphicFrameLocks noGrp="1"/>
          </p:cNvGraphicFramePr>
          <p:nvPr/>
        </p:nvGraphicFramePr>
        <p:xfrm>
          <a:off x="343339" y="605163"/>
          <a:ext cx="6181391" cy="4815280"/>
        </p:xfrm>
        <a:graphic>
          <a:graphicData uri="http://schemas.openxmlformats.org/drawingml/2006/table">
            <a:tbl>
              <a:tblPr firstRow="1" bandRow="1">
                <a:tableStyleId>{073A0DAA-6AF3-43AB-8588-CEC1D06C72B9}</a:tableStyleId>
              </a:tblPr>
              <a:tblGrid>
                <a:gridCol w="1233094">
                  <a:extLst>
                    <a:ext uri="{9D8B030D-6E8A-4147-A177-3AD203B41FA5}">
                      <a16:colId xmlns:a16="http://schemas.microsoft.com/office/drawing/2014/main" val="3624604807"/>
                    </a:ext>
                  </a:extLst>
                </a:gridCol>
                <a:gridCol w="466858">
                  <a:extLst>
                    <a:ext uri="{9D8B030D-6E8A-4147-A177-3AD203B41FA5}">
                      <a16:colId xmlns:a16="http://schemas.microsoft.com/office/drawing/2014/main" val="2011259"/>
                    </a:ext>
                  </a:extLst>
                </a:gridCol>
                <a:gridCol w="4481439">
                  <a:extLst>
                    <a:ext uri="{9D8B030D-6E8A-4147-A177-3AD203B41FA5}">
                      <a16:colId xmlns:a16="http://schemas.microsoft.com/office/drawing/2014/main" val="1783234758"/>
                    </a:ext>
                  </a:extLst>
                </a:gridCol>
              </a:tblGrid>
              <a:tr h="304518">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200" b="0" i="0">
                          <a:solidFill>
                            <a:schemeClr val="accent6"/>
                          </a:solidFill>
                          <a:latin typeface="Franklin Gothic Book (Body)"/>
                        </a:rPr>
                        <a:t>Application </a:t>
                      </a:r>
                    </a:p>
                  </a:txBody>
                  <a:tcPr marL="121807" marR="121807" marT="60904" marB="60904" anchor="ctr">
                    <a:lnR w="12700" cmpd="sng">
                      <a:noFill/>
                    </a:lnR>
                    <a:lnB w="12700" cap="flat" cmpd="sng" algn="ctr">
                      <a:solidFill>
                        <a:schemeClr val="accent6"/>
                      </a:solidFill>
                      <a:prstDash val="solid"/>
                      <a:round/>
                      <a:headEnd type="none" w="med" len="med"/>
                      <a:tailEnd type="none" w="med" len="med"/>
                    </a:lnB>
                    <a:noFill/>
                  </a:tcPr>
                </a:tc>
                <a:tc>
                  <a:txBody>
                    <a:bodyPr/>
                    <a:lstStyle/>
                    <a:p>
                      <a:endParaRPr lang="en-US" sz="1200" b="0" i="0">
                        <a:solidFill>
                          <a:schemeClr val="accent6"/>
                        </a:solidFill>
                        <a:latin typeface="Franklin Gothic Book (Body)"/>
                      </a:endParaRPr>
                    </a:p>
                  </a:txBody>
                  <a:tcPr marL="121807" marR="121807" marT="60904" marB="60904" anchor="ct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i="0">
                          <a:solidFill>
                            <a:schemeClr val="accent6"/>
                          </a:solidFill>
                          <a:latin typeface="Franklin Gothic Book (Body)"/>
                        </a:rPr>
                        <a:t>Requirements  </a:t>
                      </a:r>
                    </a:p>
                  </a:txBody>
                  <a:tcPr marL="121807" marR="121807" marT="60904" marB="60904" anchor="ctr">
                    <a:lnL w="12700" cmpd="sng">
                      <a:noFill/>
                    </a:lnL>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221922778"/>
                  </a:ext>
                </a:extLst>
              </a:tr>
              <a:tr h="1400783">
                <a:tc>
                  <a:txBody>
                    <a:bodyPr/>
                    <a:lstStyle/>
                    <a:p>
                      <a:pPr marL="0" marR="0" lvl="0" indent="0" algn="l" defTabSz="685783" rtl="0" eaLnBrk="1" fontAlgn="auto" latinLnBrk="0" hangingPunct="1">
                        <a:lnSpc>
                          <a:spcPct val="100000"/>
                        </a:lnSpc>
                        <a:spcBef>
                          <a:spcPts val="0"/>
                        </a:spcBef>
                        <a:spcAft>
                          <a:spcPts val="0"/>
                        </a:spcAft>
                        <a:buClrTx/>
                        <a:buSzPct val="70000"/>
                        <a:buFont typeface="Wingdings" pitchFamily="2" charset="2"/>
                        <a:buNone/>
                        <a:tabLst/>
                        <a:defRPr/>
                      </a:pPr>
                      <a:r>
                        <a:rPr lang="en-US" sz="1200">
                          <a:latin typeface="Franklin Gothic Medium" panose="020B0603020102020204" pitchFamily="34" charset="0"/>
                        </a:rPr>
                        <a:t>Capture</a:t>
                      </a:r>
                    </a:p>
                  </a:txBody>
                  <a:tcPr marL="121807" marR="121807" marT="60904" marB="60904" anchor="ctr">
                    <a:lnR w="12700" cmpd="sng">
                      <a:noFill/>
                    </a:lnR>
                    <a:lnT w="12700" cap="flat" cmpd="sng" algn="ctr">
                      <a:solidFill>
                        <a:schemeClr val="accent6"/>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80010" marR="0" lvl="0" indent="-80010" algn="l" defTabSz="685783" rtl="0" eaLnBrk="1" fontAlgn="auto" latinLnBrk="0" hangingPunct="1">
                        <a:lnSpc>
                          <a:spcPct val="100000"/>
                        </a:lnSpc>
                        <a:spcBef>
                          <a:spcPts val="0"/>
                        </a:spcBef>
                        <a:spcAft>
                          <a:spcPts val="0"/>
                        </a:spcAft>
                        <a:buClrTx/>
                        <a:buSzPct val="70000"/>
                        <a:buFont typeface="Wingdings" pitchFamily="2" charset="2"/>
                        <a:buChar char="§"/>
                        <a:tabLst/>
                        <a:defRPr/>
                      </a:pPr>
                      <a:endParaRPr lang="en-US" sz="1200">
                        <a:latin typeface="Franklin Gothic Book (Body)"/>
                      </a:endParaRPr>
                    </a:p>
                  </a:txBody>
                  <a:tcPr marL="121807" marR="121807" marT="60904" marB="60904" anchor="ctr">
                    <a:lnL w="12700" cmpd="sng">
                      <a:noFill/>
                    </a:lnL>
                    <a:lnR w="12700" cmpd="sng">
                      <a:noFill/>
                    </a:lnR>
                    <a:lnT w="952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0010" indent="-80010">
                        <a:buClr>
                          <a:schemeClr val="accent6"/>
                        </a:buClr>
                        <a:buSzPct val="70000"/>
                        <a:buFont typeface="Wingdings" pitchFamily="2" charset="2"/>
                        <a:buChar char="§"/>
                      </a:pPr>
                      <a:r>
                        <a:rPr lang="en-US" sz="1200">
                          <a:solidFill>
                            <a:schemeClr val="tx1"/>
                          </a:solidFill>
                          <a:latin typeface="Franklin Gothic Book (Body)"/>
                        </a:rPr>
                        <a:t>High concentration of emitters near CRC reservoirs eligible for LCFS credits</a:t>
                      </a:r>
                    </a:p>
                    <a:p>
                      <a:pPr marL="80010" indent="-80010">
                        <a:buClr>
                          <a:schemeClr val="accent6"/>
                        </a:buClr>
                        <a:buSzPct val="70000"/>
                        <a:buFont typeface="Wingdings" pitchFamily="2" charset="2"/>
                        <a:buChar char="§"/>
                      </a:pPr>
                      <a:r>
                        <a:rPr lang="en-US" sz="1200">
                          <a:latin typeface="Franklin Gothic Book (Body)"/>
                        </a:rPr>
                        <a:t>Strong historical relationships with major petrochemical complexes in the state</a:t>
                      </a:r>
                    </a:p>
                    <a:p>
                      <a:pPr marL="80010" marR="0" lvl="0" indent="-80010" algn="l" defTabSz="685783" rtl="0" eaLnBrk="1" fontAlgn="auto" latinLnBrk="0" hangingPunct="1">
                        <a:lnSpc>
                          <a:spcPct val="100000"/>
                        </a:lnSpc>
                        <a:spcBef>
                          <a:spcPts val="0"/>
                        </a:spcBef>
                        <a:spcAft>
                          <a:spcPts val="0"/>
                        </a:spcAft>
                        <a:buClr>
                          <a:schemeClr val="accent6"/>
                        </a:buClr>
                        <a:buSzPct val="70000"/>
                        <a:buFont typeface="Wingdings" pitchFamily="2" charset="2"/>
                        <a:buChar char="§"/>
                        <a:tabLst/>
                        <a:defRPr/>
                      </a:pPr>
                      <a:r>
                        <a:rPr lang="en-US" sz="1200">
                          <a:latin typeface="Franklin Gothic Book (Body)"/>
                        </a:rPr>
                        <a:t>Access to capital markets and innovation hubs </a:t>
                      </a:r>
                    </a:p>
                    <a:p>
                      <a:pPr marL="80010" marR="0" lvl="0" indent="-80010" algn="l" defTabSz="685783" rtl="0" eaLnBrk="1" fontAlgn="auto" latinLnBrk="0" hangingPunct="1">
                        <a:lnSpc>
                          <a:spcPct val="100000"/>
                        </a:lnSpc>
                        <a:spcBef>
                          <a:spcPts val="0"/>
                        </a:spcBef>
                        <a:spcAft>
                          <a:spcPts val="0"/>
                        </a:spcAft>
                        <a:buClr>
                          <a:schemeClr val="accent6"/>
                        </a:buClr>
                        <a:buSzPct val="70000"/>
                        <a:buFont typeface="Wingdings" pitchFamily="2" charset="2"/>
                        <a:buChar char="§"/>
                        <a:tabLst/>
                        <a:defRPr/>
                      </a:pPr>
                      <a:r>
                        <a:rPr lang="en-US" sz="1200">
                          <a:solidFill>
                            <a:schemeClr val="tx1"/>
                          </a:solidFill>
                          <a:latin typeface="Franklin Gothic Book (Body)"/>
                        </a:rPr>
                        <a:t>Understanding of the commercial and engineering CO</a:t>
                      </a:r>
                      <a:r>
                        <a:rPr lang="en-US" sz="1200" baseline="-25000">
                          <a:solidFill>
                            <a:schemeClr val="tx1"/>
                          </a:solidFill>
                          <a:latin typeface="Franklin Gothic Book (Body)"/>
                        </a:rPr>
                        <a:t>2</a:t>
                      </a:r>
                      <a:r>
                        <a:rPr lang="en-US" sz="1200">
                          <a:solidFill>
                            <a:schemeClr val="tx1"/>
                          </a:solidFill>
                          <a:latin typeface="Franklin Gothic Book (Body)"/>
                        </a:rPr>
                        <a:t> capture market from CalCapture and DOE FEED study evaluation</a:t>
                      </a:r>
                    </a:p>
                  </a:txBody>
                  <a:tcPr marL="121807" marR="121807" marT="60904" marB="60904" anchor="ctr">
                    <a:lnL w="12700" cmpd="sng">
                      <a:noFill/>
                    </a:lnL>
                    <a:lnT w="12700" cap="flat" cmpd="sng" algn="ctr">
                      <a:solidFill>
                        <a:schemeClr val="accent6"/>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8393103"/>
                  </a:ext>
                </a:extLst>
              </a:tr>
              <a:tr h="852651">
                <a:tc>
                  <a:txBody>
                    <a:bodyPr/>
                    <a:lstStyle/>
                    <a:p>
                      <a:pPr marL="0" indent="0">
                        <a:buClrTx/>
                        <a:buSzPct val="70000"/>
                        <a:buFont typeface="Wingdings" pitchFamily="2" charset="2"/>
                        <a:buNone/>
                      </a:pPr>
                      <a:r>
                        <a:rPr lang="en-US" sz="1200">
                          <a:latin typeface="Franklin Gothic Medium" panose="020B0603020102020204" pitchFamily="34" charset="0"/>
                        </a:rPr>
                        <a:t>Transportation </a:t>
                      </a:r>
                    </a:p>
                  </a:txBody>
                  <a:tcPr marL="121807" marR="121807" marT="60904" marB="60904" anchor="ctr">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80010" indent="-80010">
                        <a:buClrTx/>
                        <a:buSzPct val="70000"/>
                        <a:buFont typeface="Wingdings" pitchFamily="2" charset="2"/>
                        <a:buChar char="§"/>
                      </a:pPr>
                      <a:endParaRPr lang="en-US" sz="1200">
                        <a:latin typeface="Franklin Gothic Book (Body)"/>
                      </a:endParaRPr>
                    </a:p>
                  </a:txBody>
                  <a:tcPr marL="121807" marR="121807" marT="60904" marB="60904"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0010" marR="0" lvl="0" indent="-80010" algn="l" defTabSz="685783" rtl="0" eaLnBrk="1" fontAlgn="auto" latinLnBrk="0" hangingPunct="1">
                        <a:lnSpc>
                          <a:spcPct val="100000"/>
                        </a:lnSpc>
                        <a:spcBef>
                          <a:spcPts val="0"/>
                        </a:spcBef>
                        <a:spcAft>
                          <a:spcPts val="0"/>
                        </a:spcAft>
                        <a:buClr>
                          <a:schemeClr val="accent6"/>
                        </a:buClr>
                        <a:buSzPct val="70000"/>
                        <a:buFont typeface="Wingdings" pitchFamily="2" charset="2"/>
                        <a:buChar char="§"/>
                        <a:tabLst/>
                        <a:defRPr/>
                      </a:pPr>
                      <a:r>
                        <a:rPr lang="en-US" sz="1200">
                          <a:latin typeface="Franklin Gothic Book (Body)"/>
                        </a:rPr>
                        <a:t>Proximity to CO</a:t>
                      </a:r>
                      <a:r>
                        <a:rPr lang="en-US" sz="1200" baseline="-25000">
                          <a:latin typeface="Franklin Gothic Book (Body)"/>
                        </a:rPr>
                        <a:t>2</a:t>
                      </a:r>
                      <a:r>
                        <a:rPr lang="en-US" sz="1200">
                          <a:latin typeface="Franklin Gothic Book (Body)"/>
                        </a:rPr>
                        <a:t> source </a:t>
                      </a:r>
                    </a:p>
                    <a:p>
                      <a:pPr marL="80010" indent="-80010">
                        <a:buClr>
                          <a:schemeClr val="accent6"/>
                        </a:buClr>
                        <a:buSzPct val="70000"/>
                        <a:buFont typeface="Wingdings" pitchFamily="2" charset="2"/>
                        <a:buChar char="§"/>
                      </a:pPr>
                      <a:r>
                        <a:rPr lang="en-US" sz="1200">
                          <a:solidFill>
                            <a:schemeClr val="tx1"/>
                          </a:solidFill>
                          <a:latin typeface="Franklin Gothic Book (Body)"/>
                        </a:rPr>
                        <a:t>Ability </a:t>
                      </a:r>
                      <a:r>
                        <a:rPr lang="en-US" sz="1200">
                          <a:latin typeface="Franklin Gothic Book (Body)"/>
                        </a:rPr>
                        <a:t>to leverage key infrastructure in place</a:t>
                      </a:r>
                    </a:p>
                    <a:p>
                      <a:pPr marL="80010" indent="-80010">
                        <a:buClr>
                          <a:schemeClr val="accent6"/>
                        </a:buClr>
                        <a:buSzPct val="70000"/>
                        <a:buFont typeface="Wingdings" pitchFamily="2" charset="2"/>
                        <a:buChar char="§"/>
                      </a:pPr>
                      <a:r>
                        <a:rPr lang="en-US" sz="1200">
                          <a:latin typeface="Franklin Gothic Book (Body)"/>
                        </a:rPr>
                        <a:t>Access to supply chain distribution network</a:t>
                      </a:r>
                    </a:p>
                    <a:p>
                      <a:pPr marL="80010" indent="-80010">
                        <a:buClr>
                          <a:schemeClr val="accent6"/>
                        </a:buClr>
                        <a:buSzPct val="70000"/>
                        <a:buFont typeface="Wingdings" pitchFamily="2" charset="2"/>
                        <a:buChar char="§"/>
                      </a:pPr>
                      <a:r>
                        <a:rPr lang="en-US" sz="1200">
                          <a:latin typeface="Franklin Gothic Book (Body)"/>
                        </a:rPr>
                        <a:t>Midstream experience</a:t>
                      </a:r>
                    </a:p>
                  </a:txBody>
                  <a:tcPr marL="121807" marR="121807" marT="60904" marB="60904" anchor="ctr">
                    <a:lnL w="12700" cmpd="sng">
                      <a:noFill/>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8922666"/>
                  </a:ext>
                </a:extLst>
              </a:tr>
              <a:tr h="1400783">
                <a:tc>
                  <a:txBody>
                    <a:bodyPr/>
                    <a:lstStyle/>
                    <a:p>
                      <a:pPr marL="0" indent="0">
                        <a:buClrTx/>
                        <a:buSzPct val="70000"/>
                        <a:buFont typeface="Wingdings" pitchFamily="2" charset="2"/>
                        <a:buNone/>
                      </a:pPr>
                      <a:r>
                        <a:rPr lang="en-US" sz="1200" baseline="0">
                          <a:latin typeface="Franklin Gothic Medium" panose="020B0603020102020204" pitchFamily="34" charset="0"/>
                        </a:rPr>
                        <a:t>Storage</a:t>
                      </a:r>
                    </a:p>
                  </a:txBody>
                  <a:tcPr marL="121807" marR="121807" marT="60904" marB="60904" anchor="ctr">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80010" indent="-80010">
                        <a:buClrTx/>
                        <a:buSzPct val="70000"/>
                        <a:buFont typeface="Wingdings" pitchFamily="2" charset="2"/>
                        <a:buChar char="§"/>
                      </a:pPr>
                      <a:endParaRPr lang="en-US" sz="1200" baseline="0">
                        <a:latin typeface="Franklin Gothic Book (Body)"/>
                      </a:endParaRPr>
                    </a:p>
                  </a:txBody>
                  <a:tcPr marL="121807" marR="121807" marT="60904" marB="60904"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0010" marR="0" lvl="0" indent="-80010" algn="l" defTabSz="685783" rtl="0" eaLnBrk="1" fontAlgn="auto" latinLnBrk="0" hangingPunct="1">
                        <a:lnSpc>
                          <a:spcPct val="100000"/>
                        </a:lnSpc>
                        <a:spcBef>
                          <a:spcPts val="0"/>
                        </a:spcBef>
                        <a:spcAft>
                          <a:spcPts val="0"/>
                        </a:spcAft>
                        <a:buClr>
                          <a:schemeClr val="accent6"/>
                        </a:buClr>
                        <a:buSzPct val="70000"/>
                        <a:buFont typeface="Wingdings" pitchFamily="2" charset="2"/>
                        <a:buChar char="§"/>
                        <a:tabLst/>
                        <a:defRPr/>
                      </a:pPr>
                      <a:r>
                        <a:rPr lang="en-US" sz="1200">
                          <a:solidFill>
                            <a:schemeClr val="tx1"/>
                          </a:solidFill>
                          <a:latin typeface="Franklin Gothic Book (Body)"/>
                        </a:rPr>
                        <a:t>Experienced subsurface, reservoir and injection management capabilities</a:t>
                      </a:r>
                    </a:p>
                    <a:p>
                      <a:pPr marL="80010" marR="0" lvl="0" indent="-80010" algn="l" defTabSz="685783" rtl="0" eaLnBrk="1" fontAlgn="auto" latinLnBrk="0" hangingPunct="1">
                        <a:lnSpc>
                          <a:spcPct val="100000"/>
                        </a:lnSpc>
                        <a:spcBef>
                          <a:spcPts val="0"/>
                        </a:spcBef>
                        <a:spcAft>
                          <a:spcPts val="0"/>
                        </a:spcAft>
                        <a:buClr>
                          <a:schemeClr val="accent6"/>
                        </a:buClr>
                        <a:buSzPct val="70000"/>
                        <a:buFont typeface="Wingdings" pitchFamily="2" charset="2"/>
                        <a:buChar char="§"/>
                        <a:tabLst/>
                        <a:defRPr/>
                      </a:pPr>
                      <a:r>
                        <a:rPr lang="en-US" sz="1200">
                          <a:solidFill>
                            <a:schemeClr val="tx1"/>
                          </a:solidFill>
                          <a:latin typeface="Franklin Gothic Book (Body)"/>
                        </a:rPr>
                        <a:t>Fully developed static and dynamic reservoir models</a:t>
                      </a:r>
                    </a:p>
                    <a:p>
                      <a:pPr marL="80010" marR="0" lvl="0" indent="-80010" algn="l" defTabSz="685783" rtl="0" eaLnBrk="1" fontAlgn="auto" latinLnBrk="0" hangingPunct="1">
                        <a:lnSpc>
                          <a:spcPct val="100000"/>
                        </a:lnSpc>
                        <a:spcBef>
                          <a:spcPts val="0"/>
                        </a:spcBef>
                        <a:spcAft>
                          <a:spcPts val="0"/>
                        </a:spcAft>
                        <a:buClr>
                          <a:schemeClr val="accent6"/>
                        </a:buClr>
                        <a:buSzPct val="70000"/>
                        <a:buFont typeface="Wingdings" pitchFamily="2" charset="2"/>
                        <a:buChar char="§"/>
                        <a:tabLst/>
                        <a:defRPr/>
                      </a:pPr>
                      <a:r>
                        <a:rPr lang="en-US" sz="1200">
                          <a:latin typeface="Franklin Gothic Book (Body)"/>
                        </a:rPr>
                        <a:t>Largest fee position in the state</a:t>
                      </a:r>
                    </a:p>
                    <a:p>
                      <a:pPr marL="80010" marR="0" lvl="0" indent="-80010" algn="l" defTabSz="685783" rtl="0" eaLnBrk="1" fontAlgn="auto" latinLnBrk="0" hangingPunct="1">
                        <a:lnSpc>
                          <a:spcPct val="100000"/>
                        </a:lnSpc>
                        <a:spcBef>
                          <a:spcPts val="0"/>
                        </a:spcBef>
                        <a:spcAft>
                          <a:spcPts val="0"/>
                        </a:spcAft>
                        <a:buClr>
                          <a:schemeClr val="accent6"/>
                        </a:buClr>
                        <a:buSzPct val="70000"/>
                        <a:buFont typeface="Wingdings" pitchFamily="2" charset="2"/>
                        <a:buChar char="§"/>
                        <a:tabLst/>
                        <a:defRPr/>
                      </a:pPr>
                      <a:r>
                        <a:rPr lang="en-US" sz="1200">
                          <a:latin typeface="Franklin Gothic Book (Body)"/>
                        </a:rPr>
                        <a:t>Experience with municipal, county, state &amp; federal permitting agencies</a:t>
                      </a:r>
                    </a:p>
                    <a:p>
                      <a:pPr marL="80010" indent="-80010">
                        <a:buClr>
                          <a:schemeClr val="accent6"/>
                        </a:buClr>
                        <a:buSzPct val="70000"/>
                        <a:buFont typeface="Wingdings" pitchFamily="2" charset="2"/>
                        <a:buChar char="§"/>
                      </a:pPr>
                      <a:r>
                        <a:rPr lang="en-US" sz="1200">
                          <a:latin typeface="Franklin Gothic Book (Body)"/>
                        </a:rPr>
                        <a:t>Identified up to </a:t>
                      </a:r>
                      <a:r>
                        <a:rPr lang="en-US" sz="1200" b="1">
                          <a:solidFill>
                            <a:schemeClr val="accent6">
                              <a:lumMod val="75000"/>
                            </a:schemeClr>
                          </a:solidFill>
                          <a:latin typeface="Franklin Gothic Book (Body)"/>
                        </a:rPr>
                        <a:t>1BMT</a:t>
                      </a:r>
                      <a:r>
                        <a:rPr lang="en-US" sz="1200">
                          <a:latin typeface="Franklin Gothic Book (Body)"/>
                        </a:rPr>
                        <a:t> of potential storage capacity</a:t>
                      </a:r>
                      <a:r>
                        <a:rPr lang="en-US" sz="1200" baseline="30000">
                          <a:latin typeface="Franklin Gothic Book (Body)"/>
                        </a:rPr>
                        <a:t>1 </a:t>
                      </a:r>
                      <a:endParaRPr lang="en-US" sz="1200" baseline="0">
                        <a:latin typeface="Franklin Gothic Book (Body)"/>
                      </a:endParaRPr>
                    </a:p>
                  </a:txBody>
                  <a:tcPr marL="121807" marR="121807" marT="60904" marB="60904" anchor="ctr">
                    <a:lnL w="12700" cmpd="sng">
                      <a:noFill/>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0159199"/>
                  </a:ext>
                </a:extLst>
              </a:tr>
              <a:tr h="852651">
                <a:tc>
                  <a:txBody>
                    <a:bodyPr/>
                    <a:lstStyle/>
                    <a:p>
                      <a:pPr marL="0" marR="0" lvl="0" indent="0" algn="l" defTabSz="685783" rtl="0" eaLnBrk="1" fontAlgn="auto" latinLnBrk="0" hangingPunct="1">
                        <a:lnSpc>
                          <a:spcPct val="100000"/>
                        </a:lnSpc>
                        <a:spcBef>
                          <a:spcPts val="0"/>
                        </a:spcBef>
                        <a:spcAft>
                          <a:spcPts val="0"/>
                        </a:spcAft>
                        <a:buClrTx/>
                        <a:buSzPct val="70000"/>
                        <a:buFont typeface="Wingdings" pitchFamily="2" charset="2"/>
                        <a:buNone/>
                        <a:tabLst/>
                        <a:defRPr/>
                      </a:pPr>
                      <a:endParaRPr lang="en-US" sz="1200">
                        <a:solidFill>
                          <a:schemeClr val="bg1">
                            <a:lumMod val="50000"/>
                          </a:schemeClr>
                        </a:solidFill>
                        <a:latin typeface="Franklin Gothic Book (Body)"/>
                      </a:endParaRPr>
                    </a:p>
                    <a:p>
                      <a:pPr marL="0" marR="0" lvl="0" indent="0" algn="l" defTabSz="685783" rtl="0" eaLnBrk="1" fontAlgn="auto" latinLnBrk="0" hangingPunct="1">
                        <a:lnSpc>
                          <a:spcPct val="100000"/>
                        </a:lnSpc>
                        <a:spcBef>
                          <a:spcPts val="0"/>
                        </a:spcBef>
                        <a:spcAft>
                          <a:spcPts val="0"/>
                        </a:spcAft>
                        <a:buClrTx/>
                        <a:buSzPct val="70000"/>
                        <a:buFont typeface="Wingdings" pitchFamily="2" charset="2"/>
                        <a:buNone/>
                        <a:tabLst/>
                        <a:defRPr/>
                      </a:pPr>
                      <a:r>
                        <a:rPr lang="en-US" sz="1200">
                          <a:solidFill>
                            <a:schemeClr val="bg1">
                              <a:lumMod val="50000"/>
                            </a:schemeClr>
                          </a:solidFill>
                          <a:latin typeface="Franklin Gothic Book (Body)"/>
                        </a:rPr>
                        <a:t>Use</a:t>
                      </a:r>
                    </a:p>
                  </a:txBody>
                  <a:tcPr marL="121807" marR="121807" marT="60904" marB="60904" anchor="ctr">
                    <a:lnR w="12700" cmpd="sng">
                      <a:noFill/>
                    </a:lnR>
                    <a:lnT w="3175" cap="flat" cmpd="sng" algn="ctr">
                      <a:solidFill>
                        <a:schemeClr val="tx1"/>
                      </a:solidFill>
                      <a:prstDash val="solid"/>
                      <a:round/>
                      <a:headEnd type="none" w="med" len="med"/>
                      <a:tailEnd type="none" w="med" len="med"/>
                    </a:lnT>
                    <a:noFill/>
                  </a:tcPr>
                </a:tc>
                <a:tc>
                  <a:txBody>
                    <a:bodyPr/>
                    <a:lstStyle/>
                    <a:p>
                      <a:pPr marL="80010" marR="0" lvl="0" indent="-80010" algn="l" defTabSz="685783" rtl="0" eaLnBrk="1" fontAlgn="auto" latinLnBrk="0" hangingPunct="1">
                        <a:lnSpc>
                          <a:spcPct val="100000"/>
                        </a:lnSpc>
                        <a:spcBef>
                          <a:spcPts val="0"/>
                        </a:spcBef>
                        <a:spcAft>
                          <a:spcPts val="0"/>
                        </a:spcAft>
                        <a:buClrTx/>
                        <a:buSzPct val="70000"/>
                        <a:buFont typeface="Wingdings" pitchFamily="2" charset="2"/>
                        <a:buChar char="§"/>
                        <a:tabLst/>
                        <a:defRPr/>
                      </a:pPr>
                      <a:endParaRPr lang="en-US" sz="1200">
                        <a:solidFill>
                          <a:schemeClr val="tx1"/>
                        </a:solidFill>
                        <a:latin typeface="Franklin Gothic Book (Body)"/>
                      </a:endParaRPr>
                    </a:p>
                  </a:txBody>
                  <a:tcPr marL="121807" marR="121807" marT="60904" marB="60904"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80010" indent="-80010">
                        <a:buClr>
                          <a:schemeClr val="bg1">
                            <a:lumMod val="65000"/>
                          </a:schemeClr>
                        </a:buClr>
                        <a:buSzPct val="70000"/>
                        <a:buFont typeface="Wingdings" pitchFamily="2" charset="2"/>
                        <a:buChar char="§"/>
                      </a:pPr>
                      <a:endParaRPr lang="en-US" sz="1200">
                        <a:solidFill>
                          <a:schemeClr val="bg1">
                            <a:lumMod val="50000"/>
                          </a:schemeClr>
                        </a:solidFill>
                        <a:latin typeface="Franklin Gothic Book (Body)"/>
                      </a:endParaRPr>
                    </a:p>
                    <a:p>
                      <a:pPr marL="80010" indent="-80010">
                        <a:buClr>
                          <a:schemeClr val="bg1">
                            <a:lumMod val="65000"/>
                          </a:schemeClr>
                        </a:buClr>
                        <a:buSzPct val="70000"/>
                        <a:buFont typeface="Wingdings" pitchFamily="2" charset="2"/>
                        <a:buChar char="§"/>
                      </a:pPr>
                      <a:r>
                        <a:rPr lang="en-US" sz="1200">
                          <a:solidFill>
                            <a:schemeClr val="bg1">
                              <a:lumMod val="50000"/>
                            </a:schemeClr>
                          </a:solidFill>
                          <a:latin typeface="Franklin Gothic Book (Body)"/>
                        </a:rPr>
                        <a:t>Proximity to CO</a:t>
                      </a:r>
                      <a:r>
                        <a:rPr lang="en-US" sz="1200" baseline="-25000">
                          <a:solidFill>
                            <a:schemeClr val="bg1">
                              <a:lumMod val="50000"/>
                            </a:schemeClr>
                          </a:solidFill>
                          <a:latin typeface="Franklin Gothic Book (Body)"/>
                        </a:rPr>
                        <a:t>2 </a:t>
                      </a:r>
                      <a:r>
                        <a:rPr lang="en-US" sz="1200" baseline="0">
                          <a:solidFill>
                            <a:schemeClr val="bg1">
                              <a:lumMod val="50000"/>
                            </a:schemeClr>
                          </a:solidFill>
                          <a:latin typeface="Franklin Gothic Book (Body)"/>
                        </a:rPr>
                        <a:t>sources and petrochemical complexes </a:t>
                      </a:r>
                      <a:endParaRPr lang="en-US" sz="1200">
                        <a:solidFill>
                          <a:schemeClr val="bg1">
                            <a:lumMod val="50000"/>
                          </a:schemeClr>
                        </a:solidFill>
                        <a:latin typeface="Franklin Gothic Book (Body)"/>
                      </a:endParaRPr>
                    </a:p>
                    <a:p>
                      <a:pPr marL="80010" indent="-80010">
                        <a:buClr>
                          <a:schemeClr val="bg1">
                            <a:lumMod val="65000"/>
                          </a:schemeClr>
                        </a:buClr>
                        <a:buSzPct val="70000"/>
                        <a:buFont typeface="Wingdings" pitchFamily="2" charset="2"/>
                        <a:buChar char="§"/>
                      </a:pPr>
                      <a:r>
                        <a:rPr lang="en-US" sz="1200">
                          <a:solidFill>
                            <a:schemeClr val="bg1">
                              <a:lumMod val="50000"/>
                            </a:schemeClr>
                          </a:solidFill>
                          <a:latin typeface="Franklin Gothic Book (Body)"/>
                        </a:rPr>
                        <a:t>Presence in the large consumption market </a:t>
                      </a:r>
                    </a:p>
                    <a:p>
                      <a:pPr marL="80010" marR="0" lvl="0" indent="-80010" algn="l" defTabSz="685783" rtl="0" eaLnBrk="1" fontAlgn="auto" latinLnBrk="0" hangingPunct="1">
                        <a:lnSpc>
                          <a:spcPct val="100000"/>
                        </a:lnSpc>
                        <a:spcBef>
                          <a:spcPts val="0"/>
                        </a:spcBef>
                        <a:spcAft>
                          <a:spcPts val="0"/>
                        </a:spcAft>
                        <a:buClr>
                          <a:schemeClr val="bg1">
                            <a:lumMod val="65000"/>
                          </a:schemeClr>
                        </a:buClr>
                        <a:buSzPct val="70000"/>
                        <a:buFont typeface="Wingdings" pitchFamily="2" charset="2"/>
                        <a:buChar char="§"/>
                        <a:tabLst/>
                        <a:defRPr/>
                      </a:pPr>
                      <a:r>
                        <a:rPr lang="en-US" sz="1200">
                          <a:solidFill>
                            <a:schemeClr val="bg1">
                              <a:lumMod val="50000"/>
                            </a:schemeClr>
                          </a:solidFill>
                          <a:latin typeface="Franklin Gothic Book (Body)"/>
                        </a:rPr>
                        <a:t>Access to vast transportation &amp; aerospace network </a:t>
                      </a:r>
                    </a:p>
                  </a:txBody>
                  <a:tcPr marL="121807" marR="121807" marT="60904" marB="60904" anchor="ctr">
                    <a:lnL w="12700" cmpd="sng">
                      <a:noFill/>
                    </a:lnL>
                    <a:lnT w="31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85453614"/>
                  </a:ext>
                </a:extLst>
              </a:tr>
            </a:tbl>
          </a:graphicData>
        </a:graphic>
      </p:graphicFrame>
      <p:grpSp>
        <p:nvGrpSpPr>
          <p:cNvPr id="29" name="Group 28">
            <a:extLst>
              <a:ext uri="{FF2B5EF4-FFF2-40B4-BE49-F238E27FC236}">
                <a16:creationId xmlns:a16="http://schemas.microsoft.com/office/drawing/2014/main" id="{6761B874-5AB1-3844-9D5F-6E8289DA199F}"/>
              </a:ext>
            </a:extLst>
          </p:cNvPr>
          <p:cNvGrpSpPr/>
          <p:nvPr/>
        </p:nvGrpSpPr>
        <p:grpSpPr>
          <a:xfrm>
            <a:off x="1723728" y="1516412"/>
            <a:ext cx="264622" cy="215716"/>
            <a:chOff x="6068860" y="3670126"/>
            <a:chExt cx="176373" cy="136330"/>
          </a:xfrm>
        </p:grpSpPr>
        <p:sp>
          <p:nvSpPr>
            <p:cNvPr id="30" name="Chevron 155">
              <a:extLst>
                <a:ext uri="{FF2B5EF4-FFF2-40B4-BE49-F238E27FC236}">
                  <a16:creationId xmlns:a16="http://schemas.microsoft.com/office/drawing/2014/main" id="{0F08DABC-A36A-154E-99A8-808E637E73A9}"/>
                </a:ext>
              </a:extLst>
            </p:cNvPr>
            <p:cNvSpPr/>
            <p:nvPr userDrawn="1"/>
          </p:nvSpPr>
          <p:spPr>
            <a:xfrm>
              <a:off x="6068860" y="3670126"/>
              <a:ext cx="103692" cy="136330"/>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black"/>
                </a:solidFill>
                <a:effectLst/>
                <a:uLnTx/>
                <a:uFillTx/>
                <a:latin typeface="Franklin Gothic Book (Body)"/>
                <a:ea typeface="+mn-ea"/>
                <a:cs typeface="+mn-cs"/>
              </a:endParaRPr>
            </a:p>
          </p:txBody>
        </p:sp>
        <p:sp>
          <p:nvSpPr>
            <p:cNvPr id="31" name="Chevron 156">
              <a:extLst>
                <a:ext uri="{FF2B5EF4-FFF2-40B4-BE49-F238E27FC236}">
                  <a16:creationId xmlns:a16="http://schemas.microsoft.com/office/drawing/2014/main" id="{3B168CA3-D4FB-684F-9266-4D9A6797D5CF}"/>
                </a:ext>
              </a:extLst>
            </p:cNvPr>
            <p:cNvSpPr/>
            <p:nvPr userDrawn="1"/>
          </p:nvSpPr>
          <p:spPr>
            <a:xfrm>
              <a:off x="6141541" y="3670126"/>
              <a:ext cx="103692" cy="136330"/>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black"/>
                </a:solidFill>
                <a:effectLst/>
                <a:uLnTx/>
                <a:uFillTx/>
                <a:latin typeface="Franklin Gothic Book (Body)"/>
                <a:ea typeface="+mn-ea"/>
                <a:cs typeface="+mn-cs"/>
              </a:endParaRPr>
            </a:p>
          </p:txBody>
        </p:sp>
      </p:grpSp>
      <p:graphicFrame>
        <p:nvGraphicFramePr>
          <p:cNvPr id="7" name="Object 6" hidden="1">
            <a:extLst>
              <a:ext uri="{FF2B5EF4-FFF2-40B4-BE49-F238E27FC236}">
                <a16:creationId xmlns:a16="http://schemas.microsoft.com/office/drawing/2014/main" id="{DF33EF7B-7D27-442E-B361-D6973FC1EE88}"/>
              </a:ext>
            </a:extLst>
          </p:cNvPr>
          <p:cNvGraphicFramePr>
            <a:graphicFrameLocks noChangeAspect="1"/>
          </p:cNvGraphicFramePr>
          <p:nvPr>
            <p:custDataLst>
              <p:tags r:id="rId1"/>
            </p:custDataLst>
          </p:nvPr>
        </p:nvGraphicFramePr>
        <p:xfrm>
          <a:off x="7755" y="5288"/>
          <a:ext cx="2115" cy="2115"/>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7" name="Object 6" hidden="1">
                        <a:extLst>
                          <a:ext uri="{FF2B5EF4-FFF2-40B4-BE49-F238E27FC236}">
                            <a16:creationId xmlns:a16="http://schemas.microsoft.com/office/drawing/2014/main" id="{DF33EF7B-7D27-442E-B361-D6973FC1EE88}"/>
                          </a:ext>
                        </a:extLst>
                      </p:cNvPr>
                      <p:cNvPicPr/>
                      <p:nvPr/>
                    </p:nvPicPr>
                    <p:blipFill>
                      <a:blip r:embed="rId7"/>
                      <a:stretch>
                        <a:fillRect/>
                      </a:stretch>
                    </p:blipFill>
                    <p:spPr>
                      <a:xfrm>
                        <a:off x="7755" y="5288"/>
                        <a:ext cx="2115" cy="2115"/>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7E1698B-D885-4C76-9863-3E214CB2B60D}"/>
              </a:ext>
            </a:extLst>
          </p:cNvPr>
          <p:cNvSpPr>
            <a:spLocks noGrp="1"/>
          </p:cNvSpPr>
          <p:nvPr>
            <p:ph type="title"/>
          </p:nvPr>
        </p:nvSpPr>
        <p:spPr>
          <a:xfrm>
            <a:off x="276788" y="105766"/>
            <a:ext cx="13033220" cy="364786"/>
          </a:xfrm>
        </p:spPr>
        <p:txBody>
          <a:bodyPr vert="horz" lIns="121807" tIns="60904" rIns="121807" bIns="60904" rtlCol="0" anchor="t">
            <a:noAutofit/>
          </a:bodyPr>
          <a:lstStyle/>
          <a:p>
            <a:r>
              <a:rPr lang="en-US">
                <a:latin typeface="Franklin Gothic Medium (Headings)"/>
              </a:rPr>
              <a:t>CCS Technology Can Enable a Lower Carbon Future and CTV is Well Positioned to Provide It</a:t>
            </a:r>
          </a:p>
        </p:txBody>
      </p:sp>
      <p:sp>
        <p:nvSpPr>
          <p:cNvPr id="50" name="TextBox 49">
            <a:extLst>
              <a:ext uri="{FF2B5EF4-FFF2-40B4-BE49-F238E27FC236}">
                <a16:creationId xmlns:a16="http://schemas.microsoft.com/office/drawing/2014/main" id="{A3940F2A-2E3B-4592-A4EC-44F58437A7CD}"/>
              </a:ext>
            </a:extLst>
          </p:cNvPr>
          <p:cNvSpPr txBox="1"/>
          <p:nvPr/>
        </p:nvSpPr>
        <p:spPr>
          <a:xfrm>
            <a:off x="252470" y="5402634"/>
            <a:ext cx="8194302" cy="338241"/>
          </a:xfrm>
          <a:prstGeom prst="rect">
            <a:avLst/>
          </a:prstGeom>
          <a:noFill/>
          <a:ln w="3175">
            <a:noFill/>
          </a:ln>
        </p:spPr>
        <p:txBody>
          <a:bodyPr wrap="square" numCol="1" rtlCol="0" anchor="t">
            <a:noAutofit/>
          </a:bodyPr>
          <a:lstStyle/>
          <a:p>
            <a:pPr marL="121807" marR="0" lvl="0" indent="0" algn="l" defTabSz="456766" rtl="0" eaLnBrk="1" fontAlgn="auto" latinLnBrk="0" hangingPunct="1">
              <a:lnSpc>
                <a:spcPct val="100000"/>
              </a:lnSpc>
              <a:spcBef>
                <a:spcPts val="0"/>
              </a:spcBef>
              <a:spcAft>
                <a:spcPts val="0"/>
              </a:spcAft>
              <a:buClrTx/>
              <a:buSzTx/>
              <a:buFontTx/>
              <a:buNone/>
              <a:tabLst/>
              <a:defRPr/>
            </a:pPr>
            <a:r>
              <a:rPr kumimoji="0" lang="en-US" sz="1332" b="0" i="0" u="none" strike="noStrike" kern="1200" cap="none" spc="0" normalizeH="0" baseline="0" noProof="0">
                <a:ln>
                  <a:noFill/>
                </a:ln>
                <a:solidFill>
                  <a:srgbClr val="70AD47"/>
                </a:solidFill>
                <a:effectLst/>
                <a:uLnTx/>
                <a:uFillTx/>
                <a:latin typeface="Franklin Gothic Medium" panose="020B0603020102020204" pitchFamily="34" charset="0"/>
                <a:ea typeface="+mn-ea"/>
                <a:cs typeface="+mn-cs"/>
              </a:rPr>
              <a:t>California’s economy could see rapid near-term emission reduction benefits from CCS</a:t>
            </a:r>
          </a:p>
        </p:txBody>
      </p:sp>
      <p:sp>
        <p:nvSpPr>
          <p:cNvPr id="47" name="TextBox 46">
            <a:extLst>
              <a:ext uri="{FF2B5EF4-FFF2-40B4-BE49-F238E27FC236}">
                <a16:creationId xmlns:a16="http://schemas.microsoft.com/office/drawing/2014/main" id="{F7758D05-26FE-4115-B46D-275C252ED58B}"/>
              </a:ext>
            </a:extLst>
          </p:cNvPr>
          <p:cNvSpPr txBox="1"/>
          <p:nvPr/>
        </p:nvSpPr>
        <p:spPr>
          <a:xfrm>
            <a:off x="414938" y="5709089"/>
            <a:ext cx="6305046" cy="549713"/>
          </a:xfrm>
          <a:prstGeom prst="rect">
            <a:avLst/>
          </a:prstGeom>
          <a:noFill/>
        </p:spPr>
        <p:txBody>
          <a:bodyPr wrap="square" numCol="2" spcCol="457200" rtlCol="0">
            <a:noAutofit/>
          </a:bodyPr>
          <a:lstStyle/>
          <a:p>
            <a:pPr marL="228389" marR="0" lvl="0" indent="-228389" algn="l" defTabSz="913532" rtl="0" eaLnBrk="1" fontAlgn="auto" latinLnBrk="0" hangingPunct="1">
              <a:lnSpc>
                <a:spcPct val="100000"/>
              </a:lnSpc>
              <a:spcBef>
                <a:spcPts val="0"/>
              </a:spcBef>
              <a:spcAft>
                <a:spcPts val="0"/>
              </a:spcAft>
              <a:buClr>
                <a:srgbClr val="70AD47"/>
              </a:buClr>
              <a:buSzPct val="70000"/>
              <a:buFont typeface="Wingdings" panose="05000000000000000000" pitchFamily="2" charset="2"/>
              <a:buChar char="§"/>
              <a:tabLst/>
              <a:defRPr/>
            </a:pPr>
            <a:r>
              <a:rPr kumimoji="0" lang="en-US" sz="1199" b="0" i="0" u="none" strike="noStrike" kern="1200" cap="none" spc="0" normalizeH="0" baseline="0" noProof="0">
                <a:ln>
                  <a:noFill/>
                </a:ln>
                <a:solidFill>
                  <a:srgbClr val="000000"/>
                </a:solidFill>
                <a:effectLst/>
                <a:uLnTx/>
                <a:uFillTx/>
                <a:latin typeface="Franklin Gothic Book (Body)"/>
                <a:ea typeface="+mn-ea"/>
                <a:cs typeface="+mn-cs"/>
              </a:rPr>
              <a:t>Immediate emissions reductions</a:t>
            </a:r>
          </a:p>
          <a:p>
            <a:pPr marL="228389" marR="0" lvl="0" indent="-228389" algn="l" defTabSz="913532" rtl="0" eaLnBrk="1" fontAlgn="auto" latinLnBrk="0" hangingPunct="1">
              <a:lnSpc>
                <a:spcPct val="100000"/>
              </a:lnSpc>
              <a:spcBef>
                <a:spcPts val="0"/>
              </a:spcBef>
              <a:spcAft>
                <a:spcPts val="0"/>
              </a:spcAft>
              <a:buClr>
                <a:srgbClr val="70AD47"/>
              </a:buClr>
              <a:buSzPct val="70000"/>
              <a:buFont typeface="Wingdings" panose="05000000000000000000" pitchFamily="2" charset="2"/>
              <a:buChar char="§"/>
              <a:tabLst/>
              <a:defRPr/>
            </a:pPr>
            <a:r>
              <a:rPr kumimoji="0" lang="en-US" sz="1199" b="0" i="0" u="none" strike="noStrike" kern="1200" cap="none" spc="0" normalizeH="0" baseline="0" noProof="0">
                <a:ln>
                  <a:noFill/>
                </a:ln>
                <a:solidFill>
                  <a:srgbClr val="000000"/>
                </a:solidFill>
                <a:effectLst/>
                <a:uLnTx/>
                <a:uFillTx/>
                <a:latin typeface="Franklin Gothic Book (Body)"/>
                <a:ea typeface="+mn-ea"/>
                <a:cs typeface="+mn-cs"/>
              </a:rPr>
              <a:t>Clean, safe and affordable energy</a:t>
            </a:r>
          </a:p>
          <a:p>
            <a:pPr marL="228389" marR="0" lvl="0" indent="-228389" algn="l" defTabSz="913532" rtl="0" eaLnBrk="1" fontAlgn="auto" latinLnBrk="0" hangingPunct="1">
              <a:lnSpc>
                <a:spcPct val="100000"/>
              </a:lnSpc>
              <a:spcBef>
                <a:spcPts val="0"/>
              </a:spcBef>
              <a:spcAft>
                <a:spcPts val="0"/>
              </a:spcAft>
              <a:buClr>
                <a:srgbClr val="70AD47"/>
              </a:buClr>
              <a:buSzPct val="70000"/>
              <a:buFont typeface="Wingdings" panose="05000000000000000000" pitchFamily="2" charset="2"/>
              <a:buChar char="§"/>
              <a:tabLst/>
              <a:defRPr/>
            </a:pPr>
            <a:r>
              <a:rPr kumimoji="0" lang="en-US" sz="1199" b="0" i="0" u="none" strike="noStrike" kern="1200" cap="none" spc="0" normalizeH="0" baseline="0" noProof="0">
                <a:ln>
                  <a:noFill/>
                </a:ln>
                <a:solidFill>
                  <a:srgbClr val="000000"/>
                </a:solidFill>
                <a:effectLst/>
                <a:uLnTx/>
                <a:uFillTx/>
                <a:latin typeface="Franklin Gothic Book (Body)"/>
                <a:ea typeface="+mn-ea"/>
                <a:cs typeface="+mn-cs"/>
              </a:rPr>
              <a:t>Low carbon baseload power </a:t>
            </a:r>
          </a:p>
          <a:p>
            <a:pPr marL="228389" marR="0" lvl="0" indent="-228389" algn="l" defTabSz="913532" rtl="0" eaLnBrk="1" fontAlgn="auto" latinLnBrk="0" hangingPunct="1">
              <a:lnSpc>
                <a:spcPct val="100000"/>
              </a:lnSpc>
              <a:spcBef>
                <a:spcPts val="0"/>
              </a:spcBef>
              <a:spcAft>
                <a:spcPts val="0"/>
              </a:spcAft>
              <a:buClr>
                <a:srgbClr val="70AD47"/>
              </a:buClr>
              <a:buSzPct val="70000"/>
              <a:buFont typeface="Wingdings" panose="05000000000000000000" pitchFamily="2" charset="2"/>
              <a:buChar char="§"/>
              <a:tabLst/>
              <a:defRPr/>
            </a:pPr>
            <a:r>
              <a:rPr kumimoji="0" lang="en-US" sz="1199" b="0" i="0" u="none" strike="noStrike" kern="1200" cap="none" spc="0" normalizeH="0" baseline="0" noProof="0">
                <a:ln>
                  <a:noFill/>
                </a:ln>
                <a:solidFill>
                  <a:srgbClr val="000000"/>
                </a:solidFill>
                <a:effectLst/>
                <a:uLnTx/>
                <a:uFillTx/>
                <a:latin typeface="Franklin Gothic Book (Body)"/>
                <a:ea typeface="+mn-ea"/>
                <a:cs typeface="+mn-cs"/>
              </a:rPr>
              <a:t>Global technological leadership</a:t>
            </a:r>
            <a:endParaRPr kumimoji="0" lang="en-US" sz="1199" b="0" i="0" u="none" strike="noStrike" kern="1200" cap="none" spc="0" normalizeH="0" baseline="0" noProof="0">
              <a:ln>
                <a:noFill/>
              </a:ln>
              <a:solidFill>
                <a:prstClr val="black"/>
              </a:solidFill>
              <a:effectLst/>
              <a:uLnTx/>
              <a:uFillTx/>
              <a:latin typeface="Franklin Gothic Book (Body)"/>
              <a:ea typeface="+mn-ea"/>
              <a:cs typeface="+mn-cs"/>
            </a:endParaRPr>
          </a:p>
        </p:txBody>
      </p:sp>
      <p:sp>
        <p:nvSpPr>
          <p:cNvPr id="28" name="TextBox 27">
            <a:extLst>
              <a:ext uri="{FF2B5EF4-FFF2-40B4-BE49-F238E27FC236}">
                <a16:creationId xmlns:a16="http://schemas.microsoft.com/office/drawing/2014/main" id="{608925C8-D9DB-439E-ADEF-C7DD6920A056}"/>
              </a:ext>
            </a:extLst>
          </p:cNvPr>
          <p:cNvSpPr txBox="1"/>
          <p:nvPr/>
        </p:nvSpPr>
        <p:spPr>
          <a:xfrm>
            <a:off x="934207" y="6501778"/>
            <a:ext cx="9341596" cy="227450"/>
          </a:xfrm>
          <a:prstGeom prst="rect">
            <a:avLst/>
          </a:prstGeom>
          <a:noFill/>
        </p:spPr>
        <p:txBody>
          <a:bodyPr wrap="square" lIns="121807" tIns="60904" rIns="121807" bIns="60904" rtlCol="0" anchor="t">
            <a:spAutoFit/>
          </a:bodyPr>
          <a:lstStyle>
            <a:defPPr>
              <a:defRPr lang="en-US"/>
            </a:defPPr>
            <a:lvl1pPr indent="-182880" defTabSz="685783">
              <a:lnSpc>
                <a:spcPts val="596"/>
              </a:lnSpc>
              <a:tabLst>
                <a:tab pos="55563" algn="l"/>
              </a:tabLst>
              <a:defRPr sz="550">
                <a:solidFill>
                  <a:srgbClr val="555759"/>
                </a:solidFill>
                <a:latin typeface="Franklin Gothic Book" panose="020B0503020102020204"/>
              </a:defRPr>
            </a:lvl1pPr>
          </a:lstStyle>
          <a:p>
            <a:pPr marL="0" marR="0" lvl="0" indent="-243614" algn="l" defTabSz="913532" rtl="0" eaLnBrk="1" fontAlgn="auto" latinLnBrk="0" hangingPunct="1">
              <a:lnSpc>
                <a:spcPts val="794"/>
              </a:lnSpc>
              <a:spcBef>
                <a:spcPts val="0"/>
              </a:spcBef>
              <a:spcAft>
                <a:spcPts val="0"/>
              </a:spcAft>
              <a:buClrTx/>
              <a:buSzTx/>
              <a:buFontTx/>
              <a:buNone/>
              <a:tabLst>
                <a:tab pos="74015" algn="l"/>
              </a:tabLst>
              <a:defRPr/>
            </a:pPr>
            <a:r>
              <a:rPr kumimoji="0" lang="en-US" sz="932" b="0" i="0" u="none" strike="noStrike" kern="1200" cap="none" spc="0" normalizeH="0" baseline="0" noProof="0">
                <a:ln>
                  <a:noFill/>
                </a:ln>
                <a:solidFill>
                  <a:srgbClr val="000000"/>
                </a:solidFill>
                <a:effectLst/>
                <a:uLnTx/>
                <a:uFillTx/>
                <a:latin typeface="Franklin Gothic Book" panose="020B0503020102020204"/>
                <a:ea typeface="+mn-ea"/>
                <a:cs typeface="+mn-cs"/>
              </a:rPr>
              <a:t>Note: (1) Source: Internal estimates. (2) CARB 2020.</a:t>
            </a:r>
          </a:p>
        </p:txBody>
      </p:sp>
      <p:grpSp>
        <p:nvGrpSpPr>
          <p:cNvPr id="32" name="Group 31">
            <a:extLst>
              <a:ext uri="{FF2B5EF4-FFF2-40B4-BE49-F238E27FC236}">
                <a16:creationId xmlns:a16="http://schemas.microsoft.com/office/drawing/2014/main" id="{DD750405-32CC-DF46-991A-F96CE25B2718}"/>
              </a:ext>
            </a:extLst>
          </p:cNvPr>
          <p:cNvGrpSpPr/>
          <p:nvPr/>
        </p:nvGrpSpPr>
        <p:grpSpPr>
          <a:xfrm>
            <a:off x="1700464" y="2643720"/>
            <a:ext cx="264622" cy="215716"/>
            <a:chOff x="6068860" y="3670126"/>
            <a:chExt cx="176373" cy="136330"/>
          </a:xfrm>
        </p:grpSpPr>
        <p:sp>
          <p:nvSpPr>
            <p:cNvPr id="33" name="Chevron 155">
              <a:extLst>
                <a:ext uri="{FF2B5EF4-FFF2-40B4-BE49-F238E27FC236}">
                  <a16:creationId xmlns:a16="http://schemas.microsoft.com/office/drawing/2014/main" id="{99DDDCA5-6D3E-5A45-BBA9-B0CF2E1C030B}"/>
                </a:ext>
              </a:extLst>
            </p:cNvPr>
            <p:cNvSpPr/>
            <p:nvPr userDrawn="1"/>
          </p:nvSpPr>
          <p:spPr>
            <a:xfrm>
              <a:off x="6068860" y="3670126"/>
              <a:ext cx="103692" cy="136330"/>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black"/>
                </a:solidFill>
                <a:effectLst/>
                <a:uLnTx/>
                <a:uFillTx/>
                <a:latin typeface="Franklin Gothic Book (Body)"/>
                <a:ea typeface="+mn-ea"/>
                <a:cs typeface="+mn-cs"/>
              </a:endParaRPr>
            </a:p>
          </p:txBody>
        </p:sp>
        <p:sp>
          <p:nvSpPr>
            <p:cNvPr id="34" name="Chevron 156">
              <a:extLst>
                <a:ext uri="{FF2B5EF4-FFF2-40B4-BE49-F238E27FC236}">
                  <a16:creationId xmlns:a16="http://schemas.microsoft.com/office/drawing/2014/main" id="{90670F5A-5C84-9F4B-A5B5-56D6602E7F23}"/>
                </a:ext>
              </a:extLst>
            </p:cNvPr>
            <p:cNvSpPr/>
            <p:nvPr userDrawn="1"/>
          </p:nvSpPr>
          <p:spPr>
            <a:xfrm>
              <a:off x="6141541" y="3670126"/>
              <a:ext cx="103692" cy="136330"/>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black"/>
                </a:solidFill>
                <a:effectLst/>
                <a:uLnTx/>
                <a:uFillTx/>
                <a:latin typeface="Franklin Gothic Book (Body)"/>
                <a:ea typeface="+mn-ea"/>
                <a:cs typeface="+mn-cs"/>
              </a:endParaRPr>
            </a:p>
          </p:txBody>
        </p:sp>
      </p:grpSp>
      <p:grpSp>
        <p:nvGrpSpPr>
          <p:cNvPr id="35" name="Group 34">
            <a:extLst>
              <a:ext uri="{FF2B5EF4-FFF2-40B4-BE49-F238E27FC236}">
                <a16:creationId xmlns:a16="http://schemas.microsoft.com/office/drawing/2014/main" id="{4CAD8D72-0350-C144-9C65-7C2AF39EEB63}"/>
              </a:ext>
            </a:extLst>
          </p:cNvPr>
          <p:cNvGrpSpPr/>
          <p:nvPr/>
        </p:nvGrpSpPr>
        <p:grpSpPr>
          <a:xfrm>
            <a:off x="1700464" y="3772447"/>
            <a:ext cx="264622" cy="215716"/>
            <a:chOff x="6068860" y="3670126"/>
            <a:chExt cx="176373" cy="136330"/>
          </a:xfrm>
        </p:grpSpPr>
        <p:sp>
          <p:nvSpPr>
            <p:cNvPr id="36" name="Chevron 155">
              <a:extLst>
                <a:ext uri="{FF2B5EF4-FFF2-40B4-BE49-F238E27FC236}">
                  <a16:creationId xmlns:a16="http://schemas.microsoft.com/office/drawing/2014/main" id="{02B2B5A2-48EC-5C45-8468-717CC3E4B375}"/>
                </a:ext>
              </a:extLst>
            </p:cNvPr>
            <p:cNvSpPr/>
            <p:nvPr userDrawn="1"/>
          </p:nvSpPr>
          <p:spPr>
            <a:xfrm>
              <a:off x="6068860" y="3670126"/>
              <a:ext cx="103692" cy="136330"/>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black"/>
                </a:solidFill>
                <a:effectLst/>
                <a:uLnTx/>
                <a:uFillTx/>
                <a:latin typeface="Franklin Gothic Book (Body)"/>
                <a:ea typeface="+mn-ea"/>
                <a:cs typeface="+mn-cs"/>
              </a:endParaRPr>
            </a:p>
          </p:txBody>
        </p:sp>
        <p:sp>
          <p:nvSpPr>
            <p:cNvPr id="37" name="Chevron 156">
              <a:extLst>
                <a:ext uri="{FF2B5EF4-FFF2-40B4-BE49-F238E27FC236}">
                  <a16:creationId xmlns:a16="http://schemas.microsoft.com/office/drawing/2014/main" id="{F78B5743-05AF-B246-8A54-4CCAF5C938C8}"/>
                </a:ext>
              </a:extLst>
            </p:cNvPr>
            <p:cNvSpPr/>
            <p:nvPr userDrawn="1"/>
          </p:nvSpPr>
          <p:spPr>
            <a:xfrm>
              <a:off x="6141541" y="3670126"/>
              <a:ext cx="103692" cy="136330"/>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black"/>
                </a:solidFill>
                <a:effectLst/>
                <a:uLnTx/>
                <a:uFillTx/>
                <a:latin typeface="Franklin Gothic Book (Body)"/>
                <a:ea typeface="+mn-ea"/>
                <a:cs typeface="+mn-cs"/>
              </a:endParaRPr>
            </a:p>
          </p:txBody>
        </p:sp>
      </p:grpSp>
      <p:grpSp>
        <p:nvGrpSpPr>
          <p:cNvPr id="38" name="Group 37">
            <a:extLst>
              <a:ext uri="{FF2B5EF4-FFF2-40B4-BE49-F238E27FC236}">
                <a16:creationId xmlns:a16="http://schemas.microsoft.com/office/drawing/2014/main" id="{1110430B-0708-D546-816F-491FB99F4195}"/>
              </a:ext>
            </a:extLst>
          </p:cNvPr>
          <p:cNvGrpSpPr/>
          <p:nvPr/>
        </p:nvGrpSpPr>
        <p:grpSpPr>
          <a:xfrm>
            <a:off x="1700464" y="4956127"/>
            <a:ext cx="264622" cy="215716"/>
            <a:chOff x="6068860" y="3670126"/>
            <a:chExt cx="176373" cy="136330"/>
          </a:xfrm>
        </p:grpSpPr>
        <p:sp>
          <p:nvSpPr>
            <p:cNvPr id="57" name="Chevron 155">
              <a:extLst>
                <a:ext uri="{FF2B5EF4-FFF2-40B4-BE49-F238E27FC236}">
                  <a16:creationId xmlns:a16="http://schemas.microsoft.com/office/drawing/2014/main" id="{293DA20B-B8A5-C145-AC35-D17F2A259BEE}"/>
                </a:ext>
              </a:extLst>
            </p:cNvPr>
            <p:cNvSpPr/>
            <p:nvPr userDrawn="1"/>
          </p:nvSpPr>
          <p:spPr>
            <a:xfrm>
              <a:off x="6068860" y="3670126"/>
              <a:ext cx="103692" cy="136330"/>
            </a:xfrm>
            <a:prstGeom prst="chevr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black"/>
                </a:solidFill>
                <a:effectLst/>
                <a:uLnTx/>
                <a:uFillTx/>
                <a:latin typeface="Franklin Gothic Book (Body)"/>
                <a:ea typeface="+mn-ea"/>
                <a:cs typeface="+mn-cs"/>
              </a:endParaRPr>
            </a:p>
          </p:txBody>
        </p:sp>
        <p:sp>
          <p:nvSpPr>
            <p:cNvPr id="58" name="Chevron 156">
              <a:extLst>
                <a:ext uri="{FF2B5EF4-FFF2-40B4-BE49-F238E27FC236}">
                  <a16:creationId xmlns:a16="http://schemas.microsoft.com/office/drawing/2014/main" id="{BDE4B88B-8159-4B46-A4FB-06926793CFB8}"/>
                </a:ext>
              </a:extLst>
            </p:cNvPr>
            <p:cNvSpPr/>
            <p:nvPr userDrawn="1"/>
          </p:nvSpPr>
          <p:spPr>
            <a:xfrm>
              <a:off x="6141541" y="3670126"/>
              <a:ext cx="103692" cy="13633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black">
                    <a:lumMod val="65000"/>
                    <a:lumOff val="35000"/>
                  </a:prstClr>
                </a:solidFill>
                <a:effectLst/>
                <a:uLnTx/>
                <a:uFillTx/>
                <a:latin typeface="Franklin Gothic Book (Body)"/>
                <a:ea typeface="+mn-ea"/>
                <a:cs typeface="+mn-cs"/>
              </a:endParaRPr>
            </a:p>
          </p:txBody>
        </p:sp>
      </p:grpSp>
      <p:sp>
        <p:nvSpPr>
          <p:cNvPr id="40" name="Text Placeholder 2">
            <a:extLst>
              <a:ext uri="{FF2B5EF4-FFF2-40B4-BE49-F238E27FC236}">
                <a16:creationId xmlns:a16="http://schemas.microsoft.com/office/drawing/2014/main" id="{9908ADDD-BF12-40E2-86EB-BE318648B462}"/>
              </a:ext>
            </a:extLst>
          </p:cNvPr>
          <p:cNvSpPr txBox="1">
            <a:spLocks/>
          </p:cNvSpPr>
          <p:nvPr/>
        </p:nvSpPr>
        <p:spPr>
          <a:xfrm>
            <a:off x="9606325" y="1071226"/>
            <a:ext cx="2545519" cy="1124511"/>
          </a:xfrm>
          <a:prstGeom prst="rect">
            <a:avLst/>
          </a:prstGeom>
          <a:ln w="3175">
            <a:noFill/>
          </a:ln>
        </p:spPr>
        <p:txBody>
          <a:bodyPr vert="horz" lIns="121807" tIns="60904" rIns="121807" bIns="60904"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00" kern="1200" baseline="0">
                <a:solidFill>
                  <a:schemeClr val="tx1"/>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baseline="0">
                <a:solidFill>
                  <a:schemeClr val="tx1"/>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913532" rtl="0" eaLnBrk="1" fontAlgn="auto" latinLnBrk="0" hangingPunct="1">
              <a:lnSpc>
                <a:spcPct val="100000"/>
              </a:lnSpc>
              <a:spcBef>
                <a:spcPts val="0"/>
              </a:spcBef>
              <a:spcAft>
                <a:spcPts val="0"/>
              </a:spcAft>
              <a:buClr>
                <a:srgbClr val="FF0000"/>
              </a:buClr>
              <a:buSzTx/>
              <a:buFont typeface="Arial" panose="020B0604020202020204" pitchFamily="34" charset="0"/>
              <a:buNone/>
              <a:tabLst/>
              <a:defRPr/>
            </a:pPr>
            <a:r>
              <a:rPr kumimoji="0" lang="en-US" sz="1199" b="0" i="1" u="none" strike="noStrike" kern="1200" cap="none" spc="0" normalizeH="0" baseline="0" noProof="0">
                <a:ln>
                  <a:noFill/>
                </a:ln>
                <a:solidFill>
                  <a:prstClr val="black"/>
                </a:solidFill>
                <a:effectLst/>
                <a:uLnTx/>
                <a:uFillTx/>
                <a:latin typeface="Franklin Gothic Demi" panose="020B0703020102020204" pitchFamily="34" charset="0"/>
                <a:ea typeface="+mn-ea"/>
                <a:cs typeface="+mn-cs"/>
              </a:rPr>
              <a:t>CRC has identified potential total CO</a:t>
            </a:r>
            <a:r>
              <a:rPr kumimoji="0" lang="en-US" sz="1199" b="0" i="1" u="none" strike="noStrike" kern="1200" cap="none" spc="0" normalizeH="0" baseline="-25000" noProof="0">
                <a:ln>
                  <a:noFill/>
                </a:ln>
                <a:solidFill>
                  <a:prstClr val="black"/>
                </a:solidFill>
                <a:effectLst/>
                <a:uLnTx/>
                <a:uFillTx/>
                <a:latin typeface="Franklin Gothic Demi" panose="020B0703020102020204" pitchFamily="34" charset="0"/>
                <a:ea typeface="+mn-ea"/>
                <a:cs typeface="+mn-cs"/>
              </a:rPr>
              <a:t>2</a:t>
            </a:r>
            <a:r>
              <a:rPr kumimoji="0" lang="en-US" sz="1199" b="0" i="1" u="none" strike="noStrike" kern="1200" cap="none" spc="0" normalizeH="0" baseline="0" noProof="0">
                <a:ln>
                  <a:noFill/>
                </a:ln>
                <a:solidFill>
                  <a:prstClr val="black"/>
                </a:solidFill>
                <a:effectLst/>
                <a:uLnTx/>
                <a:uFillTx/>
                <a:latin typeface="Franklin Gothic Demi" panose="020B0703020102020204" pitchFamily="34" charset="0"/>
                <a:ea typeface="+mn-ea"/>
                <a:cs typeface="+mn-cs"/>
              </a:rPr>
              <a:t> storage opportunities of up to </a:t>
            </a:r>
            <a:r>
              <a:rPr kumimoji="0" lang="en-US" sz="1599" b="0" i="0" u="none" strike="noStrike" kern="1200" cap="none" spc="0" normalizeH="0" baseline="0" noProof="0">
                <a:ln>
                  <a:noFill/>
                </a:ln>
                <a:solidFill>
                  <a:srgbClr val="70AD47"/>
                </a:solidFill>
                <a:effectLst/>
                <a:uLnTx/>
                <a:uFillTx/>
                <a:latin typeface="Franklin Gothic Medium" panose="020B0603020102020204" pitchFamily="34" charset="0"/>
                <a:ea typeface="+mn-ea"/>
                <a:cs typeface="+mn-cs"/>
              </a:rPr>
              <a:t>~1BMT</a:t>
            </a:r>
            <a:r>
              <a:rPr kumimoji="0" lang="en-US" sz="1599" b="0" i="0" u="none" strike="noStrike" kern="1200" cap="none" spc="0" normalizeH="0" baseline="30000" noProof="0">
                <a:ln>
                  <a:noFill/>
                </a:ln>
                <a:solidFill>
                  <a:srgbClr val="70AD47"/>
                </a:solidFill>
                <a:effectLst/>
                <a:uLnTx/>
                <a:uFillTx/>
                <a:latin typeface="Franklin Gothic Medium" panose="020B0603020102020204" pitchFamily="34" charset="0"/>
                <a:ea typeface="+mn-ea"/>
                <a:cs typeface="+mn-cs"/>
              </a:rPr>
              <a:t>1</a:t>
            </a:r>
            <a:endParaRPr kumimoji="0" lang="en-US" sz="1332" b="0" i="0" u="none" strike="noStrike" kern="1200" cap="none" spc="0" normalizeH="0" baseline="30000" noProof="0">
              <a:ln>
                <a:noFill/>
              </a:ln>
              <a:solidFill>
                <a:srgbClr val="70AD47"/>
              </a:solidFill>
              <a:effectLst/>
              <a:uLnTx/>
              <a:uFillTx/>
              <a:latin typeface="Franklin Gothic Medium" panose="020B0603020102020204" pitchFamily="34" charset="0"/>
              <a:ea typeface="+mn-ea"/>
              <a:cs typeface="+mn-cs"/>
            </a:endParaRPr>
          </a:p>
        </p:txBody>
      </p:sp>
      <p:grpSp>
        <p:nvGrpSpPr>
          <p:cNvPr id="42" name="Group 41">
            <a:extLst>
              <a:ext uri="{FF2B5EF4-FFF2-40B4-BE49-F238E27FC236}">
                <a16:creationId xmlns:a16="http://schemas.microsoft.com/office/drawing/2014/main" id="{8108C6F4-F19C-40D9-96C7-6B29C9B03900}"/>
              </a:ext>
            </a:extLst>
          </p:cNvPr>
          <p:cNvGrpSpPr/>
          <p:nvPr/>
        </p:nvGrpSpPr>
        <p:grpSpPr>
          <a:xfrm>
            <a:off x="9439360" y="1381920"/>
            <a:ext cx="264622" cy="215716"/>
            <a:chOff x="6068860" y="3670126"/>
            <a:chExt cx="176373" cy="136330"/>
          </a:xfrm>
        </p:grpSpPr>
        <p:sp>
          <p:nvSpPr>
            <p:cNvPr id="43" name="Chevron 155">
              <a:extLst>
                <a:ext uri="{FF2B5EF4-FFF2-40B4-BE49-F238E27FC236}">
                  <a16:creationId xmlns:a16="http://schemas.microsoft.com/office/drawing/2014/main" id="{04CA190D-967D-441E-85E8-5600B5D702B1}"/>
                </a:ext>
              </a:extLst>
            </p:cNvPr>
            <p:cNvSpPr/>
            <p:nvPr userDrawn="1"/>
          </p:nvSpPr>
          <p:spPr>
            <a:xfrm>
              <a:off x="6068860" y="3670126"/>
              <a:ext cx="103692" cy="136330"/>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Chevron 156">
              <a:extLst>
                <a:ext uri="{FF2B5EF4-FFF2-40B4-BE49-F238E27FC236}">
                  <a16:creationId xmlns:a16="http://schemas.microsoft.com/office/drawing/2014/main" id="{E1171D3D-455D-4D4F-8F29-15DD1608566D}"/>
                </a:ext>
              </a:extLst>
            </p:cNvPr>
            <p:cNvSpPr/>
            <p:nvPr userDrawn="1"/>
          </p:nvSpPr>
          <p:spPr>
            <a:xfrm>
              <a:off x="6141541" y="3670126"/>
              <a:ext cx="103692" cy="136330"/>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777"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 name="Rectangle 44">
            <a:extLst>
              <a:ext uri="{FF2B5EF4-FFF2-40B4-BE49-F238E27FC236}">
                <a16:creationId xmlns:a16="http://schemas.microsoft.com/office/drawing/2014/main" id="{080B1255-0B96-487C-ACD5-41FA07B1DA39}"/>
              </a:ext>
            </a:extLst>
          </p:cNvPr>
          <p:cNvSpPr>
            <a:spLocks/>
          </p:cNvSpPr>
          <p:nvPr/>
        </p:nvSpPr>
        <p:spPr>
          <a:xfrm>
            <a:off x="315967" y="5449692"/>
            <a:ext cx="54744" cy="702404"/>
          </a:xfrm>
          <a:prstGeom prst="rect">
            <a:avLst/>
          </a:prstGeom>
          <a:solidFill>
            <a:schemeClr val="accent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55" tIns="45678" rIns="91355" bIns="45678" numCol="1" spcCol="0" rtlCol="0" fromWordArt="0" anchor="ctr" anchorCtr="0" forceAA="0" compatLnSpc="1">
            <a:prstTxWarp prst="textNoShape">
              <a:avLst/>
            </a:prstTxWarp>
            <a:noAutofit/>
          </a:bodyPr>
          <a:lstStyle/>
          <a:p>
            <a:pPr marL="0" marR="0" lvl="0" indent="0" algn="ctr" defTabSz="456777" rtl="0" eaLnBrk="1" fontAlgn="auto" latinLnBrk="0" hangingPunct="1">
              <a:lnSpc>
                <a:spcPct val="100000"/>
              </a:lnSpc>
              <a:spcBef>
                <a:spcPts val="300"/>
              </a:spcBef>
              <a:spcAft>
                <a:spcPts val="300"/>
              </a:spcAft>
              <a:buClrTx/>
              <a:buSzTx/>
              <a:buFontTx/>
              <a:buNone/>
              <a:tabLst/>
              <a:defRPr/>
            </a:pPr>
            <a:endParaRPr kumimoji="0" lang="en-US" sz="1599" b="1" i="0" u="none" strike="noStrike" kern="1200" cap="none" spc="0" normalizeH="0" baseline="0" noProof="0">
              <a:ln>
                <a:noFill/>
              </a:ln>
              <a:solidFill>
                <a:srgbClr val="70AD47"/>
              </a:solidFill>
              <a:effectLst/>
              <a:uLnTx/>
              <a:uFillTx/>
              <a:latin typeface="Franklin Gothic Book (Body)"/>
              <a:ea typeface="+mn-ea"/>
              <a:cs typeface="+mn-cs"/>
            </a:endParaRPr>
          </a:p>
        </p:txBody>
      </p:sp>
      <p:pic>
        <p:nvPicPr>
          <p:cNvPr id="27" name="Picture 1" descr="A picture containing text, clipart&#10;&#10;Description automatically generated">
            <a:extLst>
              <a:ext uri="{FF2B5EF4-FFF2-40B4-BE49-F238E27FC236}">
                <a16:creationId xmlns:a16="http://schemas.microsoft.com/office/drawing/2014/main" id="{1B57C3AB-88D7-47F7-96F2-DC1CE30DD34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23942" y="55358"/>
            <a:ext cx="1069600" cy="5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FE37448-576A-4EDD-F4F3-1A3230E6A11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92629" y="5090350"/>
            <a:ext cx="1316467" cy="1233695"/>
          </a:xfrm>
          <a:prstGeom prst="rect">
            <a:avLst/>
          </a:prstGeom>
        </p:spPr>
      </p:pic>
      <p:sp>
        <p:nvSpPr>
          <p:cNvPr id="8" name="TextBox 7">
            <a:extLst>
              <a:ext uri="{FF2B5EF4-FFF2-40B4-BE49-F238E27FC236}">
                <a16:creationId xmlns:a16="http://schemas.microsoft.com/office/drawing/2014/main" id="{EB112E55-2452-D217-ECC1-32468838125B}"/>
              </a:ext>
            </a:extLst>
          </p:cNvPr>
          <p:cNvSpPr txBox="1"/>
          <p:nvPr/>
        </p:nvSpPr>
        <p:spPr>
          <a:xfrm>
            <a:off x="7477066" y="5248746"/>
            <a:ext cx="109597" cy="153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Franklin Gothic Book" panose="020B0503020102020204"/>
                <a:ea typeface="+mn-ea"/>
                <a:cs typeface="+mn-cs"/>
              </a:rPr>
              <a:t>2</a:t>
            </a:r>
          </a:p>
        </p:txBody>
      </p:sp>
      <p:sp>
        <p:nvSpPr>
          <p:cNvPr id="9" name="Slide Number Placeholder 12">
            <a:extLst>
              <a:ext uri="{FF2B5EF4-FFF2-40B4-BE49-F238E27FC236}">
                <a16:creationId xmlns:a16="http://schemas.microsoft.com/office/drawing/2014/main" id="{D0733C1D-947C-CA08-B5EF-4C847B7477AA}"/>
              </a:ext>
            </a:extLst>
          </p:cNvPr>
          <p:cNvSpPr txBox="1">
            <a:spLocks/>
          </p:cNvSpPr>
          <p:nvPr/>
        </p:nvSpPr>
        <p:spPr>
          <a:xfrm>
            <a:off x="7101891" y="6432914"/>
            <a:ext cx="48971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fld id="{7E0A9C1A-69B7-47F1-87C1-546DC2CA8508}" type="slidenum">
              <a:rPr kumimoji="0" lang="en-US" sz="107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9</a:t>
            </a:fld>
            <a:endParaRPr kumimoji="0" lang="en-US" sz="107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0518762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AFSPANMODE" val="span"/>
</p:tagLst>
</file>

<file path=ppt/tags/tag11.xml><?xml version="1.0" encoding="utf-8"?>
<p:tagLst xmlns:a="http://schemas.openxmlformats.org/drawingml/2006/main" xmlns:r="http://schemas.openxmlformats.org/officeDocument/2006/relationships" xmlns:p="http://schemas.openxmlformats.org/presentationml/2006/main">
  <p:tag name="AFSPANMODE" val="span"/>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AFSPANMODE" val="span"/>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FSPANMODE" val="span"/>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LAYOUT" val="ppLayoutCustom"/>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LAYOUT" val="ppLayoutCustom"/>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LAYOUT" val="ppLayoutCustom"/>
</p:tagLst>
</file>

<file path=ppt/tags/tag7.xml><?xml version="1.0" encoding="utf-8"?>
<p:tagLst xmlns:a="http://schemas.openxmlformats.org/drawingml/2006/main" xmlns:r="http://schemas.openxmlformats.org/officeDocument/2006/relationships" xmlns:p="http://schemas.openxmlformats.org/presentationml/2006/main">
  <p:tag name="AFSPANMODE" val="span"/>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04fd19a-52e7-4634-bb03-85dd72b2c574">
      <UserInfo>
        <DisplayName>Park, Joanna M</DisplayName>
        <AccountId>13</AccountId>
        <AccountType/>
      </UserInfo>
      <UserInfo>
        <DisplayName>Leon, Francisco</DisplayName>
        <AccountId>16</AccountId>
        <AccountType/>
      </UserInfo>
      <UserInfo>
        <DisplayName>Chan, Nathan T</DisplayName>
        <AccountId>39</AccountId>
        <AccountType/>
      </UserInfo>
      <UserInfo>
        <DisplayName>Kimura, Corinne</DisplayName>
        <AccountId>40</AccountId>
        <AccountType/>
      </UserInfo>
      <UserInfo>
        <DisplayName>Grundstrom, Robert J</DisplayName>
        <AccountId>41</AccountId>
        <AccountType/>
      </UserInfo>
      <UserInfo>
        <DisplayName>Warnock, Jon R</DisplayName>
        <AccountId>9</AccountId>
        <AccountType/>
      </UserInfo>
      <UserInfo>
        <DisplayName>Juck, Daniel</DisplayName>
        <AccountId>14</AccountId>
        <AccountType/>
      </UserInfo>
      <UserInfo>
        <DisplayName>Seaworth, Douglas A</DisplayName>
        <AccountId>20</AccountId>
        <AccountType/>
      </UserInfo>
      <UserInfo>
        <DisplayName>Kerns, Shawn</DisplayName>
        <AccountId>45</AccountId>
        <AccountType/>
      </UserInfo>
      <UserInfo>
        <DisplayName>Kim, Hea Yeon H</DisplayName>
        <AccountId>28</AccountId>
        <AccountType/>
      </UserInfo>
      <UserInfo>
        <DisplayName>Cornelsen, Scott</DisplayName>
        <AccountId>49</AccountId>
        <AccountType/>
      </UserInfo>
    </SharedWithUsers>
    <TaxCatchAll xmlns="e04fd19a-52e7-4634-bb03-85dd72b2c574" xsi:nil="true"/>
    <lcf76f155ced4ddcb4097134ff3c332f xmlns="ea2cb7fb-3d21-4186-ba4e-bc68a5e371a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F938E938306145B039FEDBCEA33975" ma:contentTypeVersion="15" ma:contentTypeDescription="Create a new document." ma:contentTypeScope="" ma:versionID="29cea20785088ac9a34e4a55a01a8930">
  <xsd:schema xmlns:xsd="http://www.w3.org/2001/XMLSchema" xmlns:xs="http://www.w3.org/2001/XMLSchema" xmlns:p="http://schemas.microsoft.com/office/2006/metadata/properties" xmlns:ns2="ea2cb7fb-3d21-4186-ba4e-bc68a5e371a9" xmlns:ns3="e04fd19a-52e7-4634-bb03-85dd72b2c574" targetNamespace="http://schemas.microsoft.com/office/2006/metadata/properties" ma:root="true" ma:fieldsID="54921d700f23540c3570ec5aa1951363" ns2:_="" ns3:_="">
    <xsd:import namespace="ea2cb7fb-3d21-4186-ba4e-bc68a5e371a9"/>
    <xsd:import namespace="e04fd19a-52e7-4634-bb03-85dd72b2c5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2cb7fb-3d21-4186-ba4e-bc68a5e37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553a8d7-b6cd-4522-9415-1b5bb7ef6b6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04fd19a-52e7-4634-bb03-85dd72b2c57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63bb2ad-2687-40ea-bc4b-fab39b7d9f48}" ma:internalName="TaxCatchAll" ma:showField="CatchAllData" ma:web="e04fd19a-52e7-4634-bb03-85dd72b2c5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E78661-2AE2-498D-A838-B9BB1E232D6B}">
  <ds:schemaRefs>
    <ds:schemaRef ds:uri="e04fd19a-52e7-4634-bb03-85dd72b2c574"/>
    <ds:schemaRef ds:uri="http://schemas.microsoft.com/office/infopath/2007/PartnerControls"/>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purl.org/dc/elements/1.1/"/>
    <ds:schemaRef ds:uri="ea2cb7fb-3d21-4186-ba4e-bc68a5e371a9"/>
    <ds:schemaRef ds:uri="http://purl.org/dc/terms/"/>
    <ds:schemaRef ds:uri="http://purl.org/dc/dcmitype/"/>
  </ds:schemaRefs>
</ds:datastoreItem>
</file>

<file path=customXml/itemProps2.xml><?xml version="1.0" encoding="utf-8"?>
<ds:datastoreItem xmlns:ds="http://schemas.openxmlformats.org/officeDocument/2006/customXml" ds:itemID="{751EC36F-F1F6-4C20-8936-52C0FE0AD878}">
  <ds:schemaRefs>
    <ds:schemaRef ds:uri="http://schemas.microsoft.com/sharepoint/v3/contenttype/forms"/>
  </ds:schemaRefs>
</ds:datastoreItem>
</file>

<file path=customXml/itemProps3.xml><?xml version="1.0" encoding="utf-8"?>
<ds:datastoreItem xmlns:ds="http://schemas.openxmlformats.org/officeDocument/2006/customXml" ds:itemID="{2FD17B88-F7E3-4A71-8351-B0DADA190121}">
  <ds:schemaRefs>
    <ds:schemaRef ds:uri="e04fd19a-52e7-4634-bb03-85dd72b2c574"/>
    <ds:schemaRef ds:uri="ea2cb7fb-3d21-4186-ba4e-bc68a5e371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5</TotalTime>
  <Words>6432</Words>
  <Application>Microsoft Office PowerPoint</Application>
  <PresentationFormat>Widescreen</PresentationFormat>
  <Paragraphs>617</Paragraphs>
  <Slides>25</Slides>
  <Notes>19</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9" baseType="lpstr">
      <vt:lpstr>Arial</vt:lpstr>
      <vt:lpstr>Calibri</vt:lpstr>
      <vt:lpstr>Franklin Gothic Book</vt:lpstr>
      <vt:lpstr>Franklin Gothic Book (Body)</vt:lpstr>
      <vt:lpstr>Franklin Gothic Demi</vt:lpstr>
      <vt:lpstr>Franklin Gothic Medium</vt:lpstr>
      <vt:lpstr>Franklin Gothic Medium (Headings)</vt:lpstr>
      <vt:lpstr>FranklinGothicURWBoo</vt:lpstr>
      <vt:lpstr>FranklinGothicURWMed</vt:lpstr>
      <vt:lpstr>Segoe UI</vt:lpstr>
      <vt:lpstr>Wingdings</vt:lpstr>
      <vt:lpstr>1_Office Theme</vt:lpstr>
      <vt:lpstr>2_Office Theme</vt:lpstr>
      <vt:lpstr>think-cell Slide</vt:lpstr>
      <vt:lpstr>Long-Standing &amp; Mutually Beneficial Relationship </vt:lpstr>
      <vt:lpstr>Forward Looking / Cautionary Statements – Certain Terms</vt:lpstr>
      <vt:lpstr>PowerPoint Presentation</vt:lpstr>
      <vt:lpstr>Delivered on Our 2022 Priorities</vt:lpstr>
      <vt:lpstr>Long-Standing Relationship with Unions Through Project Labor Agreement (PLA)</vt:lpstr>
      <vt:lpstr>Building on our Momentum to Accelerate The Carbon Management Business</vt:lpstr>
      <vt:lpstr>Growing Energy Transition Employment Opportunities By Decarbonizing California  </vt:lpstr>
      <vt:lpstr>California Air Resources Board (CARB) 2022 Climate Change Scoping Plan</vt:lpstr>
      <vt:lpstr>CCS Technology Can Enable a Lower Carbon Future and CTV is Well Positioned to Provide It</vt:lpstr>
      <vt:lpstr>CRC is Decarbonizing California and Building a Diversified Portfolio of CO2 Emissions </vt:lpstr>
      <vt:lpstr>PowerPoint Presentation</vt:lpstr>
      <vt:lpstr>PowerPoint Presentation</vt:lpstr>
      <vt:lpstr>PowerPoint Presentation</vt:lpstr>
      <vt:lpstr>PowerPoint Presentation</vt:lpstr>
      <vt:lpstr>Developing A New and Technologically Advanced DAC Partnership In California  </vt:lpstr>
      <vt:lpstr>Progressing Climate Leadership and Energy Transition Through Direct Air Capture (DAC) </vt:lpstr>
      <vt:lpstr>Development Vision</vt:lpstr>
      <vt:lpstr>Together We Can Achieve Bigger and “DAC” Things</vt:lpstr>
      <vt:lpstr>California Is Leading the Climate Charge and Creating Energy Transition Jobs </vt:lpstr>
      <vt:lpstr>CRC’s Additional Projects Further Advance California’s Decarbonization    With Solid Partners </vt:lpstr>
      <vt:lpstr>Exploring New Technologies to Further Advance Net Zero Energy Pathways</vt:lpstr>
      <vt:lpstr>PowerPoint Presentation</vt:lpstr>
      <vt:lpstr>PowerPoint Presentation</vt:lpstr>
      <vt:lpstr>Why California Resources Corporation?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CRC | 2023 Labor Union Presentation</dc:title>
  <dc:creator>Juck, Daniel</dc:creator>
  <cp:lastModifiedBy>Plotts, Karen A</cp:lastModifiedBy>
  <cp:revision>2</cp:revision>
  <cp:lastPrinted>2023-02-21T22:46:30Z</cp:lastPrinted>
  <dcterms:created xsi:type="dcterms:W3CDTF">2022-01-11T00:20:56Z</dcterms:created>
  <dcterms:modified xsi:type="dcterms:W3CDTF">2023-03-27T15:00:44Z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0x01010083F938E938306145B039FEDBCEA33975</vt:lpwstr>
  </property>
  <property fmtid="{D5CDD505-2E9C-101B-9397-08002B2CF9AE}" pid="3" name="MediaServiceImageTags">
    <vt:lpwstr/>
  </property>
</Properties>
</file>